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Lst>
  <p:sldSz cy="5143500" cx="9144000"/>
  <p:notesSz cx="6858000" cy="9144000"/>
  <p:embeddedFontLst>
    <p:embeddedFont>
      <p:font typeface="Montserrat"/>
      <p:regular r:id="rId149"/>
      <p:bold r:id="rId150"/>
      <p:italic r:id="rId151"/>
      <p:boldItalic r:id="rId152"/>
    </p:embeddedFont>
    <p:embeddedFont>
      <p:font typeface="Open Sans SemiBold"/>
      <p:regular r:id="rId153"/>
      <p:bold r:id="rId154"/>
      <p:italic r:id="rId155"/>
      <p:boldItalic r:id="rId156"/>
    </p:embeddedFont>
    <p:embeddedFont>
      <p:font typeface="Montserrat Light"/>
      <p:regular r:id="rId157"/>
      <p:bold r:id="rId158"/>
      <p:italic r:id="rId159"/>
      <p:boldItalic r:id="rId160"/>
    </p:embeddedFont>
    <p:embeddedFont>
      <p:font typeface="Open Sans ExtraBold"/>
      <p:bold r:id="rId161"/>
      <p:boldItalic r:id="rId162"/>
    </p:embeddedFont>
    <p:embeddedFont>
      <p:font typeface="Open Sans"/>
      <p:regular r:id="rId163"/>
      <p:bold r:id="rId164"/>
      <p:italic r:id="rId165"/>
      <p:boldItalic r:id="rId1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font" Target="fonts/Montserrat-bold.fntdata"/><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Montserrat-regular.fntdata"/><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font" Target="fonts/OpenSans-italic.fntdata"/><Relationship Id="rId69" Type="http://schemas.openxmlformats.org/officeDocument/2006/relationships/slide" Target="slides/slide65.xml"/><Relationship Id="rId164" Type="http://schemas.openxmlformats.org/officeDocument/2006/relationships/font" Target="fonts/OpenSans-bold.fntdata"/><Relationship Id="rId163" Type="http://schemas.openxmlformats.org/officeDocument/2006/relationships/font" Target="fonts/OpenSans-regular.fntdata"/><Relationship Id="rId162" Type="http://schemas.openxmlformats.org/officeDocument/2006/relationships/font" Target="fonts/OpenSansExtraBold-boldItalic.fntdata"/><Relationship Id="rId166" Type="http://schemas.openxmlformats.org/officeDocument/2006/relationships/font" Target="fonts/OpenSans-boldItalic.fntdata"/><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font" Target="fonts/OpenSansExtraBold-bold.fntdata"/><Relationship Id="rId54" Type="http://schemas.openxmlformats.org/officeDocument/2006/relationships/slide" Target="slides/slide50.xml"/><Relationship Id="rId160" Type="http://schemas.openxmlformats.org/officeDocument/2006/relationships/font" Target="fonts/MontserratLight-boldItalic.fntdata"/><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font" Target="fonts/MontserratLight-italic.fntdata"/><Relationship Id="rId59" Type="http://schemas.openxmlformats.org/officeDocument/2006/relationships/slide" Target="slides/slide55.xml"/><Relationship Id="rId154" Type="http://schemas.openxmlformats.org/officeDocument/2006/relationships/font" Target="fonts/OpenSansSemiBold-bold.fntdata"/><Relationship Id="rId58" Type="http://schemas.openxmlformats.org/officeDocument/2006/relationships/slide" Target="slides/slide54.xml"/><Relationship Id="rId153" Type="http://schemas.openxmlformats.org/officeDocument/2006/relationships/font" Target="fonts/OpenSansSemiBold-regular.fntdata"/><Relationship Id="rId152" Type="http://schemas.openxmlformats.org/officeDocument/2006/relationships/font" Target="fonts/Montserrat-boldItalic.fntdata"/><Relationship Id="rId151" Type="http://schemas.openxmlformats.org/officeDocument/2006/relationships/font" Target="fonts/Montserrat-italic.fntdata"/><Relationship Id="rId158" Type="http://schemas.openxmlformats.org/officeDocument/2006/relationships/font" Target="fonts/MontserratLight-bold.fntdata"/><Relationship Id="rId157" Type="http://schemas.openxmlformats.org/officeDocument/2006/relationships/font" Target="fonts/MontserratLight-regular.fntdata"/><Relationship Id="rId156" Type="http://schemas.openxmlformats.org/officeDocument/2006/relationships/font" Target="fonts/OpenSansSemiBold-boldItalic.fntdata"/><Relationship Id="rId155" Type="http://schemas.openxmlformats.org/officeDocument/2006/relationships/font" Target="fonts/Open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3f29a9d84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b3f29a9d84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d6be3f1f7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d6be3f1f7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995b3e5799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995b3e5799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616936f5b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616936f5b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616936f5b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616936f5b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616936f5b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616936f5b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995b3e5799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995b3e5799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616c718e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616c718e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616c718e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616c718e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616c718ef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616c718ef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995b3e5799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995b3e5799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995b3e5799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995b3e5799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721f132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721f132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a7faf42b3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a7faf42b3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a7faf42b3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a7faf42b3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a7faf42b3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a7faf42b3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a7faf42b3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a7faf42b3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a7faf42b3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a7faf42b3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aa6f2cae3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aa6f2cae3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a7faf42b3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a7faf42b3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aa6f2cae3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aa6f2cae3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aa6f2cae31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aa6f2cae31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aa6f2cae3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aa6f2cae3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63b7c95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63b7c95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aa6f2cae3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aa6f2cae3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aa6f2cae3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aa6f2cae31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aa6f2cae3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aa6f2cae3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aa6f2cae31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aa6f2cae31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aa6f2cae31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aa6f2cae31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aa6f2cae3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aa6f2cae3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616dd78816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1" name="Google Shape;1961;g616dd78816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aa6f2cae31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aa6f2cae31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b3f29a9d8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b3f29a9d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b3f29a9d8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b3f29a9d8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63b7c95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63b7c95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b3f29a9d8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b3f29a9d8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b3f29a9d8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b3f29a9d8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b3f29a9d8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b3f29a9d8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b3f29a9d84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b3f29a9d8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aa6f2cae31_0_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4" name="Google Shape;2084;gaa6f2cae31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616dd7881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616dd7881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616dd7881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616dd7881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616dd7881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616dd7881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616dd7881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616dd7881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616dd7881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616dd7881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5f7f2570d6_0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5f7f2570d6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b3f29a9d8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b3f29a9d8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b3f29a9d8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b3f29a9d8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b3f29a9d8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b3f29a9d8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b3f29a9d8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b3f29a9d8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7" name="Google Shape;22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d6be3f1f7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d6be3f1f7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d6be3f1f7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d6be3f1f7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4d32c213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4d32c213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13b3fe68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13b3fe6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d6be3f1f7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d6be3f1f7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9d6be3f1f7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9d6be3f1f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d6be3f1f7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d6be3f1f7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d6be3f1f7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d6be3f1f7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63b7c958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63b7c958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4d32c213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4d32c213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f7f2570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f7f2570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5f7f2570d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f7f2570d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f7f2570d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f7f2570d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d6be3f1f7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9d6be3f1f7_0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63860d1c0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3860d1c0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95b3e579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995b3e579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9d6be3f1f7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9d6be3f1f7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63860d1c0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3860d1c0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d6be3f1f7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d6be3f1f7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995b3e579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995b3e579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95b3e579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995b3e579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995b3e579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995b3e579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995b3e579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995b3e579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995b3e57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995b3e57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995b3e579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995b3e579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995b3e579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995b3e579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95b3e579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95b3e579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d6be3f1f7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9d6be3f1f7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995b3e579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995b3e579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995b3e579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995b3e579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995b3e579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995b3e579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995b3e579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995b3e579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995b3e579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995b3e579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995b3e579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995b3e579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995b3e579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995b3e579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995b3e5799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995b3e5799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995b3e5799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995b3e579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a13f038e19_1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a13f038e19_1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d6be3f1f7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9d6be3f1f7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63b440460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63b440460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63b440460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63b440460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63b4404604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63b4404604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a7faf42b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a7faf42b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a7faf42b3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a7faf42b3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a7faf42b3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a7faf42b3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7faf42b3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7faf42b3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a7faf42b3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a7faf42b3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b3292a2a17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b3292a2a17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aa6f2cae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aa6f2cae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d6be3f1f7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9d6be3f1f7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aa6f2cae3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aa6f2cae3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aa6f2cae3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aa6f2cae3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a6f2cae3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a6f2cae3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a6f2cae3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a6f2cae3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616194d18c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g616194d18c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a721f132f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a721f132f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721f132f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721f132f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a13f038e1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a13f038e1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a13f038e19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a13f038e19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a13f038e1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a13f038e1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d6be3f1f7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9d6be3f1f7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a13f038e1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a13f038e1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a13f038e19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a13f038e19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13f038e1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13f038e1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a13f038e1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a13f038e1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a13f038e19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a13f038e19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13f038e19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13f038e19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a13f038e19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a13f038e19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a13f038e19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a13f038e19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a13f038e19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a13f038e19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13f038e19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13f038e19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d6be3f1f7_0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9d6be3f1f7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5eae09df3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g5eae09df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a23b5f01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a23b5f01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5eae09df3c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eae09df3c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5eae09df3c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eae09df3c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5eae09df3c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eae09df3c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5eae09df3c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5eae09df3c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613b3fe68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613b3fe68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b3292a2a1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b3292a2a1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3292a2a1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3292a2a1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b3292a2a1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b3292a2a1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d6be3f1f7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d6be3f1f7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b3292a2a1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b3292a2a1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b3292a2a1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b3292a2a1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3292a2a1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3292a2a1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3292a2a1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3292a2a1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995b3e5799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995b3e5799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995b3e5799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2" name="Google Shape;1512;g995b3e5799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995b3e579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995b3e579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63b4404604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g63b440460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7faf42b3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7faf42b3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995b3e579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995b3e579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27.png"/><Relationship Id="rId4" Type="http://schemas.openxmlformats.org/officeDocument/2006/relationships/image" Target="../media/image129.png"/><Relationship Id="rId5" Type="http://schemas.openxmlformats.org/officeDocument/2006/relationships/slide" Target="/ppt/slides/slide101.xml"/><Relationship Id="rId6" Type="http://schemas.openxmlformats.org/officeDocument/2006/relationships/image" Target="../media/image119.png"/><Relationship Id="rId7" Type="http://schemas.openxmlformats.org/officeDocument/2006/relationships/image" Target="../media/image11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28.png"/><Relationship Id="rId4" Type="http://schemas.openxmlformats.org/officeDocument/2006/relationships/slide" Target="/ppt/slides/slide102.xml"/><Relationship Id="rId5" Type="http://schemas.openxmlformats.org/officeDocument/2006/relationships/image" Target="../media/image56.png"/><Relationship Id="rId6" Type="http://schemas.openxmlformats.org/officeDocument/2006/relationships/image" Target="../media/image16.png"/><Relationship Id="rId7" Type="http://schemas.openxmlformats.org/officeDocument/2006/relationships/image" Target="../media/image1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slide" Target="/ppt/slides/slide101.xml"/><Relationship Id="rId4" Type="http://schemas.openxmlformats.org/officeDocument/2006/relationships/slide" Target="/ppt/slides/slide101.xml"/><Relationship Id="rId5" Type="http://schemas.openxmlformats.org/officeDocument/2006/relationships/image" Target="../media/image123.png"/><Relationship Id="rId6" Type="http://schemas.openxmlformats.org/officeDocument/2006/relationships/slide" Target="/ppt/slides/slide103.xml"/><Relationship Id="rId7" Type="http://schemas.openxmlformats.org/officeDocument/2006/relationships/image" Target="../media/image16.png"/><Relationship Id="rId8" Type="http://schemas.openxmlformats.org/officeDocument/2006/relationships/image" Target="../media/image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24.png"/><Relationship Id="rId4" Type="http://schemas.openxmlformats.org/officeDocument/2006/relationships/slide" Target="/ppt/slides/slide102.xml"/><Relationship Id="rId5" Type="http://schemas.openxmlformats.org/officeDocument/2006/relationships/slide" Target="/ppt/slides/slide102.xml"/><Relationship Id="rId6" Type="http://schemas.openxmlformats.org/officeDocument/2006/relationships/image" Target="../media/image123.png"/><Relationship Id="rId7" Type="http://schemas.openxmlformats.org/officeDocument/2006/relationships/image" Target="../media/image16.png"/><Relationship Id="rId8" Type="http://schemas.openxmlformats.org/officeDocument/2006/relationships/image" Target="../media/image1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34.png"/><Relationship Id="rId4" Type="http://schemas.openxmlformats.org/officeDocument/2006/relationships/slide" Target="/ppt/slides/slide106.xml"/><Relationship Id="rId5" Type="http://schemas.openxmlformats.org/officeDocument/2006/relationships/image" Target="../media/image16.png"/><Relationship Id="rId6" Type="http://schemas.openxmlformats.org/officeDocument/2006/relationships/image" Target="../media/image1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35.png"/><Relationship Id="rId4" Type="http://schemas.openxmlformats.org/officeDocument/2006/relationships/image" Target="../media/image16.png"/><Relationship Id="rId5" Type="http://schemas.openxmlformats.org/officeDocument/2006/relationships/image" Target="../media/image1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32.png"/><Relationship Id="rId4" Type="http://schemas.openxmlformats.org/officeDocument/2006/relationships/image" Target="../media/image16.png"/><Relationship Id="rId5" Type="http://schemas.openxmlformats.org/officeDocument/2006/relationships/image" Target="../media/image1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33.png"/><Relationship Id="rId6" Type="http://schemas.openxmlformats.org/officeDocument/2006/relationships/image" Target="../media/image5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38.png"/><Relationship Id="rId6" Type="http://schemas.openxmlformats.org/officeDocument/2006/relationships/image" Target="../media/image130.png"/><Relationship Id="rId7" Type="http://schemas.openxmlformats.org/officeDocument/2006/relationships/image" Target="../media/image1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54.png"/><Relationship Id="rId4" Type="http://schemas.openxmlformats.org/officeDocument/2006/relationships/image" Target="../media/image1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28.png"/><Relationship Id="rId4" Type="http://schemas.openxmlformats.org/officeDocument/2006/relationships/slide" Target="/ppt/slides/slide102.xml"/><Relationship Id="rId5" Type="http://schemas.openxmlformats.org/officeDocument/2006/relationships/image" Target="../media/image56.png"/><Relationship Id="rId6" Type="http://schemas.openxmlformats.org/officeDocument/2006/relationships/image" Target="../media/image16.png"/><Relationship Id="rId7" Type="http://schemas.openxmlformats.org/officeDocument/2006/relationships/image" Target="../media/image1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slide" Target="/ppt/slides/slide101.xml"/><Relationship Id="rId4" Type="http://schemas.openxmlformats.org/officeDocument/2006/relationships/image" Target="../media/image123.png"/><Relationship Id="rId5" Type="http://schemas.openxmlformats.org/officeDocument/2006/relationships/slide" Target="/ppt/slides/slide103.xml"/><Relationship Id="rId6" Type="http://schemas.openxmlformats.org/officeDocument/2006/relationships/image" Target="../media/image16.png"/><Relationship Id="rId7" Type="http://schemas.openxmlformats.org/officeDocument/2006/relationships/image" Target="../media/image1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32.png"/><Relationship Id="rId4" Type="http://schemas.openxmlformats.org/officeDocument/2006/relationships/image" Target="../media/image16.png"/><Relationship Id="rId5" Type="http://schemas.openxmlformats.org/officeDocument/2006/relationships/image" Target="../media/image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38.png"/><Relationship Id="rId6" Type="http://schemas.openxmlformats.org/officeDocument/2006/relationships/image" Target="../media/image130.png"/><Relationship Id="rId7" Type="http://schemas.openxmlformats.org/officeDocument/2006/relationships/image" Target="../media/image13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54.png"/><Relationship Id="rId4" Type="http://schemas.openxmlformats.org/officeDocument/2006/relationships/image" Target="../media/image1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28.png"/><Relationship Id="rId4" Type="http://schemas.openxmlformats.org/officeDocument/2006/relationships/slide" Target="/ppt/slides/slide102.xml"/><Relationship Id="rId5" Type="http://schemas.openxmlformats.org/officeDocument/2006/relationships/image" Target="../media/image16.png"/><Relationship Id="rId6" Type="http://schemas.openxmlformats.org/officeDocument/2006/relationships/image" Target="../media/image1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9.png"/><Relationship Id="rId6" Type="http://schemas.openxmlformats.org/officeDocument/2006/relationships/image" Target="../media/image5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slide" Target="/ppt/slides/slide101.xml"/><Relationship Id="rId4" Type="http://schemas.openxmlformats.org/officeDocument/2006/relationships/image" Target="../media/image123.png"/><Relationship Id="rId5" Type="http://schemas.openxmlformats.org/officeDocument/2006/relationships/slide" Target="/ppt/slides/slide103.xml"/><Relationship Id="rId6" Type="http://schemas.openxmlformats.org/officeDocument/2006/relationships/image" Target="../media/image16.png"/><Relationship Id="rId7"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slide" Target="/ppt/slides/slide18.xml"/><Relationship Id="rId9" Type="http://schemas.openxmlformats.org/officeDocument/2006/relationships/image" Target="../media/image22.png"/><Relationship Id="rId5" Type="http://schemas.openxmlformats.org/officeDocument/2006/relationships/slide" Target="/ppt/slides/slide18.xml"/><Relationship Id="rId6" Type="http://schemas.openxmlformats.org/officeDocument/2006/relationships/slide" Target="/ppt/slides/slide22.xml"/><Relationship Id="rId7" Type="http://schemas.openxmlformats.org/officeDocument/2006/relationships/image" Target="../media/image12.png"/><Relationship Id="rId8"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3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38.png"/><Relationship Id="rId6" Type="http://schemas.openxmlformats.org/officeDocument/2006/relationships/image" Target="../media/image130.png"/><Relationship Id="rId7" Type="http://schemas.openxmlformats.org/officeDocument/2006/relationships/image" Target="../media/image1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40.png"/><Relationship Id="rId6" Type="http://schemas.openxmlformats.org/officeDocument/2006/relationships/slide" Target="/ppt/slides/slide10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slide" Target="/ppt/slides/slide101.xml"/><Relationship Id="rId4" Type="http://schemas.openxmlformats.org/officeDocument/2006/relationships/image" Target="../media/image123.png"/><Relationship Id="rId5" Type="http://schemas.openxmlformats.org/officeDocument/2006/relationships/slide" Target="/ppt/slides/slide103.xml"/><Relationship Id="rId6" Type="http://schemas.openxmlformats.org/officeDocument/2006/relationships/image" Target="../media/image16.png"/><Relationship Id="rId7" Type="http://schemas.openxmlformats.org/officeDocument/2006/relationships/image" Target="../media/image1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3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38.png"/><Relationship Id="rId6" Type="http://schemas.openxmlformats.org/officeDocument/2006/relationships/image" Target="../media/image130.png"/><Relationship Id="rId7" Type="http://schemas.openxmlformats.org/officeDocument/2006/relationships/image" Target="../media/image1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47.png"/><Relationship Id="rId6" Type="http://schemas.openxmlformats.org/officeDocument/2006/relationships/image" Target="../media/image14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24.png"/><Relationship Id="rId6" Type="http://schemas.openxmlformats.org/officeDocument/2006/relationships/slide" Target="/ppt/slides/slide10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6.png"/><Relationship Id="rId4" Type="http://schemas.openxmlformats.org/officeDocument/2006/relationships/image" Target="../media/image142.png"/><Relationship Id="rId5" Type="http://schemas.openxmlformats.org/officeDocument/2006/relationships/image" Target="../media/image1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slide" Target="/ppt/slides/slide97.xml"/><Relationship Id="rId9" Type="http://schemas.openxmlformats.org/officeDocument/2006/relationships/image" Target="../media/image22.png"/><Relationship Id="rId5" Type="http://schemas.openxmlformats.org/officeDocument/2006/relationships/slide" Target="/ppt/slides/slide97.xml"/><Relationship Id="rId6" Type="http://schemas.openxmlformats.org/officeDocument/2006/relationships/slide" Target="/ppt/slides/slide24.xml"/><Relationship Id="rId7" Type="http://schemas.openxmlformats.org/officeDocument/2006/relationships/image" Target="../media/image12.png"/><Relationship Id="rId8"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6.png"/><Relationship Id="rId4" Type="http://schemas.openxmlformats.org/officeDocument/2006/relationships/image" Target="../media/image141.png"/><Relationship Id="rId5" Type="http://schemas.openxmlformats.org/officeDocument/2006/relationships/image" Target="../media/image144.png"/><Relationship Id="rId6" Type="http://schemas.openxmlformats.org/officeDocument/2006/relationships/image" Target="../media/image13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6.png"/><Relationship Id="rId4" Type="http://schemas.openxmlformats.org/officeDocument/2006/relationships/image" Target="../media/image146.png"/><Relationship Id="rId5" Type="http://schemas.openxmlformats.org/officeDocument/2006/relationships/image" Target="../media/image15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67.png"/><Relationship Id="rId4" Type="http://schemas.openxmlformats.org/officeDocument/2006/relationships/image" Target="../media/image16.png"/><Relationship Id="rId5" Type="http://schemas.openxmlformats.org/officeDocument/2006/relationships/image" Target="../media/image160.png"/><Relationship Id="rId6" Type="http://schemas.openxmlformats.org/officeDocument/2006/relationships/image" Target="../media/image15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6.png"/><Relationship Id="rId4" Type="http://schemas.openxmlformats.org/officeDocument/2006/relationships/image" Target="../media/image152.png"/><Relationship Id="rId5" Type="http://schemas.openxmlformats.org/officeDocument/2006/relationships/image" Target="../media/image15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67.png"/><Relationship Id="rId4" Type="http://schemas.openxmlformats.org/officeDocument/2006/relationships/slide" Target="/ppt/slides/slide82.xml"/><Relationship Id="rId5" Type="http://schemas.openxmlformats.org/officeDocument/2006/relationships/image" Target="../media/image151.png"/><Relationship Id="rId6" Type="http://schemas.openxmlformats.org/officeDocument/2006/relationships/image" Target="../media/image16.png"/><Relationship Id="rId7" Type="http://schemas.openxmlformats.org/officeDocument/2006/relationships/image" Target="../media/image1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55.png"/><Relationship Id="rId4" Type="http://schemas.openxmlformats.org/officeDocument/2006/relationships/slide" Target="/ppt/slides/slide137.xml"/><Relationship Id="rId5" Type="http://schemas.openxmlformats.org/officeDocument/2006/relationships/slide" Target="/ppt/slides/slide137.xml"/><Relationship Id="rId6" Type="http://schemas.openxmlformats.org/officeDocument/2006/relationships/image" Target="../media/image16.png"/><Relationship Id="rId7" Type="http://schemas.openxmlformats.org/officeDocument/2006/relationships/image" Target="../media/image1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57.png"/><Relationship Id="rId4" Type="http://schemas.openxmlformats.org/officeDocument/2006/relationships/slide" Target="/ppt/slides/slide138.xml"/><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3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56.png"/><Relationship Id="rId4" Type="http://schemas.openxmlformats.org/officeDocument/2006/relationships/image" Target="../media/image154.png"/><Relationship Id="rId5" Type="http://schemas.openxmlformats.org/officeDocument/2006/relationships/slide" Target="/ppt/slides/slide139.xml"/><Relationship Id="rId6" Type="http://schemas.openxmlformats.org/officeDocument/2006/relationships/image" Target="../media/image56.png"/><Relationship Id="rId7" Type="http://schemas.openxmlformats.org/officeDocument/2006/relationships/image" Target="../media/image1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slide" Target="/ppt/slides/slide106.xml"/><Relationship Id="rId4" Type="http://schemas.openxmlformats.org/officeDocument/2006/relationships/image" Target="../media/image149.png"/><Relationship Id="rId5" Type="http://schemas.openxmlformats.org/officeDocument/2006/relationships/image" Target="../media/image16.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slide" Target="/ppt/slides/slide98.xml"/><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4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4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5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5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slide" Target="/ppt/slides/slide83.xml"/><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4.png"/><Relationship Id="rId7"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4.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12.png"/><Relationship Id="rId7"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12.png"/><Relationship Id="rId7"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slide" Target="/ppt/slides/slide20.xml"/><Relationship Id="rId5" Type="http://schemas.openxmlformats.org/officeDocument/2006/relationships/image" Target="../media/image1.png"/><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slide" Target="/ppt/slides/slide23.xml"/><Relationship Id="rId4" Type="http://schemas.openxmlformats.org/officeDocument/2006/relationships/image" Target="../media/image29.png"/><Relationship Id="rId5" Type="http://schemas.openxmlformats.org/officeDocument/2006/relationships/image" Target="../media/image12.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slide" Target="/ppt/slides/slide30.xml"/><Relationship Id="rId5" Type="http://schemas.openxmlformats.org/officeDocument/2006/relationships/image" Target="../media/image12.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slide" Target="/ppt/slides/slide25.xml"/><Relationship Id="rId5" Type="http://schemas.openxmlformats.org/officeDocument/2006/relationships/image" Target="../media/image12.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12.png"/><Relationship Id="rId5"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12.png"/><Relationship Id="rId6"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slide" Target="/ppt/slides/slide30.xml"/><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16.png"/><Relationship Id="rId8"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55.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slide" Target="/ppt/slides/slide33.xml"/><Relationship Id="rId10" Type="http://schemas.openxmlformats.org/officeDocument/2006/relationships/image" Target="../media/image56.png"/><Relationship Id="rId9" Type="http://schemas.openxmlformats.org/officeDocument/2006/relationships/image" Target="../media/image50.png"/><Relationship Id="rId5" Type="http://schemas.openxmlformats.org/officeDocument/2006/relationships/slide" Target="/ppt/slides/slide34.xml"/><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16.png"/><Relationship Id="rId6"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16.png"/><Relationship Id="rId6"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55.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2.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49.png"/><Relationship Id="rId7"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slide" Target="/ppt/slides/slide30.xml"/><Relationship Id="rId5" Type="http://schemas.openxmlformats.org/officeDocument/2006/relationships/image" Target="../media/image61.png"/><Relationship Id="rId6" Type="http://schemas.openxmlformats.org/officeDocument/2006/relationships/image" Target="../media/image16.png"/><Relationship Id="rId7"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6.png"/><Relationship Id="rId4" Type="http://schemas.openxmlformats.org/officeDocument/2006/relationships/image" Target="../media/image16.png"/><Relationship Id="rId5"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16.png"/><Relationship Id="rId5"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slide" Target="/ppt/slides/slide47.xml"/><Relationship Id="rId10" Type="http://schemas.openxmlformats.org/officeDocument/2006/relationships/image" Target="../media/image56.png"/><Relationship Id="rId9" Type="http://schemas.openxmlformats.org/officeDocument/2006/relationships/image" Target="../media/image50.png"/><Relationship Id="rId5" Type="http://schemas.openxmlformats.org/officeDocument/2006/relationships/slide" Target="/ppt/slides/slide48.xml"/><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16.png"/><Relationship Id="rId6"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16.png"/><Relationship Id="rId6"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slide" Target="/ppt/slides/slide51.xml"/><Relationship Id="rId5" Type="http://schemas.openxmlformats.org/officeDocument/2006/relationships/slide" Target="/ppt/slides/slide51.xml"/><Relationship Id="rId6" Type="http://schemas.openxmlformats.org/officeDocument/2006/relationships/image" Target="../media/image56.png"/><Relationship Id="rId7" Type="http://schemas.openxmlformats.org/officeDocument/2006/relationships/image" Target="../media/image16.png"/><Relationship Id="rId8"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9.png"/><Relationship Id="rId4" Type="http://schemas.openxmlformats.org/officeDocument/2006/relationships/image" Target="../media/image78.png"/><Relationship Id="rId5" Type="http://schemas.openxmlformats.org/officeDocument/2006/relationships/image" Target="../media/image76.png"/><Relationship Id="rId6" Type="http://schemas.openxmlformats.org/officeDocument/2006/relationships/image" Target="../media/image16.png"/><Relationship Id="rId7"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47.png"/><Relationship Id="rId6" Type="http://schemas.openxmlformats.org/officeDocument/2006/relationships/image" Target="../media/image68.png"/><Relationship Id="rId7" Type="http://schemas.openxmlformats.org/officeDocument/2006/relationships/slide" Target="/ppt/slides/slide5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70.png"/><Relationship Id="rId7" Type="http://schemas.openxmlformats.org/officeDocument/2006/relationships/slide" Target="/ppt/slides/slide5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56.png"/><Relationship Id="rId5" Type="http://schemas.openxmlformats.org/officeDocument/2006/relationships/image" Target="../media/image75.png"/><Relationship Id="rId6" Type="http://schemas.openxmlformats.org/officeDocument/2006/relationships/slide" Target="/ppt/slides/slide57.xml"/><Relationship Id="rId7" Type="http://schemas.openxmlformats.org/officeDocument/2006/relationships/slide" Target="/ppt/slides/slide57.xml"/><Relationship Id="rId8" Type="http://schemas.openxmlformats.org/officeDocument/2006/relationships/hyperlink" Target="https://drive.google.com/file/d/17tmNT2cob7g4FwwEAP1QbOvPnUZrgEJ8/view?usp=shari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47.png"/><Relationship Id="rId6" Type="http://schemas.openxmlformats.org/officeDocument/2006/relationships/image" Target="../media/image73.png"/><Relationship Id="rId7"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6.png"/><Relationship Id="rId4" Type="http://schemas.openxmlformats.org/officeDocument/2006/relationships/image" Target="../media/image77.png"/><Relationship Id="rId5"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79.png"/><Relationship Id="rId6"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85.png"/><Relationship Id="rId6"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4.pn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4.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4.png"/><Relationship Id="rId4" Type="http://schemas.openxmlformats.org/officeDocument/2006/relationships/image" Target="../media/image47.png"/><Relationship Id="rId5" Type="http://schemas.openxmlformats.org/officeDocument/2006/relationships/image" Target="../media/image80.png"/><Relationship Id="rId6" Type="http://schemas.openxmlformats.org/officeDocument/2006/relationships/image" Target="../media/image83.png"/><Relationship Id="rId7"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4.png"/><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6.png"/><Relationship Id="rId4" Type="http://schemas.openxmlformats.org/officeDocument/2006/relationships/image" Target="../media/image90.png"/><Relationship Id="rId5" Type="http://schemas.openxmlformats.org/officeDocument/2006/relationships/image" Target="../media/image50.png"/><Relationship Id="rId6"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83.png"/><Relationship Id="rId6" Type="http://schemas.openxmlformats.org/officeDocument/2006/relationships/image" Target="../media/image89.png"/><Relationship Id="rId7"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4.png"/><Relationship Id="rId4"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0.png"/><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7.png"/><Relationship Id="rId4" Type="http://schemas.openxmlformats.org/officeDocument/2006/relationships/image" Target="../media/image95.png"/><Relationship Id="rId5"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54.png"/><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0.png"/><Relationship Id="rId4" Type="http://schemas.openxmlformats.org/officeDocument/2006/relationships/image" Target="../media/image91.png"/><Relationship Id="rId5" Type="http://schemas.openxmlformats.org/officeDocument/2006/relationships/image" Target="../media/image47.png"/><Relationship Id="rId6"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93.png"/><Relationship Id="rId4" Type="http://schemas.openxmlformats.org/officeDocument/2006/relationships/image" Target="../media/image47.png"/><Relationship Id="rId5"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4.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50.png"/><Relationship Id="rId4" Type="http://schemas.openxmlformats.org/officeDocument/2006/relationships/image" Target="../media/image91.png"/><Relationship Id="rId5" Type="http://schemas.openxmlformats.org/officeDocument/2006/relationships/image" Target="../media/image47.png"/><Relationship Id="rId6"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7.png"/><Relationship Id="rId4" Type="http://schemas.openxmlformats.org/officeDocument/2006/relationships/image" Target="../media/image99.png"/><Relationship Id="rId5" Type="http://schemas.openxmlformats.org/officeDocument/2006/relationships/image" Target="../media/image97.png"/><Relationship Id="rId6"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4.png"/><Relationship Id="rId4"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8.png"/><Relationship Id="rId4" Type="http://schemas.openxmlformats.org/officeDocument/2006/relationships/image" Target="../media/image96.png"/><Relationship Id="rId9" Type="http://schemas.openxmlformats.org/officeDocument/2006/relationships/image" Target="../media/image12.png"/><Relationship Id="rId5" Type="http://schemas.openxmlformats.org/officeDocument/2006/relationships/slide" Target="/ppt/slides/slide83.xml"/><Relationship Id="rId6" Type="http://schemas.openxmlformats.org/officeDocument/2006/relationships/slide" Target="/ppt/slides/slide85.xml"/><Relationship Id="rId7" Type="http://schemas.openxmlformats.org/officeDocument/2006/relationships/image" Target="../media/image101.png"/><Relationship Id="rId8" Type="http://schemas.openxmlformats.org/officeDocument/2006/relationships/image" Target="../media/image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02.png"/><Relationship Id="rId4" Type="http://schemas.openxmlformats.org/officeDocument/2006/relationships/slide" Target="/ppt/slides/slide85.xml"/><Relationship Id="rId5" Type="http://schemas.openxmlformats.org/officeDocument/2006/relationships/image" Target="../media/image100.png"/><Relationship Id="rId6" Type="http://schemas.openxmlformats.org/officeDocument/2006/relationships/image" Target="../media/image16.png"/><Relationship Id="rId7" Type="http://schemas.openxmlformats.org/officeDocument/2006/relationships/image" Target="../media/image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6.png"/><Relationship Id="rId4" Type="http://schemas.openxmlformats.org/officeDocument/2006/relationships/image" Target="../media/image16.png"/><Relationship Id="rId5"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15.png"/><Relationship Id="rId4" Type="http://schemas.openxmlformats.org/officeDocument/2006/relationships/image" Target="../media/image107.png"/><Relationship Id="rId5" Type="http://schemas.openxmlformats.org/officeDocument/2006/relationships/image" Target="../media/image56.png"/><Relationship Id="rId6" Type="http://schemas.openxmlformats.org/officeDocument/2006/relationships/image" Target="../media/image16.png"/><Relationship Id="rId7"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6.png"/><Relationship Id="rId6"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54.png"/><Relationship Id="rId4" Type="http://schemas.openxmlformats.org/officeDocument/2006/relationships/image" Target="../media/image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8.png"/><Relationship Id="rId4" Type="http://schemas.openxmlformats.org/officeDocument/2006/relationships/image" Target="../media/image96.png"/><Relationship Id="rId9" Type="http://schemas.openxmlformats.org/officeDocument/2006/relationships/image" Target="../media/image109.png"/><Relationship Id="rId5" Type="http://schemas.openxmlformats.org/officeDocument/2006/relationships/slide" Target="/ppt/slides/slide83.xml"/><Relationship Id="rId6" Type="http://schemas.openxmlformats.org/officeDocument/2006/relationships/slide" Target="/ppt/slides/slide85.xml"/><Relationship Id="rId7" Type="http://schemas.openxmlformats.org/officeDocument/2006/relationships/image" Target="../media/image16.png"/><Relationship Id="rId8" Type="http://schemas.openxmlformats.org/officeDocument/2006/relationships/image" Target="../media/image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6.png"/><Relationship Id="rId4" Type="http://schemas.openxmlformats.org/officeDocument/2006/relationships/image" Target="../media/image12.png"/><Relationship Id="rId10" Type="http://schemas.openxmlformats.org/officeDocument/2006/relationships/image" Target="../media/image56.png"/><Relationship Id="rId9" Type="http://schemas.openxmlformats.org/officeDocument/2006/relationships/hyperlink" Target="https://docs.google.com/spreadsheets/d/1QDsBqGv5wSaiSCi7le6ZDI04_ATe7fXfw022NMzfzV0/edit?usp=sharing" TargetMode="External"/><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slide" Target="/ppt/slides/slide57.xml"/><Relationship Id="rId8" Type="http://schemas.openxmlformats.org/officeDocument/2006/relationships/slide" Target="/ppt/slides/slide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08.png"/><Relationship Id="rId6" Type="http://schemas.openxmlformats.org/officeDocument/2006/relationships/image" Target="../media/image121.png"/><Relationship Id="rId7" Type="http://schemas.openxmlformats.org/officeDocument/2006/relationships/image" Target="../media/image1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18.png"/><Relationship Id="rId6" Type="http://schemas.openxmlformats.org/officeDocument/2006/relationships/image" Target="../media/image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56.png"/><Relationship Id="rId6" Type="http://schemas.openxmlformats.org/officeDocument/2006/relationships/image" Target="../media/image1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54.png"/><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16.png"/><Relationship Id="rId4" Type="http://schemas.openxmlformats.org/officeDocument/2006/relationships/image" Target="../media/image119.png"/><Relationship Id="rId9" Type="http://schemas.openxmlformats.org/officeDocument/2006/relationships/image" Target="../media/image56.png"/><Relationship Id="rId5" Type="http://schemas.openxmlformats.org/officeDocument/2006/relationships/image" Target="../media/image114.png"/><Relationship Id="rId6" Type="http://schemas.openxmlformats.org/officeDocument/2006/relationships/image" Target="../media/image111.png"/><Relationship Id="rId7" Type="http://schemas.openxmlformats.org/officeDocument/2006/relationships/image" Target="../media/image117.png"/><Relationship Id="rId8"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1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16.png"/><Relationship Id="rId4" Type="http://schemas.openxmlformats.org/officeDocument/2006/relationships/image" Target="../media/image119.png"/><Relationship Id="rId5" Type="http://schemas.openxmlformats.org/officeDocument/2006/relationships/image" Target="../media/image122.png"/><Relationship Id="rId6" Type="http://schemas.openxmlformats.org/officeDocument/2006/relationships/image" Target="../media/image1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54.png"/><Relationship Id="rId4" Type="http://schemas.openxmlformats.org/officeDocument/2006/relationships/image" Target="../media/image1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19.png"/><Relationship Id="rId6"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16275" y="0"/>
            <a:ext cx="91602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rotWithShape="1">
          <a:blip r:embed="rId3">
            <a:alphaModFix amt="56000"/>
          </a:blip>
          <a:srcRect b="0" l="0" r="0" t="0"/>
          <a:stretch/>
        </p:blipFill>
        <p:spPr>
          <a:xfrm>
            <a:off x="1876508" y="1482150"/>
            <a:ext cx="5390980" cy="1874389"/>
          </a:xfrm>
          <a:prstGeom prst="rect">
            <a:avLst/>
          </a:prstGeom>
          <a:noFill/>
          <a:ln>
            <a:noFill/>
          </a:ln>
        </p:spPr>
      </p:pic>
      <p:sp>
        <p:nvSpPr>
          <p:cNvPr id="56" name="Google Shape;56;p13"/>
          <p:cNvSpPr txBox="1"/>
          <p:nvPr/>
        </p:nvSpPr>
        <p:spPr>
          <a:xfrm>
            <a:off x="1107375" y="2243100"/>
            <a:ext cx="7094400" cy="11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0" lang="es" sz="3000" u="none" cap="none" strike="noStrike">
                <a:solidFill>
                  <a:srgbClr val="434343"/>
                </a:solidFill>
                <a:latin typeface="Open Sans"/>
                <a:ea typeface="Open Sans"/>
                <a:cs typeface="Open Sans"/>
                <a:sym typeface="Open Sans"/>
              </a:rPr>
              <a:t>Manual de </a:t>
            </a:r>
            <a:r>
              <a:rPr lang="es" sz="3000">
                <a:solidFill>
                  <a:srgbClr val="434343"/>
                </a:solidFill>
                <a:latin typeface="Open Sans"/>
                <a:ea typeface="Open Sans"/>
                <a:cs typeface="Open Sans"/>
                <a:sym typeface="Open Sans"/>
              </a:rPr>
              <a:t>usuario </a:t>
            </a:r>
            <a:endParaRPr b="1" sz="3000">
              <a:solidFill>
                <a:srgbClr val="434343"/>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rPr b="1" i="0" lang="es" sz="3600" u="none" cap="none" strike="noStrike">
                <a:latin typeface="Open Sans"/>
                <a:ea typeface="Open Sans"/>
                <a:cs typeface="Open Sans"/>
                <a:sym typeface="Open Sans"/>
              </a:rPr>
              <a:t>W-</a:t>
            </a:r>
            <a:r>
              <a:rPr b="1" lang="es" sz="3600">
                <a:latin typeface="Open Sans"/>
                <a:ea typeface="Open Sans"/>
                <a:cs typeface="Open Sans"/>
                <a:sym typeface="Open Sans"/>
              </a:rPr>
              <a:t>ERP</a:t>
            </a:r>
            <a:endParaRPr b="1" sz="3600">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b="1" i="0" sz="3000" u="none" cap="none" strike="noStrike">
              <a:latin typeface="Open Sans"/>
              <a:ea typeface="Open Sans"/>
              <a:cs typeface="Open Sans"/>
              <a:sym typeface="Open Sans"/>
            </a:endParaRPr>
          </a:p>
        </p:txBody>
      </p:sp>
      <p:sp>
        <p:nvSpPr>
          <p:cNvPr id="57" name="Google Shape;57;p13"/>
          <p:cNvSpPr/>
          <p:nvPr/>
        </p:nvSpPr>
        <p:spPr>
          <a:xfrm>
            <a:off x="4280313" y="1494600"/>
            <a:ext cx="748500" cy="748500"/>
          </a:xfrm>
          <a:prstGeom prst="roundRect">
            <a:avLst>
              <a:gd fmla="val 18082" name="adj"/>
            </a:avLst>
          </a:prstGeom>
          <a:solidFill>
            <a:srgbClr val="FFFFFF"/>
          </a:solidFill>
          <a:ln>
            <a:noFill/>
          </a:ln>
          <a:effectLst>
            <a:reflection blurRad="0" dir="5400000" dist="9525" endA="0" endPos="28000" fadeDir="5400012" kx="0" rotWithShape="0" algn="bl" stA="3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a:blip r:embed="rId4">
            <a:alphaModFix/>
          </a:blip>
          <a:stretch>
            <a:fillRect/>
          </a:stretch>
        </p:blipFill>
        <p:spPr>
          <a:xfrm>
            <a:off x="4432875" y="1656589"/>
            <a:ext cx="428625" cy="428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nvSpPr>
        <p:spPr>
          <a:xfrm>
            <a:off x="206038" y="825338"/>
            <a:ext cx="3067200" cy="1208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Montserrat"/>
                <a:ea typeface="Montserrat"/>
                <a:cs typeface="Montserrat"/>
                <a:sym typeface="Montserrat"/>
              </a:rPr>
              <a:t>Selecciona con el  proveedor de tu correo con el que </a:t>
            </a:r>
            <a:r>
              <a:rPr lang="es" sz="1200">
                <a:solidFill>
                  <a:srgbClr val="434343"/>
                </a:solidFill>
                <a:latin typeface="Montserrat"/>
                <a:ea typeface="Montserrat"/>
                <a:cs typeface="Montserrat"/>
                <a:sym typeface="Montserrat"/>
              </a:rPr>
              <a:t>vas a ingresar</a:t>
            </a:r>
            <a:r>
              <a:rPr lang="es" sz="1200">
                <a:solidFill>
                  <a:srgbClr val="434343"/>
                </a:solidFill>
                <a:latin typeface="Montserrat"/>
                <a:ea typeface="Montserrat"/>
                <a:cs typeface="Montserrat"/>
                <a:sym typeface="Montserrat"/>
              </a:rPr>
              <a:t> e ingresa tu correo corporativo.</a:t>
            </a:r>
            <a:endParaRPr sz="1200">
              <a:solidFill>
                <a:srgbClr val="434343"/>
              </a:solidFill>
              <a:latin typeface="Montserrat"/>
              <a:ea typeface="Montserrat"/>
              <a:cs typeface="Montserrat"/>
              <a:sym typeface="Montserrat"/>
            </a:endParaRPr>
          </a:p>
          <a:p>
            <a:pPr indent="0" lvl="0" marL="0" rtl="0" algn="ctr">
              <a:spcBef>
                <a:spcPts val="0"/>
              </a:spcBef>
              <a:spcAft>
                <a:spcPts val="0"/>
              </a:spcAft>
              <a:buNone/>
            </a:pPr>
            <a:r>
              <a:rPr lang="es" sz="1200">
                <a:solidFill>
                  <a:srgbClr val="434343"/>
                </a:solidFill>
                <a:latin typeface="Montserrat"/>
                <a:ea typeface="Montserrat"/>
                <a:cs typeface="Montserrat"/>
                <a:sym typeface="Montserrat"/>
              </a:rPr>
              <a:t>Tu correo electrónico debe estar previamente creado en cada base de datos para que te deje entrar .    </a:t>
            </a:r>
            <a:endParaRPr sz="1200">
              <a:solidFill>
                <a:srgbClr val="434343"/>
              </a:solidFill>
              <a:latin typeface="Montserrat"/>
              <a:ea typeface="Montserrat"/>
              <a:cs typeface="Montserrat"/>
              <a:sym typeface="Montserrat"/>
            </a:endParaRPr>
          </a:p>
          <a:p>
            <a:pPr indent="0" lvl="0" marL="0" rtl="0" algn="r">
              <a:spcBef>
                <a:spcPts val="0"/>
              </a:spcBef>
              <a:spcAft>
                <a:spcPts val="0"/>
              </a:spcAft>
              <a:buNone/>
            </a:pPr>
            <a:r>
              <a:t/>
            </a:r>
            <a:endParaRPr>
              <a:solidFill>
                <a:srgbClr val="434343"/>
              </a:solidFill>
              <a:latin typeface="Montserrat"/>
              <a:ea typeface="Montserrat"/>
              <a:cs typeface="Montserrat"/>
              <a:sym typeface="Montserrat"/>
            </a:endParaRPr>
          </a:p>
          <a:p>
            <a:pPr indent="0" lvl="0" marL="0" rtl="0" algn="r">
              <a:spcBef>
                <a:spcPts val="0"/>
              </a:spcBef>
              <a:spcAft>
                <a:spcPts val="0"/>
              </a:spcAft>
              <a:buNone/>
            </a:pPr>
            <a:r>
              <a:t/>
            </a:r>
            <a:endParaRPr>
              <a:solidFill>
                <a:srgbClr val="434343"/>
              </a:solidFill>
              <a:latin typeface="Montserrat"/>
              <a:ea typeface="Montserrat"/>
              <a:cs typeface="Montserrat"/>
              <a:sym typeface="Montserrat"/>
            </a:endParaRPr>
          </a:p>
          <a:p>
            <a:pPr indent="0" lvl="0" marL="0" rtl="0" algn="r">
              <a:spcBef>
                <a:spcPts val="0"/>
              </a:spcBef>
              <a:spcAft>
                <a:spcPts val="0"/>
              </a:spcAft>
              <a:buNone/>
            </a:pPr>
            <a:r>
              <a:t/>
            </a:r>
            <a:endParaRPr>
              <a:solidFill>
                <a:srgbClr val="434343"/>
              </a:solidFill>
              <a:latin typeface="Montserrat"/>
              <a:ea typeface="Montserrat"/>
              <a:cs typeface="Montserrat"/>
              <a:sym typeface="Montserrat"/>
            </a:endParaRPr>
          </a:p>
        </p:txBody>
      </p:sp>
      <p:pic>
        <p:nvPicPr>
          <p:cNvPr id="165" name="Google Shape;165;p22"/>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66" name="Google Shape;166;p22"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67" name="Google Shape;167;p22"/>
          <p:cNvPicPr preferRelativeResize="0"/>
          <p:nvPr/>
        </p:nvPicPr>
        <p:blipFill rotWithShape="1">
          <a:blip r:embed="rId5">
            <a:alphaModFix/>
          </a:blip>
          <a:srcRect b="0" l="0" r="0" t="24800"/>
          <a:stretch/>
        </p:blipFill>
        <p:spPr>
          <a:xfrm>
            <a:off x="3963350" y="603500"/>
            <a:ext cx="4974599" cy="1702925"/>
          </a:xfrm>
          <a:prstGeom prst="rect">
            <a:avLst/>
          </a:prstGeom>
          <a:noFill/>
          <a:ln cap="flat" cmpd="sng" w="9525">
            <a:solidFill>
              <a:srgbClr val="000000"/>
            </a:solidFill>
            <a:prstDash val="solid"/>
            <a:round/>
            <a:headEnd len="sm" w="sm" type="none"/>
            <a:tailEnd len="sm" w="sm" type="none"/>
          </a:ln>
        </p:spPr>
      </p:pic>
      <p:pic>
        <p:nvPicPr>
          <p:cNvPr id="168" name="Google Shape;168;p22"/>
          <p:cNvPicPr preferRelativeResize="0"/>
          <p:nvPr/>
        </p:nvPicPr>
        <p:blipFill rotWithShape="1">
          <a:blip r:embed="rId6">
            <a:alphaModFix/>
          </a:blip>
          <a:srcRect b="0" l="0" r="0" t="6716"/>
          <a:stretch/>
        </p:blipFill>
        <p:spPr>
          <a:xfrm>
            <a:off x="542625" y="2674625"/>
            <a:ext cx="4811501" cy="1961575"/>
          </a:xfrm>
          <a:prstGeom prst="rect">
            <a:avLst/>
          </a:prstGeom>
          <a:noFill/>
          <a:ln cap="flat" cmpd="sng" w="9525">
            <a:solidFill>
              <a:srgbClr val="000000"/>
            </a:solidFill>
            <a:prstDash val="solid"/>
            <a:round/>
            <a:headEnd len="sm" w="sm" type="none"/>
            <a:tailEnd len="sm" w="sm" type="none"/>
          </a:ln>
        </p:spPr>
      </p:pic>
      <p:sp>
        <p:nvSpPr>
          <p:cNvPr id="169" name="Google Shape;169;p22"/>
          <p:cNvSpPr txBox="1"/>
          <p:nvPr/>
        </p:nvSpPr>
        <p:spPr>
          <a:xfrm>
            <a:off x="6254475" y="3924050"/>
            <a:ext cx="2249700" cy="776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Montserrat"/>
                <a:ea typeface="Montserrat"/>
                <a:cs typeface="Montserrat"/>
                <a:sym typeface="Montserrat"/>
              </a:rPr>
              <a:t>Ingresa</a:t>
            </a:r>
            <a:r>
              <a:rPr lang="es">
                <a:solidFill>
                  <a:srgbClr val="434343"/>
                </a:solidFill>
                <a:latin typeface="Montserrat"/>
                <a:ea typeface="Montserrat"/>
                <a:cs typeface="Montserrat"/>
                <a:sym typeface="Montserrat"/>
              </a:rPr>
              <a:t> en el logo de W-erp, el cual llevará a la página de inicio</a:t>
            </a:r>
            <a:endParaRPr>
              <a:solidFill>
                <a:srgbClr val="434343"/>
              </a:solidFill>
              <a:latin typeface="Montserrat"/>
              <a:ea typeface="Montserrat"/>
              <a:cs typeface="Montserrat"/>
              <a:sym typeface="Montserrat"/>
            </a:endParaRPr>
          </a:p>
          <a:p>
            <a:pPr indent="0" lvl="0" marL="0" rtl="0" algn="r">
              <a:spcBef>
                <a:spcPts val="0"/>
              </a:spcBef>
              <a:spcAft>
                <a:spcPts val="0"/>
              </a:spcAft>
              <a:buNone/>
            </a:pPr>
            <a:r>
              <a:t/>
            </a:r>
            <a:endParaRPr>
              <a:solidFill>
                <a:srgbClr val="434343"/>
              </a:solidFill>
              <a:latin typeface="Montserrat"/>
              <a:ea typeface="Montserrat"/>
              <a:cs typeface="Montserrat"/>
              <a:sym typeface="Montserrat"/>
            </a:endParaRPr>
          </a:p>
          <a:p>
            <a:pPr indent="0" lvl="0" marL="0" rtl="0" algn="r">
              <a:spcBef>
                <a:spcPts val="0"/>
              </a:spcBef>
              <a:spcAft>
                <a:spcPts val="0"/>
              </a:spcAft>
              <a:buNone/>
            </a:pPr>
            <a:r>
              <a:t/>
            </a:r>
            <a:endParaRPr>
              <a:solidFill>
                <a:srgbClr val="434343"/>
              </a:solidFill>
              <a:latin typeface="Montserrat"/>
              <a:ea typeface="Montserrat"/>
              <a:cs typeface="Montserrat"/>
              <a:sym typeface="Montserrat"/>
            </a:endParaRPr>
          </a:p>
          <a:p>
            <a:pPr indent="0" lvl="0" marL="0" rtl="0" algn="r">
              <a:spcBef>
                <a:spcPts val="0"/>
              </a:spcBef>
              <a:spcAft>
                <a:spcPts val="0"/>
              </a:spcAft>
              <a:buNone/>
            </a:pPr>
            <a:r>
              <a:t/>
            </a:r>
            <a:endParaRPr>
              <a:solidFill>
                <a:srgbClr val="434343"/>
              </a:solidFill>
              <a:latin typeface="Montserrat"/>
              <a:ea typeface="Montserrat"/>
              <a:cs typeface="Montserrat"/>
              <a:sym typeface="Montserrat"/>
            </a:endParaRPr>
          </a:p>
        </p:txBody>
      </p:sp>
      <p:cxnSp>
        <p:nvCxnSpPr>
          <p:cNvPr id="170" name="Google Shape;170;p22"/>
          <p:cNvCxnSpPr>
            <a:stCxn id="169" idx="1"/>
            <a:endCxn id="171" idx="3"/>
          </p:cNvCxnSpPr>
          <p:nvPr/>
        </p:nvCxnSpPr>
        <p:spPr>
          <a:xfrm rot="10800000">
            <a:off x="5178975" y="4298000"/>
            <a:ext cx="1075500" cy="14100"/>
          </a:xfrm>
          <a:prstGeom prst="straightConnector1">
            <a:avLst/>
          </a:prstGeom>
          <a:noFill/>
          <a:ln cap="flat" cmpd="sng" w="28575">
            <a:solidFill>
              <a:srgbClr val="FF9900"/>
            </a:solidFill>
            <a:prstDash val="solid"/>
            <a:round/>
            <a:headEnd len="med" w="med" type="oval"/>
            <a:tailEnd len="med" w="med" type="oval"/>
          </a:ln>
        </p:spPr>
      </p:cxnSp>
      <p:cxnSp>
        <p:nvCxnSpPr>
          <p:cNvPr id="172" name="Google Shape;172;p22"/>
          <p:cNvCxnSpPr>
            <a:stCxn id="167" idx="1"/>
            <a:endCxn id="164" idx="3"/>
          </p:cNvCxnSpPr>
          <p:nvPr/>
        </p:nvCxnSpPr>
        <p:spPr>
          <a:xfrm rot="10800000">
            <a:off x="3273350" y="1429462"/>
            <a:ext cx="690000" cy="25500"/>
          </a:xfrm>
          <a:prstGeom prst="straightConnector1">
            <a:avLst/>
          </a:prstGeom>
          <a:noFill/>
          <a:ln cap="flat" cmpd="sng" w="28575">
            <a:solidFill>
              <a:srgbClr val="FF9900"/>
            </a:solidFill>
            <a:prstDash val="solid"/>
            <a:round/>
            <a:headEnd len="med" w="med" type="oval"/>
            <a:tailEnd len="med" w="med" type="oval"/>
          </a:ln>
        </p:spPr>
      </p:cxnSp>
      <p:sp>
        <p:nvSpPr>
          <p:cNvPr id="171" name="Google Shape;171;p22"/>
          <p:cNvSpPr/>
          <p:nvPr/>
        </p:nvSpPr>
        <p:spPr>
          <a:xfrm>
            <a:off x="3176650" y="4072761"/>
            <a:ext cx="2002200" cy="4503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12"/>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Procesamiento de nómina</a:t>
            </a:r>
            <a:endParaRPr b="1" sz="2400">
              <a:latin typeface="Open Sans"/>
              <a:ea typeface="Open Sans"/>
              <a:cs typeface="Open Sans"/>
              <a:sym typeface="Open Sans"/>
            </a:endParaRPr>
          </a:p>
        </p:txBody>
      </p:sp>
      <p:sp>
        <p:nvSpPr>
          <p:cNvPr id="1568" name="Google Shape;1568;p112"/>
          <p:cNvSpPr txBox="1"/>
          <p:nvPr/>
        </p:nvSpPr>
        <p:spPr>
          <a:xfrm>
            <a:off x="218625" y="644621"/>
            <a:ext cx="88650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la parte superior del módulo de Nómina encontrarás la pestaña </a:t>
            </a:r>
            <a:r>
              <a:rPr b="1" i="1" lang="es">
                <a:latin typeface="Montserrat"/>
                <a:ea typeface="Montserrat"/>
                <a:cs typeface="Montserrat"/>
                <a:sym typeface="Montserrat"/>
              </a:rPr>
              <a:t>Procesamientos de nóminas </a:t>
            </a:r>
            <a:r>
              <a:rPr b="1" lang="es">
                <a:latin typeface="Montserrat"/>
                <a:ea typeface="Montserrat"/>
                <a:cs typeface="Montserrat"/>
                <a:sym typeface="Montserrat"/>
              </a:rPr>
              <a:t> </a:t>
            </a:r>
            <a:endParaRPr b="1">
              <a:latin typeface="Montserrat"/>
              <a:ea typeface="Montserrat"/>
              <a:cs typeface="Montserrat"/>
              <a:sym typeface="Montserrat"/>
            </a:endParaRPr>
          </a:p>
        </p:txBody>
      </p:sp>
      <p:pic>
        <p:nvPicPr>
          <p:cNvPr id="1569" name="Google Shape;1569;p112"/>
          <p:cNvPicPr preferRelativeResize="0"/>
          <p:nvPr/>
        </p:nvPicPr>
        <p:blipFill rotWithShape="1">
          <a:blip r:embed="rId3">
            <a:alphaModFix/>
          </a:blip>
          <a:srcRect b="26296" l="0" r="0" t="17381"/>
          <a:stretch/>
        </p:blipFill>
        <p:spPr>
          <a:xfrm>
            <a:off x="310100" y="1226100"/>
            <a:ext cx="8489125" cy="330500"/>
          </a:xfrm>
          <a:prstGeom prst="rect">
            <a:avLst/>
          </a:prstGeom>
          <a:noFill/>
          <a:ln cap="flat" cmpd="sng" w="9525">
            <a:solidFill>
              <a:srgbClr val="000000"/>
            </a:solidFill>
            <a:prstDash val="solid"/>
            <a:round/>
            <a:headEnd len="sm" w="sm" type="none"/>
            <a:tailEnd len="sm" w="sm" type="none"/>
          </a:ln>
        </p:spPr>
      </p:pic>
      <p:sp>
        <p:nvSpPr>
          <p:cNvPr id="1570" name="Google Shape;1570;p112"/>
          <p:cNvSpPr/>
          <p:nvPr/>
        </p:nvSpPr>
        <p:spPr>
          <a:xfrm>
            <a:off x="4967050" y="1207600"/>
            <a:ext cx="2418000" cy="3306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12"/>
          <p:cNvSpPr txBox="1"/>
          <p:nvPr/>
        </p:nvSpPr>
        <p:spPr>
          <a:xfrm>
            <a:off x="312525" y="1632800"/>
            <a:ext cx="8677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esta pestaña encontrarás las nóminas generadas durante el año, Sus fechas y el estado en que se encuentran.</a:t>
            </a:r>
            <a:endParaRPr>
              <a:latin typeface="Montserrat"/>
              <a:ea typeface="Montserrat"/>
              <a:cs typeface="Montserrat"/>
              <a:sym typeface="Montserrat"/>
            </a:endParaRPr>
          </a:p>
        </p:txBody>
      </p:sp>
      <p:pic>
        <p:nvPicPr>
          <p:cNvPr id="1572" name="Google Shape;1572;p112"/>
          <p:cNvPicPr preferRelativeResize="0"/>
          <p:nvPr/>
        </p:nvPicPr>
        <p:blipFill>
          <a:blip r:embed="rId4">
            <a:alphaModFix/>
          </a:blip>
          <a:stretch>
            <a:fillRect/>
          </a:stretch>
        </p:blipFill>
        <p:spPr>
          <a:xfrm>
            <a:off x="1717500" y="2193800"/>
            <a:ext cx="6757649" cy="26449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cxnSp>
        <p:nvCxnSpPr>
          <p:cNvPr id="1573" name="Google Shape;1573;p112"/>
          <p:cNvCxnSpPr/>
          <p:nvPr/>
        </p:nvCxnSpPr>
        <p:spPr>
          <a:xfrm flipH="1" rot="10800000">
            <a:off x="1306550" y="2775175"/>
            <a:ext cx="522000" cy="14400"/>
          </a:xfrm>
          <a:prstGeom prst="straightConnector1">
            <a:avLst/>
          </a:prstGeom>
          <a:noFill/>
          <a:ln cap="flat" cmpd="sng" w="19050">
            <a:solidFill>
              <a:srgbClr val="FF9900"/>
            </a:solidFill>
            <a:prstDash val="solid"/>
            <a:round/>
            <a:headEnd len="med" w="med" type="oval"/>
            <a:tailEnd len="med" w="med" type="oval"/>
          </a:ln>
        </p:spPr>
      </p:cxnSp>
      <p:sp>
        <p:nvSpPr>
          <p:cNvPr id="1574" name="Google Shape;1574;p112"/>
          <p:cNvSpPr txBox="1"/>
          <p:nvPr/>
        </p:nvSpPr>
        <p:spPr>
          <a:xfrm>
            <a:off x="0" y="2504400"/>
            <a:ext cx="1474800" cy="12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Aquí puedes crear un </a:t>
            </a:r>
            <a:r>
              <a:rPr lang="es" sz="1200" u="sng">
                <a:solidFill>
                  <a:schemeClr val="hlink"/>
                </a:solidFill>
                <a:latin typeface="Montserrat"/>
                <a:ea typeface="Montserrat"/>
                <a:cs typeface="Montserrat"/>
                <a:sym typeface="Montserrat"/>
                <a:hlinkClick action="ppaction://hlinksldjump" r:id="rId5"/>
              </a:rPr>
              <a:t>nuevo procesamiento de nómina </a:t>
            </a:r>
            <a:r>
              <a:rPr lang="es" sz="1200">
                <a:latin typeface="Montserrat"/>
                <a:ea typeface="Montserrat"/>
                <a:cs typeface="Montserrat"/>
                <a:sym typeface="Montserrat"/>
              </a:rPr>
              <a:t>para el mes que corresponda</a:t>
            </a:r>
            <a:endParaRPr sz="1200">
              <a:latin typeface="Montserrat"/>
              <a:ea typeface="Montserrat"/>
              <a:cs typeface="Montserrat"/>
              <a:sym typeface="Montserrat"/>
            </a:endParaRPr>
          </a:p>
        </p:txBody>
      </p:sp>
      <p:pic>
        <p:nvPicPr>
          <p:cNvPr id="1575" name="Google Shape;1575;p112"/>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1576" name="Google Shape;1576;p112"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13"/>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a:t>
            </a:r>
            <a:r>
              <a:rPr b="1" lang="es" sz="2400">
                <a:solidFill>
                  <a:srgbClr val="404040"/>
                </a:solidFill>
                <a:latin typeface="Open Sans"/>
                <a:ea typeface="Open Sans"/>
                <a:cs typeface="Open Sans"/>
                <a:sym typeface="Open Sans"/>
              </a:rPr>
              <a:t>Crear un pr</a:t>
            </a:r>
            <a:r>
              <a:rPr b="1" lang="es" sz="2400">
                <a:solidFill>
                  <a:srgbClr val="404040"/>
                </a:solidFill>
                <a:latin typeface="Open Sans"/>
                <a:ea typeface="Open Sans"/>
                <a:cs typeface="Open Sans"/>
                <a:sym typeface="Open Sans"/>
              </a:rPr>
              <a:t>o</a:t>
            </a:r>
            <a:r>
              <a:rPr b="1" lang="es" sz="2400">
                <a:solidFill>
                  <a:srgbClr val="404040"/>
                </a:solidFill>
                <a:latin typeface="Open Sans"/>
                <a:ea typeface="Open Sans"/>
                <a:cs typeface="Open Sans"/>
                <a:sym typeface="Open Sans"/>
              </a:rPr>
              <a:t>cesamiento de nómina </a:t>
            </a:r>
            <a:endParaRPr b="1" sz="2400">
              <a:latin typeface="Open Sans"/>
              <a:ea typeface="Open Sans"/>
              <a:cs typeface="Open Sans"/>
              <a:sym typeface="Open Sans"/>
            </a:endParaRPr>
          </a:p>
        </p:txBody>
      </p:sp>
      <p:sp>
        <p:nvSpPr>
          <p:cNvPr id="1582" name="Google Shape;1582;p113"/>
          <p:cNvSpPr txBox="1"/>
          <p:nvPr/>
        </p:nvSpPr>
        <p:spPr>
          <a:xfrm>
            <a:off x="341475" y="515600"/>
            <a:ext cx="8677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momento de crear un nuevo procedimiento de </a:t>
            </a:r>
            <a:r>
              <a:rPr lang="es">
                <a:latin typeface="Montserrat"/>
                <a:ea typeface="Montserrat"/>
                <a:cs typeface="Montserrat"/>
                <a:sym typeface="Montserrat"/>
              </a:rPr>
              <a:t>nómina tendrás la siguiente información:</a:t>
            </a:r>
            <a:r>
              <a:rPr lang="es">
                <a:latin typeface="Montserrat"/>
                <a:ea typeface="Montserrat"/>
                <a:cs typeface="Montserrat"/>
                <a:sym typeface="Montserrat"/>
              </a:rPr>
              <a:t> </a:t>
            </a:r>
            <a:endParaRPr>
              <a:latin typeface="Montserrat"/>
              <a:ea typeface="Montserrat"/>
              <a:cs typeface="Montserrat"/>
              <a:sym typeface="Montserrat"/>
            </a:endParaRPr>
          </a:p>
        </p:txBody>
      </p:sp>
      <p:pic>
        <p:nvPicPr>
          <p:cNvPr id="1583" name="Google Shape;1583;p113"/>
          <p:cNvPicPr preferRelativeResize="0"/>
          <p:nvPr/>
        </p:nvPicPr>
        <p:blipFill>
          <a:blip r:embed="rId3">
            <a:alphaModFix/>
          </a:blip>
          <a:stretch>
            <a:fillRect/>
          </a:stretch>
        </p:blipFill>
        <p:spPr>
          <a:xfrm>
            <a:off x="663337" y="1066275"/>
            <a:ext cx="6434901" cy="36859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cxnSp>
        <p:nvCxnSpPr>
          <p:cNvPr id="1584" name="Google Shape;1584;p113"/>
          <p:cNvCxnSpPr/>
          <p:nvPr/>
        </p:nvCxnSpPr>
        <p:spPr>
          <a:xfrm flipH="1" rot="10800000">
            <a:off x="1787175" y="1780475"/>
            <a:ext cx="999000" cy="1200"/>
          </a:xfrm>
          <a:prstGeom prst="straightConnector1">
            <a:avLst/>
          </a:prstGeom>
          <a:noFill/>
          <a:ln cap="flat" cmpd="sng" w="19050">
            <a:solidFill>
              <a:srgbClr val="FF9900"/>
            </a:solidFill>
            <a:prstDash val="solid"/>
            <a:round/>
            <a:headEnd len="med" w="med" type="oval"/>
            <a:tailEnd len="med" w="med" type="oval"/>
          </a:ln>
        </p:spPr>
      </p:cxnSp>
      <p:cxnSp>
        <p:nvCxnSpPr>
          <p:cNvPr id="1585" name="Google Shape;1585;p113"/>
          <p:cNvCxnSpPr/>
          <p:nvPr/>
        </p:nvCxnSpPr>
        <p:spPr>
          <a:xfrm flipH="1" rot="10800000">
            <a:off x="6663975" y="1718550"/>
            <a:ext cx="614700" cy="12000"/>
          </a:xfrm>
          <a:prstGeom prst="straightConnector1">
            <a:avLst/>
          </a:prstGeom>
          <a:noFill/>
          <a:ln cap="flat" cmpd="sng" w="19050">
            <a:solidFill>
              <a:srgbClr val="FF9900"/>
            </a:solidFill>
            <a:prstDash val="solid"/>
            <a:round/>
            <a:headEnd len="med" w="med" type="oval"/>
            <a:tailEnd len="med" w="med" type="oval"/>
          </a:ln>
        </p:spPr>
      </p:cxnSp>
      <p:sp>
        <p:nvSpPr>
          <p:cNvPr id="1586" name="Google Shape;1586;p113"/>
          <p:cNvSpPr txBox="1"/>
          <p:nvPr/>
        </p:nvSpPr>
        <p:spPr>
          <a:xfrm>
            <a:off x="7278675" y="1090375"/>
            <a:ext cx="18654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Conoce el estado en que se encuentra la </a:t>
            </a:r>
            <a:r>
              <a:rPr lang="es" sz="1200">
                <a:latin typeface="Montserrat"/>
                <a:ea typeface="Montserrat"/>
                <a:cs typeface="Montserrat"/>
                <a:sym typeface="Montserrat"/>
              </a:rPr>
              <a:t>nómina</a:t>
            </a:r>
            <a:r>
              <a:rPr lang="es" sz="1200">
                <a:latin typeface="Montserrat"/>
                <a:ea typeface="Montserrat"/>
                <a:cs typeface="Montserrat"/>
                <a:sym typeface="Montserrat"/>
              </a:rPr>
              <a:t> </a:t>
            </a:r>
            <a:endParaRPr sz="1200">
              <a:latin typeface="Montserrat"/>
              <a:ea typeface="Montserrat"/>
              <a:cs typeface="Montserrat"/>
              <a:sym typeface="Montserrat"/>
            </a:endParaRPr>
          </a:p>
        </p:txBody>
      </p:sp>
      <p:cxnSp>
        <p:nvCxnSpPr>
          <p:cNvPr id="1587" name="Google Shape;1587;p113"/>
          <p:cNvCxnSpPr>
            <a:endCxn id="1588" idx="1"/>
          </p:cNvCxnSpPr>
          <p:nvPr/>
        </p:nvCxnSpPr>
        <p:spPr>
          <a:xfrm flipH="1" rot="10800000">
            <a:off x="2590525" y="2230425"/>
            <a:ext cx="4705800" cy="835200"/>
          </a:xfrm>
          <a:prstGeom prst="straightConnector1">
            <a:avLst/>
          </a:prstGeom>
          <a:noFill/>
          <a:ln cap="flat" cmpd="sng" w="19050">
            <a:solidFill>
              <a:srgbClr val="FF9900"/>
            </a:solidFill>
            <a:prstDash val="solid"/>
            <a:round/>
            <a:headEnd len="med" w="med" type="oval"/>
            <a:tailEnd len="med" w="med" type="oval"/>
          </a:ln>
        </p:spPr>
      </p:cxnSp>
      <p:sp>
        <p:nvSpPr>
          <p:cNvPr id="1588" name="Google Shape;1588;p113"/>
          <p:cNvSpPr txBox="1"/>
          <p:nvPr/>
        </p:nvSpPr>
        <p:spPr>
          <a:xfrm>
            <a:off x="7296325" y="1895025"/>
            <a:ext cx="18654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Completa la información que te solicita el formulario.</a:t>
            </a:r>
            <a:endParaRPr sz="1200">
              <a:latin typeface="Montserrat"/>
              <a:ea typeface="Montserrat"/>
              <a:cs typeface="Montserrat"/>
              <a:sym typeface="Montserrat"/>
            </a:endParaRPr>
          </a:p>
        </p:txBody>
      </p:sp>
      <p:cxnSp>
        <p:nvCxnSpPr>
          <p:cNvPr id="1589" name="Google Shape;1589;p113"/>
          <p:cNvCxnSpPr/>
          <p:nvPr/>
        </p:nvCxnSpPr>
        <p:spPr>
          <a:xfrm flipH="1" rot="10800000">
            <a:off x="4848650" y="3084225"/>
            <a:ext cx="1431900" cy="395400"/>
          </a:xfrm>
          <a:prstGeom prst="straightConnector1">
            <a:avLst/>
          </a:prstGeom>
          <a:noFill/>
          <a:ln cap="flat" cmpd="sng" w="19050">
            <a:solidFill>
              <a:srgbClr val="FF9900"/>
            </a:solidFill>
            <a:prstDash val="solid"/>
            <a:round/>
            <a:headEnd len="med" w="med" type="oval"/>
            <a:tailEnd len="med" w="med" type="oval"/>
          </a:ln>
        </p:spPr>
      </p:cxnSp>
      <p:cxnSp>
        <p:nvCxnSpPr>
          <p:cNvPr id="1590" name="Google Shape;1590;p113"/>
          <p:cNvCxnSpPr/>
          <p:nvPr/>
        </p:nvCxnSpPr>
        <p:spPr>
          <a:xfrm flipH="1" rot="10800000">
            <a:off x="1733350" y="3071450"/>
            <a:ext cx="4566000" cy="543900"/>
          </a:xfrm>
          <a:prstGeom prst="straightConnector1">
            <a:avLst/>
          </a:prstGeom>
          <a:noFill/>
          <a:ln cap="flat" cmpd="sng" w="19050">
            <a:solidFill>
              <a:srgbClr val="FF9900"/>
            </a:solidFill>
            <a:prstDash val="solid"/>
            <a:round/>
            <a:headEnd len="med" w="med" type="oval"/>
            <a:tailEnd len="med" w="med" type="oval"/>
          </a:ln>
        </p:spPr>
      </p:cxnSp>
      <p:sp>
        <p:nvSpPr>
          <p:cNvPr id="1591" name="Google Shape;1591;p113"/>
          <p:cNvSpPr txBox="1"/>
          <p:nvPr/>
        </p:nvSpPr>
        <p:spPr>
          <a:xfrm>
            <a:off x="2873625" y="1356200"/>
            <a:ext cx="1571400" cy="692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Al  completar la </a:t>
            </a:r>
            <a:r>
              <a:rPr lang="es" sz="1200">
                <a:solidFill>
                  <a:schemeClr val="dk1"/>
                </a:solidFill>
                <a:latin typeface="Montserrat"/>
                <a:ea typeface="Montserrat"/>
                <a:cs typeface="Montserrat"/>
                <a:sym typeface="Montserrat"/>
              </a:rPr>
              <a:t>información </a:t>
            </a:r>
            <a:r>
              <a:rPr lang="es" sz="1200" u="sng">
                <a:solidFill>
                  <a:schemeClr val="hlink"/>
                </a:solidFill>
                <a:latin typeface="Montserrat"/>
                <a:ea typeface="Montserrat"/>
                <a:cs typeface="Montserrat"/>
                <a:sym typeface="Montserrat"/>
                <a:hlinkClick action="ppaction://hlinksldjump" r:id="rId4"/>
              </a:rPr>
              <a:t>Genera la nómina</a:t>
            </a:r>
            <a:r>
              <a:rPr lang="es" sz="1200">
                <a:solidFill>
                  <a:schemeClr val="dk1"/>
                </a:solidFill>
                <a:latin typeface="Montserrat"/>
                <a:ea typeface="Montserrat"/>
                <a:cs typeface="Montserrat"/>
                <a:sym typeface="Montserrat"/>
              </a:rPr>
              <a:t> </a:t>
            </a:r>
            <a:r>
              <a:rPr lang="es" sz="1200">
                <a:solidFill>
                  <a:schemeClr val="dk1"/>
                </a:solidFill>
                <a:latin typeface="Montserrat"/>
                <a:ea typeface="Montserrat"/>
                <a:cs typeface="Montserrat"/>
                <a:sym typeface="Montserrat"/>
              </a:rPr>
              <a:t> </a:t>
            </a:r>
            <a:endParaRPr sz="1200">
              <a:latin typeface="Montserrat"/>
              <a:ea typeface="Montserrat"/>
              <a:cs typeface="Montserrat"/>
              <a:sym typeface="Montserrat"/>
            </a:endParaRPr>
          </a:p>
        </p:txBody>
      </p:sp>
      <p:sp>
        <p:nvSpPr>
          <p:cNvPr id="1592" name="Google Shape;1592;p113"/>
          <p:cNvSpPr txBox="1"/>
          <p:nvPr/>
        </p:nvSpPr>
        <p:spPr>
          <a:xfrm>
            <a:off x="6628250" y="2908225"/>
            <a:ext cx="2019000" cy="14208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Activa</a:t>
            </a:r>
            <a:r>
              <a:rPr lang="es" sz="1200">
                <a:solidFill>
                  <a:schemeClr val="dk1"/>
                </a:solidFill>
                <a:latin typeface="Montserrat"/>
                <a:ea typeface="Montserrat"/>
                <a:cs typeface="Montserrat"/>
                <a:sym typeface="Montserrat"/>
              </a:rPr>
              <a:t> </a:t>
            </a:r>
            <a:r>
              <a:rPr b="1" i="1" lang="es" sz="1200">
                <a:solidFill>
                  <a:schemeClr val="dk1"/>
                </a:solidFill>
                <a:latin typeface="Montserrat"/>
                <a:ea typeface="Montserrat"/>
                <a:cs typeface="Montserrat"/>
                <a:sym typeface="Montserrat"/>
              </a:rPr>
              <a:t>pay Biannual </a:t>
            </a:r>
            <a:r>
              <a:rPr i="1" lang="es" sz="1200">
                <a:solidFill>
                  <a:schemeClr val="dk1"/>
                </a:solidFill>
                <a:latin typeface="Montserrat"/>
                <a:ea typeface="Montserrat"/>
                <a:cs typeface="Montserrat"/>
                <a:sym typeface="Montserrat"/>
              </a:rPr>
              <a:t>si la nómina al liquidar va a pagar Prima o activa </a:t>
            </a:r>
            <a:r>
              <a:rPr b="1" i="1" lang="es" sz="1200">
                <a:solidFill>
                  <a:schemeClr val="dk1"/>
                </a:solidFill>
                <a:latin typeface="Montserrat"/>
                <a:ea typeface="Montserrat"/>
                <a:cs typeface="Montserrat"/>
                <a:sym typeface="Montserrat"/>
              </a:rPr>
              <a:t>Pay Annual </a:t>
            </a:r>
            <a:r>
              <a:rPr i="1" lang="es" sz="1200">
                <a:solidFill>
                  <a:schemeClr val="dk1"/>
                </a:solidFill>
                <a:latin typeface="Montserrat"/>
                <a:ea typeface="Montserrat"/>
                <a:cs typeface="Montserrat"/>
                <a:sym typeface="Montserrat"/>
              </a:rPr>
              <a:t>sí  la nómina va liquidar cesantías y intereses a las cesantías.</a:t>
            </a:r>
            <a:endParaRPr sz="1200">
              <a:latin typeface="Montserrat"/>
              <a:ea typeface="Montserrat"/>
              <a:cs typeface="Montserrat"/>
              <a:sym typeface="Montserrat"/>
            </a:endParaRPr>
          </a:p>
        </p:txBody>
      </p:sp>
      <p:pic>
        <p:nvPicPr>
          <p:cNvPr id="1593" name="Google Shape;1593;p113"/>
          <p:cNvPicPr preferRelativeResize="0"/>
          <p:nvPr/>
        </p:nvPicPr>
        <p:blipFill>
          <a:blip r:embed="rId5">
            <a:alphaModFix/>
          </a:blip>
          <a:stretch>
            <a:fillRect/>
          </a:stretch>
        </p:blipFill>
        <p:spPr>
          <a:xfrm>
            <a:off x="6280200" y="2875072"/>
            <a:ext cx="398700" cy="398700"/>
          </a:xfrm>
          <a:prstGeom prst="rect">
            <a:avLst/>
          </a:prstGeom>
          <a:noFill/>
          <a:ln>
            <a:noFill/>
          </a:ln>
        </p:spPr>
      </p:pic>
      <p:pic>
        <p:nvPicPr>
          <p:cNvPr id="1594" name="Google Shape;1594;p113"/>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1595" name="Google Shape;1595;p113"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14"/>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a:t>
            </a:r>
            <a:r>
              <a:rPr b="1" lang="es" sz="2400">
                <a:solidFill>
                  <a:srgbClr val="404040"/>
                </a:solidFill>
                <a:latin typeface="Open Sans"/>
                <a:ea typeface="Open Sans"/>
                <a:cs typeface="Open Sans"/>
                <a:sym typeface="Open Sans"/>
              </a:rPr>
              <a:t>Crear un procesamiento de nómina/ Agregar Registros</a:t>
            </a:r>
            <a:endParaRPr b="1" sz="2400">
              <a:latin typeface="Open Sans"/>
              <a:ea typeface="Open Sans"/>
              <a:cs typeface="Open Sans"/>
              <a:sym typeface="Open Sans"/>
            </a:endParaRPr>
          </a:p>
        </p:txBody>
      </p:sp>
      <p:sp>
        <p:nvSpPr>
          <p:cNvPr id="1601" name="Google Shape;1601;p114"/>
          <p:cNvSpPr txBox="1"/>
          <p:nvPr/>
        </p:nvSpPr>
        <p:spPr>
          <a:xfrm>
            <a:off x="294018" y="960420"/>
            <a:ext cx="64428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 Al activar el check de </a:t>
            </a:r>
            <a:r>
              <a:rPr lang="es" u="sng">
                <a:solidFill>
                  <a:schemeClr val="hlink"/>
                </a:solidFill>
                <a:latin typeface="Montserrat"/>
                <a:ea typeface="Montserrat"/>
                <a:cs typeface="Montserrat"/>
                <a:sym typeface="Montserrat"/>
                <a:hlinkClick action="ppaction://hlinksldjump" r:id="rId3"/>
              </a:rPr>
              <a:t>generar </a:t>
            </a:r>
            <a:r>
              <a:rPr lang="es" u="sng">
                <a:solidFill>
                  <a:schemeClr val="hlink"/>
                </a:solidFill>
                <a:latin typeface="Montserrat"/>
                <a:ea typeface="Montserrat"/>
                <a:cs typeface="Montserrat"/>
                <a:sym typeface="Montserrat"/>
                <a:hlinkClick action="ppaction://hlinksldjump" r:id="rId4"/>
              </a:rPr>
              <a:t>nómina</a:t>
            </a:r>
            <a:r>
              <a:rPr lang="es">
                <a:latin typeface="Montserrat"/>
                <a:ea typeface="Montserrat"/>
                <a:cs typeface="Montserrat"/>
                <a:sym typeface="Montserrat"/>
              </a:rPr>
              <a:t> </a:t>
            </a:r>
            <a:r>
              <a:rPr lang="es">
                <a:latin typeface="Montserrat"/>
                <a:ea typeface="Montserrat"/>
                <a:cs typeface="Montserrat"/>
                <a:sym typeface="Montserrat"/>
              </a:rPr>
              <a:t>aparecerá</a:t>
            </a:r>
            <a:r>
              <a:rPr lang="es">
                <a:latin typeface="Montserrat"/>
                <a:ea typeface="Montserrat"/>
                <a:cs typeface="Montserrat"/>
                <a:sym typeface="Montserrat"/>
              </a:rPr>
              <a:t> la siguiente pantalla:</a:t>
            </a:r>
            <a:endParaRPr>
              <a:latin typeface="Montserrat"/>
              <a:ea typeface="Montserrat"/>
              <a:cs typeface="Montserrat"/>
              <a:sym typeface="Montserrat"/>
            </a:endParaRPr>
          </a:p>
        </p:txBody>
      </p:sp>
      <p:pic>
        <p:nvPicPr>
          <p:cNvPr id="1602" name="Google Shape;1602;p114"/>
          <p:cNvPicPr preferRelativeResize="0"/>
          <p:nvPr/>
        </p:nvPicPr>
        <p:blipFill>
          <a:blip r:embed="rId5">
            <a:alphaModFix/>
          </a:blip>
          <a:stretch>
            <a:fillRect/>
          </a:stretch>
        </p:blipFill>
        <p:spPr>
          <a:xfrm>
            <a:off x="737875" y="1492250"/>
            <a:ext cx="6386801" cy="35117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cxnSp>
        <p:nvCxnSpPr>
          <p:cNvPr id="1603" name="Google Shape;1603;p114"/>
          <p:cNvCxnSpPr/>
          <p:nvPr/>
        </p:nvCxnSpPr>
        <p:spPr>
          <a:xfrm flipH="1" rot="10800000">
            <a:off x="1079425" y="3988425"/>
            <a:ext cx="6435300" cy="715800"/>
          </a:xfrm>
          <a:prstGeom prst="straightConnector1">
            <a:avLst/>
          </a:prstGeom>
          <a:noFill/>
          <a:ln cap="flat" cmpd="sng" w="19050">
            <a:solidFill>
              <a:srgbClr val="FF9900"/>
            </a:solidFill>
            <a:prstDash val="solid"/>
            <a:round/>
            <a:headEnd len="med" w="med" type="oval"/>
            <a:tailEnd len="med" w="med" type="oval"/>
          </a:ln>
        </p:spPr>
      </p:cxnSp>
      <p:sp>
        <p:nvSpPr>
          <p:cNvPr id="1604" name="Google Shape;1604;p114"/>
          <p:cNvSpPr txBox="1"/>
          <p:nvPr/>
        </p:nvSpPr>
        <p:spPr>
          <a:xfrm>
            <a:off x="2639700" y="2686500"/>
            <a:ext cx="2338800" cy="851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6"/>
              </a:rPr>
              <a:t>Selecciona los empleados</a:t>
            </a:r>
            <a:r>
              <a:rPr lang="es" sz="1200">
                <a:latin typeface="Montserrat"/>
                <a:ea typeface="Montserrat"/>
                <a:cs typeface="Montserrat"/>
                <a:sym typeface="Montserrat"/>
              </a:rPr>
              <a:t> a los que se le </a:t>
            </a:r>
            <a:r>
              <a:rPr lang="es" sz="1200">
                <a:latin typeface="Montserrat"/>
                <a:ea typeface="Montserrat"/>
                <a:cs typeface="Montserrat"/>
                <a:sym typeface="Montserrat"/>
              </a:rPr>
              <a:t>liquidará</a:t>
            </a:r>
            <a:r>
              <a:rPr lang="es" sz="1200">
                <a:latin typeface="Montserrat"/>
                <a:ea typeface="Montserrat"/>
                <a:cs typeface="Montserrat"/>
                <a:sym typeface="Montserrat"/>
              </a:rPr>
              <a:t> la nómina, recuerda que el empleado debe estar activo.  </a:t>
            </a:r>
            <a:endParaRPr sz="1200">
              <a:latin typeface="Montserrat"/>
              <a:ea typeface="Montserrat"/>
              <a:cs typeface="Montserrat"/>
              <a:sym typeface="Montserrat"/>
            </a:endParaRPr>
          </a:p>
        </p:txBody>
      </p:sp>
      <p:cxnSp>
        <p:nvCxnSpPr>
          <p:cNvPr id="1605" name="Google Shape;1605;p114"/>
          <p:cNvCxnSpPr/>
          <p:nvPr/>
        </p:nvCxnSpPr>
        <p:spPr>
          <a:xfrm flipH="1">
            <a:off x="1482375" y="2995700"/>
            <a:ext cx="1095300" cy="632400"/>
          </a:xfrm>
          <a:prstGeom prst="straightConnector1">
            <a:avLst/>
          </a:prstGeom>
          <a:noFill/>
          <a:ln cap="flat" cmpd="sng" w="19050">
            <a:solidFill>
              <a:srgbClr val="FF9900"/>
            </a:solidFill>
            <a:prstDash val="solid"/>
            <a:round/>
            <a:headEnd len="med" w="med" type="oval"/>
            <a:tailEnd len="med" w="med" type="oval"/>
          </a:ln>
        </p:spPr>
      </p:cxnSp>
      <p:sp>
        <p:nvSpPr>
          <p:cNvPr id="1606" name="Google Shape;1606;p114"/>
          <p:cNvSpPr txBox="1"/>
          <p:nvPr/>
        </p:nvSpPr>
        <p:spPr>
          <a:xfrm>
            <a:off x="7455800" y="1728925"/>
            <a:ext cx="1688100" cy="1442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momento de Seleccionar los empleados, genera la nómina para realizar los cálculos correspondientes.  </a:t>
            </a:r>
            <a:endParaRPr sz="1200">
              <a:latin typeface="Montserrat"/>
              <a:ea typeface="Montserrat"/>
              <a:cs typeface="Montserrat"/>
              <a:sym typeface="Montserrat"/>
            </a:endParaRPr>
          </a:p>
        </p:txBody>
      </p:sp>
      <p:cxnSp>
        <p:nvCxnSpPr>
          <p:cNvPr id="1607" name="Google Shape;1607;p114"/>
          <p:cNvCxnSpPr/>
          <p:nvPr/>
        </p:nvCxnSpPr>
        <p:spPr>
          <a:xfrm flipH="1">
            <a:off x="1391875" y="1862200"/>
            <a:ext cx="6134700" cy="14400"/>
          </a:xfrm>
          <a:prstGeom prst="straightConnector1">
            <a:avLst/>
          </a:prstGeom>
          <a:noFill/>
          <a:ln cap="flat" cmpd="sng" w="19050">
            <a:solidFill>
              <a:srgbClr val="FF9900"/>
            </a:solidFill>
            <a:prstDash val="solid"/>
            <a:round/>
            <a:headEnd len="med" w="med" type="oval"/>
            <a:tailEnd len="med" w="med" type="oval"/>
          </a:ln>
        </p:spPr>
      </p:cxnSp>
      <p:sp>
        <p:nvSpPr>
          <p:cNvPr id="1608" name="Google Shape;1608;p114"/>
          <p:cNvSpPr txBox="1"/>
          <p:nvPr/>
        </p:nvSpPr>
        <p:spPr>
          <a:xfrm>
            <a:off x="7526563" y="3738150"/>
            <a:ext cx="1119600" cy="8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Guarda o descarta los cambios efectuados</a:t>
            </a:r>
            <a:endParaRPr sz="1200">
              <a:solidFill>
                <a:srgbClr val="FF0000"/>
              </a:solidFill>
              <a:latin typeface="Montserrat"/>
              <a:ea typeface="Montserrat"/>
              <a:cs typeface="Montserrat"/>
              <a:sym typeface="Montserrat"/>
            </a:endParaRPr>
          </a:p>
        </p:txBody>
      </p:sp>
      <p:pic>
        <p:nvPicPr>
          <p:cNvPr id="1609" name="Google Shape;1609;p114"/>
          <p:cNvPicPr preferRelativeResize="0"/>
          <p:nvPr/>
        </p:nvPicPr>
        <p:blipFill>
          <a:blip r:embed="rId7">
            <a:alphaModFix/>
          </a:blip>
          <a:stretch>
            <a:fillRect/>
          </a:stretch>
        </p:blipFill>
        <p:spPr>
          <a:xfrm>
            <a:off x="8591925" y="152400"/>
            <a:ext cx="330500" cy="330500"/>
          </a:xfrm>
          <a:prstGeom prst="rect">
            <a:avLst/>
          </a:prstGeom>
          <a:noFill/>
          <a:ln>
            <a:noFill/>
          </a:ln>
        </p:spPr>
      </p:pic>
      <p:pic>
        <p:nvPicPr>
          <p:cNvPr id="1610" name="Google Shape;1610;p114" title="Home">
            <a:hlinkClick/>
          </p:cNvPr>
          <p:cNvPicPr preferRelativeResize="0"/>
          <p:nvPr/>
        </p:nvPicPr>
        <p:blipFill>
          <a:blip r:embed="rId8">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15"/>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a:t>
            </a:r>
            <a:r>
              <a:rPr b="1" lang="es" sz="2400">
                <a:solidFill>
                  <a:srgbClr val="404040"/>
                </a:solidFill>
                <a:latin typeface="Open Sans"/>
                <a:ea typeface="Open Sans"/>
                <a:cs typeface="Open Sans"/>
                <a:sym typeface="Open Sans"/>
              </a:rPr>
              <a:t>Crear un procesamiento de nómina/ Generar nómina</a:t>
            </a:r>
            <a:endParaRPr b="1" sz="2400">
              <a:solidFill>
                <a:srgbClr val="404040"/>
              </a:solidFill>
              <a:latin typeface="Open Sans"/>
              <a:ea typeface="Open Sans"/>
              <a:cs typeface="Open Sans"/>
              <a:sym typeface="Open Sans"/>
            </a:endParaRPr>
          </a:p>
        </p:txBody>
      </p:sp>
      <p:sp>
        <p:nvSpPr>
          <p:cNvPr id="1616" name="Google Shape;1616;p115"/>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pic>
        <p:nvPicPr>
          <p:cNvPr id="1617" name="Google Shape;1617;p115"/>
          <p:cNvPicPr preferRelativeResize="0"/>
          <p:nvPr/>
        </p:nvPicPr>
        <p:blipFill>
          <a:blip r:embed="rId3">
            <a:alphaModFix/>
          </a:blip>
          <a:stretch>
            <a:fillRect/>
          </a:stretch>
        </p:blipFill>
        <p:spPr>
          <a:xfrm>
            <a:off x="1764600" y="1100325"/>
            <a:ext cx="6567701" cy="37774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cxnSp>
        <p:nvCxnSpPr>
          <p:cNvPr id="1618" name="Google Shape;1618;p115"/>
          <p:cNvCxnSpPr/>
          <p:nvPr/>
        </p:nvCxnSpPr>
        <p:spPr>
          <a:xfrm flipH="1" rot="10800000">
            <a:off x="1295925" y="2179000"/>
            <a:ext cx="480900" cy="922800"/>
          </a:xfrm>
          <a:prstGeom prst="straightConnector1">
            <a:avLst/>
          </a:prstGeom>
          <a:noFill/>
          <a:ln cap="flat" cmpd="sng" w="19050">
            <a:solidFill>
              <a:srgbClr val="FF9900"/>
            </a:solidFill>
            <a:prstDash val="solid"/>
            <a:round/>
            <a:headEnd len="med" w="med" type="oval"/>
            <a:tailEnd len="med" w="med" type="oval"/>
          </a:ln>
        </p:spPr>
      </p:cxnSp>
      <p:cxnSp>
        <p:nvCxnSpPr>
          <p:cNvPr id="1619" name="Google Shape;1619;p115"/>
          <p:cNvCxnSpPr/>
          <p:nvPr/>
        </p:nvCxnSpPr>
        <p:spPr>
          <a:xfrm>
            <a:off x="1286125" y="3062550"/>
            <a:ext cx="558000" cy="1598100"/>
          </a:xfrm>
          <a:prstGeom prst="straightConnector1">
            <a:avLst/>
          </a:prstGeom>
          <a:noFill/>
          <a:ln cap="flat" cmpd="sng" w="19050">
            <a:solidFill>
              <a:srgbClr val="FF9900"/>
            </a:solidFill>
            <a:prstDash val="solid"/>
            <a:round/>
            <a:headEnd len="med" w="med" type="oval"/>
            <a:tailEnd len="med" w="med" type="oval"/>
          </a:ln>
        </p:spPr>
      </p:cxnSp>
      <p:cxnSp>
        <p:nvCxnSpPr>
          <p:cNvPr id="1620" name="Google Shape;1620;p115"/>
          <p:cNvCxnSpPr/>
          <p:nvPr/>
        </p:nvCxnSpPr>
        <p:spPr>
          <a:xfrm flipH="1" rot="10800000">
            <a:off x="1374425" y="1504700"/>
            <a:ext cx="1017600" cy="7800"/>
          </a:xfrm>
          <a:prstGeom prst="straightConnector1">
            <a:avLst/>
          </a:prstGeom>
          <a:noFill/>
          <a:ln cap="flat" cmpd="sng" w="19050">
            <a:solidFill>
              <a:srgbClr val="FF9900"/>
            </a:solidFill>
            <a:prstDash val="solid"/>
            <a:round/>
            <a:headEnd len="med" w="med" type="oval"/>
            <a:tailEnd len="med" w="med" type="oval"/>
          </a:ln>
        </p:spPr>
      </p:cxnSp>
      <p:sp>
        <p:nvSpPr>
          <p:cNvPr id="1621" name="Google Shape;1621;p115"/>
          <p:cNvSpPr txBox="1"/>
          <p:nvPr/>
        </p:nvSpPr>
        <p:spPr>
          <a:xfrm>
            <a:off x="76200" y="2594550"/>
            <a:ext cx="1396500" cy="12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TODOS los empleados</a:t>
            </a:r>
            <a:r>
              <a:rPr lang="es" sz="1200">
                <a:solidFill>
                  <a:schemeClr val="dk1"/>
                </a:solidFill>
                <a:latin typeface="Montserrat"/>
                <a:ea typeface="Montserrat"/>
                <a:cs typeface="Montserrat"/>
                <a:sym typeface="Montserrat"/>
              </a:rPr>
              <a:t>  a quienes se le liquidará la nómina</a:t>
            </a:r>
            <a:r>
              <a:rPr lang="es" sz="1200">
                <a:latin typeface="Montserrat"/>
                <a:ea typeface="Montserrat"/>
                <a:cs typeface="Montserrat"/>
                <a:sym typeface="Montserrat"/>
              </a:rPr>
              <a:t> </a:t>
            </a:r>
            <a:endParaRPr sz="1200">
              <a:latin typeface="Montserrat"/>
              <a:ea typeface="Montserrat"/>
              <a:cs typeface="Montserrat"/>
              <a:sym typeface="Montserrat"/>
            </a:endParaRPr>
          </a:p>
        </p:txBody>
      </p:sp>
      <p:sp>
        <p:nvSpPr>
          <p:cNvPr id="1622" name="Google Shape;1622;p115"/>
          <p:cNvSpPr txBox="1"/>
          <p:nvPr/>
        </p:nvSpPr>
        <p:spPr>
          <a:xfrm>
            <a:off x="76200" y="1268400"/>
            <a:ext cx="1396500" cy="7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5"/>
          <p:cNvSpPr txBox="1"/>
          <p:nvPr/>
        </p:nvSpPr>
        <p:spPr>
          <a:xfrm>
            <a:off x="7500" y="1192200"/>
            <a:ext cx="1644300" cy="7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Utilice los filtros para buscar un dato determinado.</a:t>
            </a:r>
            <a:endParaRPr sz="1200">
              <a:latin typeface="Montserrat"/>
              <a:ea typeface="Montserrat"/>
              <a:cs typeface="Montserrat"/>
              <a:sym typeface="Montserrat"/>
            </a:endParaRPr>
          </a:p>
        </p:txBody>
      </p:sp>
      <p:sp>
        <p:nvSpPr>
          <p:cNvPr id="1624" name="Google Shape;1624;p115"/>
          <p:cNvSpPr txBox="1"/>
          <p:nvPr/>
        </p:nvSpPr>
        <p:spPr>
          <a:xfrm>
            <a:off x="5577950" y="4193325"/>
            <a:ext cx="2984100" cy="840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momento de seleccionar los empleados puedes, </a:t>
            </a:r>
            <a:r>
              <a:rPr lang="es" sz="1200" u="sng">
                <a:solidFill>
                  <a:schemeClr val="hlink"/>
                </a:solidFill>
                <a:latin typeface="Montserrat"/>
                <a:ea typeface="Montserrat"/>
                <a:cs typeface="Montserrat"/>
                <a:sym typeface="Montserrat"/>
                <a:hlinkClick action="ppaction://hlinksldjump" r:id="rId4"/>
              </a:rPr>
              <a:t>genera la </a:t>
            </a:r>
            <a:r>
              <a:rPr lang="es" sz="1200" u="sng">
                <a:solidFill>
                  <a:schemeClr val="hlink"/>
                </a:solidFill>
                <a:latin typeface="Montserrat"/>
                <a:ea typeface="Montserrat"/>
                <a:cs typeface="Montserrat"/>
                <a:sym typeface="Montserrat"/>
                <a:hlinkClick action="ppaction://hlinksldjump" r:id="rId5"/>
              </a:rPr>
              <a:t>nómina</a:t>
            </a:r>
            <a:r>
              <a:rPr lang="es"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																													A</a:t>
            </a:r>
            <a:endParaRPr sz="1200">
              <a:latin typeface="Montserrat"/>
              <a:ea typeface="Montserrat"/>
              <a:cs typeface="Montserrat"/>
              <a:sym typeface="Montserrat"/>
            </a:endParaRPr>
          </a:p>
        </p:txBody>
      </p:sp>
      <p:pic>
        <p:nvPicPr>
          <p:cNvPr id="1625" name="Google Shape;1625;p115"/>
          <p:cNvPicPr preferRelativeResize="0"/>
          <p:nvPr/>
        </p:nvPicPr>
        <p:blipFill rotWithShape="1">
          <a:blip r:embed="rId6">
            <a:alphaModFix/>
          </a:blip>
          <a:srcRect b="86248" l="0" r="88747" t="7973"/>
          <a:stretch/>
        </p:blipFill>
        <p:spPr>
          <a:xfrm>
            <a:off x="6677200" y="4726275"/>
            <a:ext cx="939951" cy="265375"/>
          </a:xfrm>
          <a:prstGeom prst="rect">
            <a:avLst/>
          </a:prstGeom>
          <a:noFill/>
          <a:ln>
            <a:noFill/>
          </a:ln>
        </p:spPr>
      </p:pic>
      <p:pic>
        <p:nvPicPr>
          <p:cNvPr id="1626" name="Google Shape;1626;p115"/>
          <p:cNvPicPr preferRelativeResize="0"/>
          <p:nvPr/>
        </p:nvPicPr>
        <p:blipFill>
          <a:blip r:embed="rId7">
            <a:alphaModFix/>
          </a:blip>
          <a:stretch>
            <a:fillRect/>
          </a:stretch>
        </p:blipFill>
        <p:spPr>
          <a:xfrm>
            <a:off x="8591925" y="152400"/>
            <a:ext cx="330500" cy="330500"/>
          </a:xfrm>
          <a:prstGeom prst="rect">
            <a:avLst/>
          </a:prstGeom>
          <a:noFill/>
          <a:ln>
            <a:noFill/>
          </a:ln>
        </p:spPr>
      </p:pic>
      <p:pic>
        <p:nvPicPr>
          <p:cNvPr id="1627" name="Google Shape;1627;p115" title="Home">
            <a:hlinkClick/>
          </p:cNvPr>
          <p:cNvPicPr preferRelativeResize="0"/>
          <p:nvPr/>
        </p:nvPicPr>
        <p:blipFill>
          <a:blip r:embed="rId8">
            <a:alphaModFix/>
          </a:blip>
          <a:stretch>
            <a:fillRect/>
          </a:stretch>
        </p:blipFill>
        <p:spPr>
          <a:xfrm>
            <a:off x="152400" y="4771275"/>
            <a:ext cx="219825" cy="219825"/>
          </a:xfrm>
          <a:prstGeom prst="rect">
            <a:avLst/>
          </a:prstGeom>
          <a:noFill/>
          <a:ln>
            <a:noFill/>
          </a:ln>
        </p:spPr>
      </p:pic>
      <p:sp>
        <p:nvSpPr>
          <p:cNvPr id="1628" name="Google Shape;1628;p115"/>
          <p:cNvSpPr txBox="1"/>
          <p:nvPr/>
        </p:nvSpPr>
        <p:spPr>
          <a:xfrm>
            <a:off x="2020400" y="2198025"/>
            <a:ext cx="258900" cy="22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5"/>
          <p:cNvSpPr txBox="1"/>
          <p:nvPr/>
        </p:nvSpPr>
        <p:spPr>
          <a:xfrm>
            <a:off x="1983400" y="2153600"/>
            <a:ext cx="1502400" cy="228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5"/>
          <p:cNvSpPr txBox="1"/>
          <p:nvPr/>
        </p:nvSpPr>
        <p:spPr>
          <a:xfrm>
            <a:off x="3692375" y="2153600"/>
            <a:ext cx="1502400" cy="228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16"/>
          <p:cNvSpPr txBox="1"/>
          <p:nvPr/>
        </p:nvSpPr>
        <p:spPr>
          <a:xfrm>
            <a:off x="316350" y="32777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procesamiento de nómina</a:t>
            </a:r>
            <a:endParaRPr b="1" sz="2400">
              <a:latin typeface="Open Sans"/>
              <a:ea typeface="Open Sans"/>
              <a:cs typeface="Open Sans"/>
              <a:sym typeface="Open Sans"/>
            </a:endParaRPr>
          </a:p>
        </p:txBody>
      </p:sp>
      <p:sp>
        <p:nvSpPr>
          <p:cNvPr id="1636" name="Google Shape;1636;p116"/>
          <p:cNvSpPr txBox="1"/>
          <p:nvPr/>
        </p:nvSpPr>
        <p:spPr>
          <a:xfrm>
            <a:off x="316350" y="870875"/>
            <a:ext cx="8019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momento de generar la nómina se te activara las siguientes opciones, sigue los siguientes pasos para completar el proceso  </a:t>
            </a:r>
            <a:endParaRPr>
              <a:latin typeface="Montserrat"/>
              <a:ea typeface="Montserrat"/>
              <a:cs typeface="Montserrat"/>
              <a:sym typeface="Montserrat"/>
            </a:endParaRPr>
          </a:p>
        </p:txBody>
      </p:sp>
      <p:pic>
        <p:nvPicPr>
          <p:cNvPr id="1637" name="Google Shape;1637;p116"/>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638" name="Google Shape;1638;p116"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639" name="Google Shape;1639;p116"/>
          <p:cNvPicPr preferRelativeResize="0"/>
          <p:nvPr/>
        </p:nvPicPr>
        <p:blipFill>
          <a:blip r:embed="rId5">
            <a:alphaModFix/>
          </a:blip>
          <a:stretch>
            <a:fillRect/>
          </a:stretch>
        </p:blipFill>
        <p:spPr>
          <a:xfrm>
            <a:off x="200900" y="1885700"/>
            <a:ext cx="8051078" cy="1052194"/>
          </a:xfrm>
          <a:prstGeom prst="rect">
            <a:avLst/>
          </a:prstGeom>
          <a:noFill/>
          <a:ln cap="flat" cmpd="sng" w="9525">
            <a:solidFill>
              <a:srgbClr val="000000"/>
            </a:solidFill>
            <a:prstDash val="solid"/>
            <a:round/>
            <a:headEnd len="sm" w="sm" type="none"/>
            <a:tailEnd len="sm" w="sm" type="none"/>
          </a:ln>
        </p:spPr>
      </p:pic>
      <p:cxnSp>
        <p:nvCxnSpPr>
          <p:cNvPr id="1640" name="Google Shape;1640;p116"/>
          <p:cNvCxnSpPr/>
          <p:nvPr/>
        </p:nvCxnSpPr>
        <p:spPr>
          <a:xfrm>
            <a:off x="6719850" y="2982500"/>
            <a:ext cx="7200" cy="471000"/>
          </a:xfrm>
          <a:prstGeom prst="straightConnector1">
            <a:avLst/>
          </a:prstGeom>
          <a:noFill/>
          <a:ln cap="flat" cmpd="sng" w="19050">
            <a:solidFill>
              <a:srgbClr val="FF9900"/>
            </a:solidFill>
            <a:prstDash val="solid"/>
            <a:round/>
            <a:headEnd len="med" w="med" type="oval"/>
            <a:tailEnd len="med" w="med" type="oval"/>
          </a:ln>
        </p:spPr>
      </p:cxnSp>
      <p:cxnSp>
        <p:nvCxnSpPr>
          <p:cNvPr id="1641" name="Google Shape;1641;p116"/>
          <p:cNvCxnSpPr/>
          <p:nvPr/>
        </p:nvCxnSpPr>
        <p:spPr>
          <a:xfrm>
            <a:off x="1798835" y="2969650"/>
            <a:ext cx="11700" cy="465300"/>
          </a:xfrm>
          <a:prstGeom prst="straightConnector1">
            <a:avLst/>
          </a:prstGeom>
          <a:noFill/>
          <a:ln cap="flat" cmpd="sng" w="19050">
            <a:solidFill>
              <a:srgbClr val="FF9900"/>
            </a:solidFill>
            <a:prstDash val="solid"/>
            <a:round/>
            <a:headEnd len="med" w="med" type="oval"/>
            <a:tailEnd len="med" w="med" type="oval"/>
          </a:ln>
        </p:spPr>
      </p:cxnSp>
      <p:sp>
        <p:nvSpPr>
          <p:cNvPr id="1642" name="Google Shape;1642;p116"/>
          <p:cNvSpPr txBox="1"/>
          <p:nvPr/>
        </p:nvSpPr>
        <p:spPr>
          <a:xfrm>
            <a:off x="5861885" y="3476450"/>
            <a:ext cx="2197200" cy="760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con este botón calculará la retención en la fuente de los empleados </a:t>
            </a:r>
            <a:endParaRPr sz="1200">
              <a:latin typeface="Montserrat"/>
              <a:ea typeface="Montserrat"/>
              <a:cs typeface="Montserrat"/>
              <a:sym typeface="Montserrat"/>
            </a:endParaRPr>
          </a:p>
        </p:txBody>
      </p:sp>
      <p:sp>
        <p:nvSpPr>
          <p:cNvPr id="1643" name="Google Shape;1643;p116"/>
          <p:cNvSpPr txBox="1"/>
          <p:nvPr/>
        </p:nvSpPr>
        <p:spPr>
          <a:xfrm>
            <a:off x="586862" y="3466700"/>
            <a:ext cx="2293500" cy="760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Terminará de realizar todos los cálculos, teniendo en cuenta las novedades</a:t>
            </a:r>
            <a:endParaRPr sz="1200">
              <a:latin typeface="Montserrat"/>
              <a:ea typeface="Montserrat"/>
              <a:cs typeface="Montserrat"/>
              <a:sym typeface="Montserrat"/>
            </a:endParaRPr>
          </a:p>
        </p:txBody>
      </p:sp>
      <p:sp>
        <p:nvSpPr>
          <p:cNvPr id="1644" name="Google Shape;1644;p116"/>
          <p:cNvSpPr/>
          <p:nvPr/>
        </p:nvSpPr>
        <p:spPr>
          <a:xfrm>
            <a:off x="6356895" y="2136650"/>
            <a:ext cx="554100" cy="43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1</a:t>
            </a:r>
            <a:endParaRPr/>
          </a:p>
        </p:txBody>
      </p:sp>
      <p:sp>
        <p:nvSpPr>
          <p:cNvPr id="1645" name="Google Shape;1645;p116"/>
          <p:cNvSpPr/>
          <p:nvPr/>
        </p:nvSpPr>
        <p:spPr>
          <a:xfrm>
            <a:off x="1631810" y="2168400"/>
            <a:ext cx="554100" cy="43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17"/>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a:t>
            </a:r>
            <a:r>
              <a:rPr b="1" lang="es" sz="2400">
                <a:solidFill>
                  <a:srgbClr val="404040"/>
                </a:solidFill>
                <a:latin typeface="Open Sans"/>
                <a:ea typeface="Open Sans"/>
                <a:cs typeface="Open Sans"/>
                <a:sym typeface="Open Sans"/>
              </a:rPr>
              <a:t>procesamiento de nómina</a:t>
            </a:r>
            <a:endParaRPr b="1" sz="2400">
              <a:latin typeface="Open Sans"/>
              <a:ea typeface="Open Sans"/>
              <a:cs typeface="Open Sans"/>
              <a:sym typeface="Open Sans"/>
            </a:endParaRPr>
          </a:p>
        </p:txBody>
      </p:sp>
      <p:pic>
        <p:nvPicPr>
          <p:cNvPr id="1651" name="Google Shape;1651;p117"/>
          <p:cNvPicPr preferRelativeResize="0"/>
          <p:nvPr/>
        </p:nvPicPr>
        <p:blipFill>
          <a:blip r:embed="rId3">
            <a:alphaModFix/>
          </a:blip>
          <a:stretch>
            <a:fillRect/>
          </a:stretch>
        </p:blipFill>
        <p:spPr>
          <a:xfrm>
            <a:off x="594125" y="1306363"/>
            <a:ext cx="5737351" cy="367492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sp>
        <p:nvSpPr>
          <p:cNvPr id="1652" name="Google Shape;1652;p117"/>
          <p:cNvSpPr txBox="1"/>
          <p:nvPr/>
        </p:nvSpPr>
        <p:spPr>
          <a:xfrm>
            <a:off x="333975" y="621575"/>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momento de generar la </a:t>
            </a:r>
            <a:r>
              <a:rPr lang="es">
                <a:latin typeface="Montserrat"/>
                <a:ea typeface="Montserrat"/>
                <a:cs typeface="Montserrat"/>
                <a:sym typeface="Montserrat"/>
              </a:rPr>
              <a:t>nómina</a:t>
            </a:r>
            <a:r>
              <a:rPr lang="es">
                <a:latin typeface="Montserrat"/>
                <a:ea typeface="Montserrat"/>
                <a:cs typeface="Montserrat"/>
                <a:sym typeface="Montserrat"/>
              </a:rPr>
              <a:t> </a:t>
            </a:r>
            <a:r>
              <a:rPr lang="es">
                <a:latin typeface="Montserrat"/>
                <a:ea typeface="Montserrat"/>
                <a:cs typeface="Montserrat"/>
                <a:sym typeface="Montserrat"/>
              </a:rPr>
              <a:t>podrás</a:t>
            </a:r>
            <a:r>
              <a:rPr lang="es">
                <a:latin typeface="Montserrat"/>
                <a:ea typeface="Montserrat"/>
                <a:cs typeface="Montserrat"/>
                <a:sym typeface="Montserrat"/>
              </a:rPr>
              <a:t> evidenciar la siguiente </a:t>
            </a:r>
            <a:r>
              <a:rPr lang="es">
                <a:latin typeface="Montserrat"/>
                <a:ea typeface="Montserrat"/>
                <a:cs typeface="Montserrat"/>
                <a:sym typeface="Montserrat"/>
              </a:rPr>
              <a:t>información</a:t>
            </a:r>
            <a:r>
              <a:rPr lang="es">
                <a:latin typeface="Montserrat"/>
                <a:ea typeface="Montserrat"/>
                <a:cs typeface="Montserrat"/>
                <a:sym typeface="Montserrat"/>
              </a:rPr>
              <a:t>:</a:t>
            </a:r>
            <a:endParaRPr>
              <a:latin typeface="Montserrat"/>
              <a:ea typeface="Montserrat"/>
              <a:cs typeface="Montserrat"/>
              <a:sym typeface="Montserrat"/>
            </a:endParaRPr>
          </a:p>
        </p:txBody>
      </p:sp>
      <p:sp>
        <p:nvSpPr>
          <p:cNvPr id="1653" name="Google Shape;1653;p117"/>
          <p:cNvSpPr txBox="1"/>
          <p:nvPr/>
        </p:nvSpPr>
        <p:spPr>
          <a:xfrm>
            <a:off x="5444175" y="3367675"/>
            <a:ext cx="402300" cy="1511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654" name="Google Shape;1654;p117"/>
          <p:cNvCxnSpPr/>
          <p:nvPr/>
        </p:nvCxnSpPr>
        <p:spPr>
          <a:xfrm flipH="1" rot="10800000">
            <a:off x="4972225" y="2276325"/>
            <a:ext cx="1679100" cy="9300"/>
          </a:xfrm>
          <a:prstGeom prst="straightConnector1">
            <a:avLst/>
          </a:prstGeom>
          <a:noFill/>
          <a:ln cap="flat" cmpd="sng" w="19050">
            <a:solidFill>
              <a:srgbClr val="FF9900"/>
            </a:solidFill>
            <a:prstDash val="solid"/>
            <a:round/>
            <a:headEnd len="med" w="med" type="oval"/>
            <a:tailEnd len="med" w="med" type="oval"/>
          </a:ln>
        </p:spPr>
      </p:cxnSp>
      <p:cxnSp>
        <p:nvCxnSpPr>
          <p:cNvPr id="1655" name="Google Shape;1655;p117"/>
          <p:cNvCxnSpPr/>
          <p:nvPr/>
        </p:nvCxnSpPr>
        <p:spPr>
          <a:xfrm>
            <a:off x="6288350" y="1569050"/>
            <a:ext cx="402300" cy="9900"/>
          </a:xfrm>
          <a:prstGeom prst="straightConnector1">
            <a:avLst/>
          </a:prstGeom>
          <a:noFill/>
          <a:ln cap="flat" cmpd="sng" w="19050">
            <a:solidFill>
              <a:srgbClr val="FF9900"/>
            </a:solidFill>
            <a:prstDash val="solid"/>
            <a:round/>
            <a:headEnd len="med" w="med" type="oval"/>
            <a:tailEnd len="med" w="med" type="oval"/>
          </a:ln>
        </p:spPr>
      </p:cxnSp>
      <p:cxnSp>
        <p:nvCxnSpPr>
          <p:cNvPr id="1656" name="Google Shape;1656;p117"/>
          <p:cNvCxnSpPr/>
          <p:nvPr/>
        </p:nvCxnSpPr>
        <p:spPr>
          <a:xfrm flipH="1" rot="10800000">
            <a:off x="5412725" y="3500800"/>
            <a:ext cx="1231500" cy="5100"/>
          </a:xfrm>
          <a:prstGeom prst="straightConnector1">
            <a:avLst/>
          </a:prstGeom>
          <a:noFill/>
          <a:ln cap="flat" cmpd="sng" w="19050">
            <a:solidFill>
              <a:srgbClr val="FF9900"/>
            </a:solidFill>
            <a:prstDash val="solid"/>
            <a:round/>
            <a:headEnd len="med" w="med" type="oval"/>
            <a:tailEnd len="med" w="med" type="oval"/>
          </a:ln>
        </p:spPr>
      </p:cxnSp>
      <p:sp>
        <p:nvSpPr>
          <p:cNvPr id="1657" name="Google Shape;1657;p117"/>
          <p:cNvSpPr txBox="1"/>
          <p:nvPr/>
        </p:nvSpPr>
        <p:spPr>
          <a:xfrm>
            <a:off x="6568025" y="2854900"/>
            <a:ext cx="22632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Podrás</a:t>
            </a:r>
            <a:r>
              <a:rPr lang="es" sz="1200">
                <a:latin typeface="Montserrat"/>
                <a:ea typeface="Montserrat"/>
                <a:cs typeface="Montserrat"/>
                <a:sym typeface="Montserrat"/>
              </a:rPr>
              <a:t> ver el valor total a pagar, los </a:t>
            </a:r>
            <a:r>
              <a:rPr lang="es" sz="1200">
                <a:latin typeface="Montserrat"/>
                <a:ea typeface="Montserrat"/>
                <a:cs typeface="Montserrat"/>
                <a:sym typeface="Montserrat"/>
              </a:rPr>
              <a:t>días calculados </a:t>
            </a:r>
            <a:r>
              <a:rPr lang="es" sz="1200">
                <a:latin typeface="Montserrat"/>
                <a:ea typeface="Montserrat"/>
                <a:cs typeface="Montserrat"/>
                <a:sym typeface="Montserrat"/>
              </a:rPr>
              <a:t> y el estado de</a:t>
            </a:r>
            <a:r>
              <a:rPr lang="es" sz="1200">
                <a:latin typeface="Montserrat"/>
                <a:ea typeface="Montserrat"/>
                <a:cs typeface="Montserrat"/>
                <a:sym typeface="Montserrat"/>
              </a:rPr>
              <a:t> la</a:t>
            </a:r>
            <a:r>
              <a:rPr lang="es" sz="1200">
                <a:latin typeface="Montserrat"/>
                <a:ea typeface="Montserrat"/>
                <a:cs typeface="Montserrat"/>
                <a:sym typeface="Montserrat"/>
              </a:rPr>
              <a:t> </a:t>
            </a:r>
            <a:r>
              <a:rPr lang="es" sz="1200">
                <a:latin typeface="Montserrat"/>
                <a:ea typeface="Montserrat"/>
                <a:cs typeface="Montserrat"/>
                <a:sym typeface="Montserrat"/>
              </a:rPr>
              <a:t>nómina</a:t>
            </a:r>
            <a:r>
              <a:rPr lang="es" sz="1200">
                <a:latin typeface="Montserrat"/>
                <a:ea typeface="Montserrat"/>
                <a:cs typeface="Montserrat"/>
                <a:sym typeface="Montserrat"/>
              </a:rPr>
              <a:t> de cada empleado. </a:t>
            </a:r>
            <a:endParaRPr sz="1200">
              <a:latin typeface="Montserrat"/>
              <a:ea typeface="Montserrat"/>
              <a:cs typeface="Montserrat"/>
              <a:sym typeface="Montserrat"/>
            </a:endParaRPr>
          </a:p>
        </p:txBody>
      </p:sp>
      <p:sp>
        <p:nvSpPr>
          <p:cNvPr id="1658" name="Google Shape;1658;p117"/>
          <p:cNvSpPr txBox="1"/>
          <p:nvPr/>
        </p:nvSpPr>
        <p:spPr>
          <a:xfrm>
            <a:off x="6687150" y="1241600"/>
            <a:ext cx="2149800" cy="5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Navega por las diferentes </a:t>
            </a:r>
            <a:r>
              <a:rPr lang="es" sz="1200">
                <a:solidFill>
                  <a:schemeClr val="dk1"/>
                </a:solidFill>
                <a:latin typeface="Montserrat"/>
                <a:ea typeface="Montserrat"/>
                <a:cs typeface="Montserrat"/>
                <a:sym typeface="Montserrat"/>
              </a:rPr>
              <a:t>nóminas</a:t>
            </a:r>
            <a:r>
              <a:rPr lang="es" sz="1200">
                <a:solidFill>
                  <a:schemeClr val="dk1"/>
                </a:solidFill>
                <a:latin typeface="Montserrat"/>
                <a:ea typeface="Montserrat"/>
                <a:cs typeface="Montserrat"/>
                <a:sym typeface="Montserrat"/>
              </a:rPr>
              <a:t> generadas. </a:t>
            </a:r>
            <a:endParaRPr sz="1200">
              <a:latin typeface="Montserrat"/>
              <a:ea typeface="Montserrat"/>
              <a:cs typeface="Montserrat"/>
              <a:sym typeface="Montserrat"/>
            </a:endParaRPr>
          </a:p>
        </p:txBody>
      </p:sp>
      <p:sp>
        <p:nvSpPr>
          <p:cNvPr id="1659" name="Google Shape;1659;p117"/>
          <p:cNvSpPr txBox="1"/>
          <p:nvPr/>
        </p:nvSpPr>
        <p:spPr>
          <a:xfrm>
            <a:off x="6763350" y="2010138"/>
            <a:ext cx="1944000" cy="5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Visualiza</a:t>
            </a:r>
            <a:r>
              <a:rPr lang="es" sz="1200">
                <a:solidFill>
                  <a:schemeClr val="dk1"/>
                </a:solidFill>
                <a:latin typeface="Montserrat"/>
                <a:ea typeface="Montserrat"/>
                <a:cs typeface="Montserrat"/>
                <a:sym typeface="Montserrat"/>
              </a:rPr>
              <a:t> los datos</a:t>
            </a:r>
            <a:r>
              <a:rPr lang="es" sz="1200">
                <a:solidFill>
                  <a:schemeClr val="dk1"/>
                </a:solidFill>
                <a:latin typeface="Montserrat"/>
                <a:ea typeface="Montserrat"/>
                <a:cs typeface="Montserrat"/>
                <a:sym typeface="Montserrat"/>
              </a:rPr>
              <a:t> de la nómina.</a:t>
            </a:r>
            <a:endParaRPr sz="1200">
              <a:latin typeface="Montserrat"/>
              <a:ea typeface="Montserrat"/>
              <a:cs typeface="Montserrat"/>
              <a:sym typeface="Montserrat"/>
            </a:endParaRPr>
          </a:p>
        </p:txBody>
      </p:sp>
      <p:cxnSp>
        <p:nvCxnSpPr>
          <p:cNvPr id="1660" name="Google Shape;1660;p117"/>
          <p:cNvCxnSpPr/>
          <p:nvPr/>
        </p:nvCxnSpPr>
        <p:spPr>
          <a:xfrm flipH="1" rot="10800000">
            <a:off x="4375625" y="4646225"/>
            <a:ext cx="2192400" cy="14700"/>
          </a:xfrm>
          <a:prstGeom prst="straightConnector1">
            <a:avLst/>
          </a:prstGeom>
          <a:noFill/>
          <a:ln cap="flat" cmpd="sng" w="19050">
            <a:solidFill>
              <a:srgbClr val="FF9900"/>
            </a:solidFill>
            <a:prstDash val="solid"/>
            <a:round/>
            <a:headEnd len="med" w="med" type="oval"/>
            <a:tailEnd len="med" w="med" type="oval"/>
          </a:ln>
        </p:spPr>
      </p:cxnSp>
      <p:sp>
        <p:nvSpPr>
          <p:cNvPr id="1661" name="Google Shape;1661;p117"/>
          <p:cNvSpPr txBox="1"/>
          <p:nvPr/>
        </p:nvSpPr>
        <p:spPr>
          <a:xfrm>
            <a:off x="6529125" y="4074688"/>
            <a:ext cx="21045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Al hacer click en alguno de los empleados  te llevará a la </a:t>
            </a:r>
            <a:r>
              <a:rPr lang="es" sz="1200" u="sng">
                <a:solidFill>
                  <a:schemeClr val="hlink"/>
                </a:solidFill>
                <a:latin typeface="Montserrat"/>
                <a:ea typeface="Montserrat"/>
                <a:cs typeface="Montserrat"/>
                <a:sym typeface="Montserrat"/>
                <a:hlinkClick action="ppaction://hlinksldjump" r:id="rId4"/>
              </a:rPr>
              <a:t>ficha detallada </a:t>
            </a:r>
            <a:r>
              <a:rPr lang="es" sz="1200">
                <a:solidFill>
                  <a:schemeClr val="dk1"/>
                </a:solidFill>
                <a:latin typeface="Montserrat"/>
                <a:ea typeface="Montserrat"/>
                <a:cs typeface="Montserrat"/>
                <a:sym typeface="Montserrat"/>
              </a:rPr>
              <a:t>de la </a:t>
            </a:r>
            <a:r>
              <a:rPr lang="es" sz="1200">
                <a:solidFill>
                  <a:schemeClr val="dk1"/>
                </a:solidFill>
                <a:latin typeface="Montserrat"/>
                <a:ea typeface="Montserrat"/>
                <a:cs typeface="Montserrat"/>
                <a:sym typeface="Montserrat"/>
              </a:rPr>
              <a:t>nómina</a:t>
            </a:r>
            <a:r>
              <a:rPr lang="es" sz="1200">
                <a:solidFill>
                  <a:schemeClr val="dk1"/>
                </a:solidFill>
                <a:latin typeface="Montserrat"/>
                <a:ea typeface="Montserrat"/>
                <a:cs typeface="Montserrat"/>
                <a:sym typeface="Montserrat"/>
              </a:rPr>
              <a:t> del empleado .</a:t>
            </a:r>
            <a:endParaRPr sz="1200">
              <a:latin typeface="Montserrat"/>
              <a:ea typeface="Montserrat"/>
              <a:cs typeface="Montserrat"/>
              <a:sym typeface="Montserrat"/>
            </a:endParaRPr>
          </a:p>
        </p:txBody>
      </p:sp>
      <p:pic>
        <p:nvPicPr>
          <p:cNvPr id="1662" name="Google Shape;1662;p117"/>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1663" name="Google Shape;1663;p117"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18"/>
          <p:cNvSpPr txBox="1"/>
          <p:nvPr/>
        </p:nvSpPr>
        <p:spPr>
          <a:xfrm>
            <a:off x="330500" y="156300"/>
            <a:ext cx="79158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Nomina del empleado/ Días trabajados </a:t>
            </a:r>
            <a:endParaRPr b="1" sz="2400">
              <a:latin typeface="Open Sans"/>
              <a:ea typeface="Open Sans"/>
              <a:cs typeface="Open Sans"/>
              <a:sym typeface="Open Sans"/>
            </a:endParaRPr>
          </a:p>
        </p:txBody>
      </p:sp>
      <p:pic>
        <p:nvPicPr>
          <p:cNvPr id="1669" name="Google Shape;1669;p118"/>
          <p:cNvPicPr preferRelativeResize="0"/>
          <p:nvPr/>
        </p:nvPicPr>
        <p:blipFill>
          <a:blip r:embed="rId3">
            <a:alphaModFix/>
          </a:blip>
          <a:stretch>
            <a:fillRect/>
          </a:stretch>
        </p:blipFill>
        <p:spPr>
          <a:xfrm>
            <a:off x="524700" y="1362925"/>
            <a:ext cx="6488701" cy="3625850"/>
          </a:xfrm>
          <a:prstGeom prst="rect">
            <a:avLst/>
          </a:prstGeom>
          <a:noFill/>
          <a:ln>
            <a:noFill/>
          </a:ln>
          <a:effectLst>
            <a:outerShdw blurRad="57150" rotWithShape="0" algn="bl" dir="5400000" dist="19050">
              <a:srgbClr val="000000">
                <a:alpha val="20000"/>
              </a:srgbClr>
            </a:outerShdw>
          </a:effectLst>
        </p:spPr>
      </p:pic>
      <p:sp>
        <p:nvSpPr>
          <p:cNvPr id="1670" name="Google Shape;1670;p118"/>
          <p:cNvSpPr txBox="1"/>
          <p:nvPr/>
        </p:nvSpPr>
        <p:spPr>
          <a:xfrm>
            <a:off x="1466950" y="2597400"/>
            <a:ext cx="586800" cy="150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671" name="Google Shape;1671;p118"/>
          <p:cNvCxnSpPr/>
          <p:nvPr/>
        </p:nvCxnSpPr>
        <p:spPr>
          <a:xfrm>
            <a:off x="5602250" y="2234225"/>
            <a:ext cx="1403700" cy="9900"/>
          </a:xfrm>
          <a:prstGeom prst="straightConnector1">
            <a:avLst/>
          </a:prstGeom>
          <a:noFill/>
          <a:ln cap="flat" cmpd="sng" w="19050">
            <a:solidFill>
              <a:srgbClr val="FF9900"/>
            </a:solidFill>
            <a:prstDash val="solid"/>
            <a:round/>
            <a:headEnd len="med" w="med" type="oval"/>
            <a:tailEnd len="med" w="med" type="oval"/>
          </a:ln>
        </p:spPr>
      </p:cxnSp>
      <p:sp>
        <p:nvSpPr>
          <p:cNvPr id="1672" name="Google Shape;1672;p118"/>
          <p:cNvSpPr txBox="1"/>
          <p:nvPr/>
        </p:nvSpPr>
        <p:spPr>
          <a:xfrm>
            <a:off x="7126075" y="1680850"/>
            <a:ext cx="1787400" cy="8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Encontrarás</a:t>
            </a:r>
            <a:r>
              <a:rPr lang="es" sz="1200">
                <a:latin typeface="Montserrat"/>
                <a:ea typeface="Montserrat"/>
                <a:cs typeface="Montserrat"/>
                <a:sym typeface="Montserrat"/>
              </a:rPr>
              <a:t> la </a:t>
            </a:r>
            <a:r>
              <a:rPr lang="es" sz="1200">
                <a:latin typeface="Montserrat"/>
                <a:ea typeface="Montserrat"/>
                <a:cs typeface="Montserrat"/>
                <a:sym typeface="Montserrat"/>
              </a:rPr>
              <a:t>información</a:t>
            </a:r>
            <a:r>
              <a:rPr lang="es" sz="1200">
                <a:latin typeface="Montserrat"/>
                <a:ea typeface="Montserrat"/>
                <a:cs typeface="Montserrat"/>
                <a:sym typeface="Montserrat"/>
              </a:rPr>
              <a:t> </a:t>
            </a:r>
            <a:r>
              <a:rPr lang="es" sz="1200">
                <a:latin typeface="Montserrat"/>
                <a:ea typeface="Montserrat"/>
                <a:cs typeface="Montserrat"/>
                <a:sym typeface="Montserrat"/>
              </a:rPr>
              <a:t>básica</a:t>
            </a:r>
            <a:r>
              <a:rPr lang="es" sz="1200">
                <a:latin typeface="Montserrat"/>
                <a:ea typeface="Montserrat"/>
                <a:cs typeface="Montserrat"/>
                <a:sym typeface="Montserrat"/>
              </a:rPr>
              <a:t> del empleado y de la </a:t>
            </a:r>
            <a:r>
              <a:rPr lang="es" sz="1200">
                <a:latin typeface="Montserrat"/>
                <a:ea typeface="Montserrat"/>
                <a:cs typeface="Montserrat"/>
                <a:sym typeface="Montserrat"/>
              </a:rPr>
              <a:t>nómina</a:t>
            </a:r>
            <a:r>
              <a:rPr lang="es" sz="1200">
                <a:latin typeface="Montserrat"/>
                <a:ea typeface="Montserrat"/>
                <a:cs typeface="Montserrat"/>
                <a:sym typeface="Montserrat"/>
              </a:rPr>
              <a:t> </a:t>
            </a:r>
            <a:r>
              <a:rPr lang="es" sz="1200">
                <a:latin typeface="Montserrat"/>
                <a:ea typeface="Montserrat"/>
                <a:cs typeface="Montserrat"/>
                <a:sym typeface="Montserrat"/>
              </a:rPr>
              <a:t>generada</a:t>
            </a:r>
            <a:r>
              <a:rPr lang="es" sz="1200">
                <a:latin typeface="Montserrat"/>
                <a:ea typeface="Montserrat"/>
                <a:cs typeface="Montserrat"/>
                <a:sym typeface="Montserrat"/>
              </a:rPr>
              <a:t> </a:t>
            </a:r>
            <a:endParaRPr sz="1200">
              <a:latin typeface="Montserrat"/>
              <a:ea typeface="Montserrat"/>
              <a:cs typeface="Montserrat"/>
              <a:sym typeface="Montserrat"/>
            </a:endParaRPr>
          </a:p>
        </p:txBody>
      </p:sp>
      <p:cxnSp>
        <p:nvCxnSpPr>
          <p:cNvPr id="1673" name="Google Shape;1673;p118"/>
          <p:cNvCxnSpPr>
            <a:endCxn id="1674" idx="1"/>
          </p:cNvCxnSpPr>
          <p:nvPr/>
        </p:nvCxnSpPr>
        <p:spPr>
          <a:xfrm flipH="1" rot="10800000">
            <a:off x="5678575" y="3520675"/>
            <a:ext cx="1447500" cy="439200"/>
          </a:xfrm>
          <a:prstGeom prst="straightConnector1">
            <a:avLst/>
          </a:prstGeom>
          <a:noFill/>
          <a:ln cap="flat" cmpd="sng" w="19050">
            <a:solidFill>
              <a:srgbClr val="FF9900"/>
            </a:solidFill>
            <a:prstDash val="solid"/>
            <a:round/>
            <a:headEnd len="med" w="med" type="oval"/>
            <a:tailEnd len="med" w="med" type="oval"/>
          </a:ln>
        </p:spPr>
      </p:cxnSp>
      <p:sp>
        <p:nvSpPr>
          <p:cNvPr id="1674" name="Google Shape;1674;p118"/>
          <p:cNvSpPr txBox="1"/>
          <p:nvPr/>
        </p:nvSpPr>
        <p:spPr>
          <a:xfrm>
            <a:off x="7126075" y="2773075"/>
            <a:ext cx="1883400" cy="14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Encontrarás los </a:t>
            </a:r>
            <a:r>
              <a:rPr lang="es" sz="1200">
                <a:latin typeface="Montserrat"/>
                <a:ea typeface="Montserrat"/>
                <a:cs typeface="Montserrat"/>
                <a:sym typeface="Montserrat"/>
              </a:rPr>
              <a:t>días</a:t>
            </a:r>
            <a:r>
              <a:rPr lang="es" sz="1200">
                <a:latin typeface="Montserrat"/>
                <a:ea typeface="Montserrat"/>
                <a:cs typeface="Montserrat"/>
                <a:sym typeface="Montserrat"/>
              </a:rPr>
              <a:t> </a:t>
            </a:r>
            <a:r>
              <a:rPr lang="es" sz="1200">
                <a:latin typeface="Montserrat"/>
                <a:ea typeface="Montserrat"/>
                <a:cs typeface="Montserrat"/>
                <a:sym typeface="Montserrat"/>
              </a:rPr>
              <a:t>trabajados</a:t>
            </a:r>
            <a:r>
              <a:rPr lang="es" sz="1200">
                <a:latin typeface="Montserrat"/>
                <a:ea typeface="Montserrat"/>
                <a:cs typeface="Montserrat"/>
                <a:sym typeface="Montserrat"/>
              </a:rPr>
              <a:t> durante el mes y las ausencias del empleado aprobadas dentro del mes correspondiente.</a:t>
            </a:r>
            <a:endParaRPr sz="1200">
              <a:latin typeface="Montserrat"/>
              <a:ea typeface="Montserrat"/>
              <a:cs typeface="Montserrat"/>
              <a:sym typeface="Montserrat"/>
            </a:endParaRPr>
          </a:p>
        </p:txBody>
      </p:sp>
      <p:sp>
        <p:nvSpPr>
          <p:cNvPr id="1675" name="Google Shape;1675;p118"/>
          <p:cNvSpPr/>
          <p:nvPr/>
        </p:nvSpPr>
        <p:spPr>
          <a:xfrm>
            <a:off x="524700" y="3261400"/>
            <a:ext cx="1352100" cy="21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8"/>
          <p:cNvSpPr txBox="1"/>
          <p:nvPr/>
        </p:nvSpPr>
        <p:spPr>
          <a:xfrm>
            <a:off x="385200" y="525750"/>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momento de ingresar a la </a:t>
            </a:r>
            <a:r>
              <a:rPr lang="es">
                <a:latin typeface="Montserrat"/>
                <a:ea typeface="Montserrat"/>
                <a:cs typeface="Montserrat"/>
                <a:sym typeface="Montserrat"/>
              </a:rPr>
              <a:t>nómina</a:t>
            </a:r>
            <a:r>
              <a:rPr lang="es">
                <a:latin typeface="Montserrat"/>
                <a:ea typeface="Montserrat"/>
                <a:cs typeface="Montserrat"/>
                <a:sym typeface="Montserrat"/>
              </a:rPr>
              <a:t> de un empleado </a:t>
            </a:r>
            <a:r>
              <a:rPr lang="es">
                <a:latin typeface="Montserrat"/>
                <a:ea typeface="Montserrat"/>
                <a:cs typeface="Montserrat"/>
                <a:sym typeface="Montserrat"/>
              </a:rPr>
              <a:t>podrás</a:t>
            </a:r>
            <a:r>
              <a:rPr lang="es">
                <a:latin typeface="Montserrat"/>
                <a:ea typeface="Montserrat"/>
                <a:cs typeface="Montserrat"/>
                <a:sym typeface="Montserrat"/>
              </a:rPr>
              <a:t> ver la los </a:t>
            </a:r>
            <a:r>
              <a:rPr lang="es">
                <a:latin typeface="Montserrat"/>
                <a:ea typeface="Montserrat"/>
                <a:cs typeface="Montserrat"/>
                <a:sym typeface="Montserrat"/>
              </a:rPr>
              <a:t>siguientes</a:t>
            </a:r>
            <a:r>
              <a:rPr lang="es">
                <a:latin typeface="Montserrat"/>
                <a:ea typeface="Montserrat"/>
                <a:cs typeface="Montserrat"/>
                <a:sym typeface="Montserrat"/>
              </a:rPr>
              <a:t> datos en la pestaña de </a:t>
            </a:r>
            <a:r>
              <a:rPr b="1" i="1" lang="es">
                <a:latin typeface="Montserrat"/>
                <a:ea typeface="Montserrat"/>
                <a:cs typeface="Montserrat"/>
                <a:sym typeface="Montserrat"/>
              </a:rPr>
              <a:t>Días</a:t>
            </a:r>
            <a:r>
              <a:rPr b="1" i="1" lang="es">
                <a:latin typeface="Montserrat"/>
                <a:ea typeface="Montserrat"/>
                <a:cs typeface="Montserrat"/>
                <a:sym typeface="Montserrat"/>
              </a:rPr>
              <a:t> trabajados y entradas</a:t>
            </a:r>
            <a:r>
              <a:rPr b="1" lang="es">
                <a:latin typeface="Montserrat"/>
                <a:ea typeface="Montserrat"/>
                <a:cs typeface="Montserrat"/>
                <a:sym typeface="Montserrat"/>
              </a:rPr>
              <a:t> </a:t>
            </a:r>
            <a:endParaRPr b="1">
              <a:latin typeface="Montserrat"/>
              <a:ea typeface="Montserrat"/>
              <a:cs typeface="Montserrat"/>
              <a:sym typeface="Montserrat"/>
            </a:endParaRPr>
          </a:p>
        </p:txBody>
      </p:sp>
      <p:pic>
        <p:nvPicPr>
          <p:cNvPr id="1677" name="Google Shape;1677;p118"/>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1678" name="Google Shape;1678;p118"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
        <p:nvSpPr>
          <p:cNvPr id="1679" name="Google Shape;1679;p118"/>
          <p:cNvSpPr txBox="1"/>
          <p:nvPr/>
        </p:nvSpPr>
        <p:spPr>
          <a:xfrm>
            <a:off x="2434825" y="2412625"/>
            <a:ext cx="421800" cy="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8"/>
          <p:cNvSpPr txBox="1"/>
          <p:nvPr/>
        </p:nvSpPr>
        <p:spPr>
          <a:xfrm>
            <a:off x="4847475" y="2013000"/>
            <a:ext cx="1680000" cy="150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8"/>
          <p:cNvSpPr txBox="1"/>
          <p:nvPr/>
        </p:nvSpPr>
        <p:spPr>
          <a:xfrm>
            <a:off x="1662150" y="2356075"/>
            <a:ext cx="1680000" cy="219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8"/>
          <p:cNvSpPr txBox="1"/>
          <p:nvPr/>
        </p:nvSpPr>
        <p:spPr>
          <a:xfrm>
            <a:off x="5070850" y="4441825"/>
            <a:ext cx="1680000" cy="150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8"/>
          <p:cNvSpPr txBox="1"/>
          <p:nvPr/>
        </p:nvSpPr>
        <p:spPr>
          <a:xfrm>
            <a:off x="5070850" y="4306450"/>
            <a:ext cx="1680000" cy="150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19"/>
          <p:cNvSpPr txBox="1"/>
          <p:nvPr/>
        </p:nvSpPr>
        <p:spPr>
          <a:xfrm>
            <a:off x="330500" y="156300"/>
            <a:ext cx="78804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Nomina/ Nomina del empleado/ Calculo nomina </a:t>
            </a:r>
            <a:endParaRPr b="1" sz="2400">
              <a:latin typeface="Open Sans"/>
              <a:ea typeface="Open Sans"/>
              <a:cs typeface="Open Sans"/>
              <a:sym typeface="Open Sans"/>
            </a:endParaRPr>
          </a:p>
        </p:txBody>
      </p:sp>
      <p:pic>
        <p:nvPicPr>
          <p:cNvPr id="1689" name="Google Shape;1689;p119"/>
          <p:cNvPicPr preferRelativeResize="0"/>
          <p:nvPr/>
        </p:nvPicPr>
        <p:blipFill>
          <a:blip r:embed="rId3">
            <a:alphaModFix/>
          </a:blip>
          <a:stretch>
            <a:fillRect/>
          </a:stretch>
        </p:blipFill>
        <p:spPr>
          <a:xfrm>
            <a:off x="485025" y="1403675"/>
            <a:ext cx="6844800" cy="3514000"/>
          </a:xfrm>
          <a:prstGeom prst="rect">
            <a:avLst/>
          </a:prstGeom>
          <a:noFill/>
          <a:ln>
            <a:noFill/>
          </a:ln>
          <a:effectLst>
            <a:outerShdw blurRad="57150" rotWithShape="0" algn="bl" dir="5400000" dist="19050">
              <a:srgbClr val="000000">
                <a:alpha val="20000"/>
              </a:srgbClr>
            </a:outerShdw>
          </a:effectLst>
        </p:spPr>
      </p:pic>
      <p:sp>
        <p:nvSpPr>
          <p:cNvPr id="1690" name="Google Shape;1690;p119"/>
          <p:cNvSpPr txBox="1"/>
          <p:nvPr/>
        </p:nvSpPr>
        <p:spPr>
          <a:xfrm>
            <a:off x="330500" y="586800"/>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la pestaña </a:t>
            </a:r>
            <a:r>
              <a:rPr b="1" i="1" lang="es">
                <a:latin typeface="Montserrat"/>
                <a:ea typeface="Montserrat"/>
                <a:cs typeface="Montserrat"/>
                <a:sym typeface="Montserrat"/>
              </a:rPr>
              <a:t>cálculo</a:t>
            </a:r>
            <a:r>
              <a:rPr b="1" i="1" lang="es">
                <a:latin typeface="Montserrat"/>
                <a:ea typeface="Montserrat"/>
                <a:cs typeface="Montserrat"/>
                <a:sym typeface="Montserrat"/>
              </a:rPr>
              <a:t> de la </a:t>
            </a:r>
            <a:r>
              <a:rPr b="1" i="1" lang="es">
                <a:latin typeface="Montserrat"/>
                <a:ea typeface="Montserrat"/>
                <a:cs typeface="Montserrat"/>
                <a:sym typeface="Montserrat"/>
              </a:rPr>
              <a:t>nómina</a:t>
            </a:r>
            <a:r>
              <a:rPr i="1" lang="es">
                <a:latin typeface="Montserrat"/>
                <a:ea typeface="Montserrat"/>
                <a:cs typeface="Montserrat"/>
                <a:sym typeface="Montserrat"/>
              </a:rPr>
              <a:t> </a:t>
            </a:r>
            <a:r>
              <a:rPr lang="es">
                <a:latin typeface="Montserrat"/>
                <a:ea typeface="Montserrat"/>
                <a:cs typeface="Montserrat"/>
                <a:sym typeface="Montserrat"/>
              </a:rPr>
              <a:t>encontrarás</a:t>
            </a:r>
            <a:r>
              <a:rPr lang="es">
                <a:latin typeface="Montserrat"/>
                <a:ea typeface="Montserrat"/>
                <a:cs typeface="Montserrat"/>
                <a:sym typeface="Montserrat"/>
              </a:rPr>
              <a:t> el detalle de los </a:t>
            </a:r>
            <a:r>
              <a:rPr lang="es">
                <a:latin typeface="Montserrat"/>
                <a:ea typeface="Montserrat"/>
                <a:cs typeface="Montserrat"/>
                <a:sym typeface="Montserrat"/>
              </a:rPr>
              <a:t>cálculos</a:t>
            </a:r>
            <a:r>
              <a:rPr lang="es">
                <a:latin typeface="Montserrat"/>
                <a:ea typeface="Montserrat"/>
                <a:cs typeface="Montserrat"/>
                <a:sym typeface="Montserrat"/>
              </a:rPr>
              <a:t> </a:t>
            </a:r>
            <a:r>
              <a:rPr lang="es">
                <a:latin typeface="Montserrat"/>
                <a:ea typeface="Montserrat"/>
                <a:cs typeface="Montserrat"/>
                <a:sym typeface="Montserrat"/>
              </a:rPr>
              <a:t>realizados</a:t>
            </a:r>
            <a:r>
              <a:rPr lang="es">
                <a:latin typeface="Montserrat"/>
                <a:ea typeface="Montserrat"/>
                <a:cs typeface="Montserrat"/>
                <a:sym typeface="Montserrat"/>
              </a:rPr>
              <a:t> de cada </a:t>
            </a:r>
            <a:r>
              <a:rPr lang="es">
                <a:latin typeface="Montserrat"/>
                <a:ea typeface="Montserrat"/>
                <a:cs typeface="Montserrat"/>
                <a:sym typeface="Montserrat"/>
              </a:rPr>
              <a:t>empleado. </a:t>
            </a:r>
            <a:endParaRPr>
              <a:latin typeface="Montserrat"/>
              <a:ea typeface="Montserrat"/>
              <a:cs typeface="Montserrat"/>
              <a:sym typeface="Montserrat"/>
            </a:endParaRPr>
          </a:p>
        </p:txBody>
      </p:sp>
      <p:sp>
        <p:nvSpPr>
          <p:cNvPr id="1691" name="Google Shape;1691;p119"/>
          <p:cNvSpPr txBox="1"/>
          <p:nvPr/>
        </p:nvSpPr>
        <p:spPr>
          <a:xfrm>
            <a:off x="7320525" y="3789775"/>
            <a:ext cx="1315200" cy="122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9"/>
          <p:cNvSpPr txBox="1"/>
          <p:nvPr/>
        </p:nvSpPr>
        <p:spPr>
          <a:xfrm>
            <a:off x="2903400" y="2209425"/>
            <a:ext cx="586800" cy="16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693" name="Google Shape;1693;p119"/>
          <p:cNvCxnSpPr>
            <a:stCxn id="1694" idx="1"/>
          </p:cNvCxnSpPr>
          <p:nvPr/>
        </p:nvCxnSpPr>
        <p:spPr>
          <a:xfrm flipH="1">
            <a:off x="2464500" y="2457650"/>
            <a:ext cx="5057700" cy="1479600"/>
          </a:xfrm>
          <a:prstGeom prst="straightConnector1">
            <a:avLst/>
          </a:prstGeom>
          <a:noFill/>
          <a:ln cap="flat" cmpd="sng" w="19050">
            <a:solidFill>
              <a:srgbClr val="FF9900"/>
            </a:solidFill>
            <a:prstDash val="solid"/>
            <a:round/>
            <a:headEnd len="med" w="med" type="oval"/>
            <a:tailEnd len="med" w="med" type="oval"/>
          </a:ln>
        </p:spPr>
      </p:cxnSp>
      <p:sp>
        <p:nvSpPr>
          <p:cNvPr id="1695" name="Google Shape;1695;p119"/>
          <p:cNvSpPr/>
          <p:nvPr/>
        </p:nvSpPr>
        <p:spPr>
          <a:xfrm>
            <a:off x="1905600" y="2792450"/>
            <a:ext cx="997800" cy="277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9"/>
          <p:cNvSpPr txBox="1"/>
          <p:nvPr/>
        </p:nvSpPr>
        <p:spPr>
          <a:xfrm>
            <a:off x="7522200" y="1884800"/>
            <a:ext cx="1621800" cy="114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Podrás</a:t>
            </a:r>
            <a:r>
              <a:rPr lang="es" sz="1200">
                <a:latin typeface="Montserrat"/>
                <a:ea typeface="Montserrat"/>
                <a:cs typeface="Montserrat"/>
                <a:sym typeface="Montserrat"/>
              </a:rPr>
              <a:t> </a:t>
            </a:r>
            <a:r>
              <a:rPr lang="es" sz="1200">
                <a:latin typeface="Montserrat"/>
                <a:ea typeface="Montserrat"/>
                <a:cs typeface="Montserrat"/>
                <a:sym typeface="Montserrat"/>
              </a:rPr>
              <a:t>visualizar</a:t>
            </a:r>
            <a:r>
              <a:rPr lang="es" sz="1200">
                <a:latin typeface="Montserrat"/>
                <a:ea typeface="Montserrat"/>
                <a:cs typeface="Montserrat"/>
                <a:sym typeface="Montserrat"/>
              </a:rPr>
              <a:t> las los ingresos y  deducciones que tuvo el </a:t>
            </a:r>
            <a:r>
              <a:rPr lang="es" sz="1200">
                <a:latin typeface="Montserrat"/>
                <a:ea typeface="Montserrat"/>
                <a:cs typeface="Montserrat"/>
                <a:sym typeface="Montserrat"/>
              </a:rPr>
              <a:t>empleado.</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1696" name="Google Shape;1696;p119"/>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1697" name="Google Shape;1697;p119"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
        <p:nvSpPr>
          <p:cNvPr id="1698" name="Google Shape;1698;p119"/>
          <p:cNvSpPr txBox="1"/>
          <p:nvPr/>
        </p:nvSpPr>
        <p:spPr>
          <a:xfrm>
            <a:off x="1703525" y="1923800"/>
            <a:ext cx="1848900" cy="219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9"/>
          <p:cNvSpPr txBox="1"/>
          <p:nvPr/>
        </p:nvSpPr>
        <p:spPr>
          <a:xfrm>
            <a:off x="5033025" y="2143700"/>
            <a:ext cx="1680000" cy="150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0"/>
          <p:cNvSpPr txBox="1"/>
          <p:nvPr/>
        </p:nvSpPr>
        <p:spPr>
          <a:xfrm>
            <a:off x="330500" y="156300"/>
            <a:ext cx="87798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Nomina/ Nomina del empleado/ Cálculo de </a:t>
            </a:r>
            <a:r>
              <a:rPr b="1" lang="es" sz="2400">
                <a:solidFill>
                  <a:srgbClr val="404040"/>
                </a:solidFill>
                <a:latin typeface="Open Sans"/>
                <a:ea typeface="Open Sans"/>
                <a:cs typeface="Open Sans"/>
                <a:sym typeface="Open Sans"/>
              </a:rPr>
              <a:t>Retención</a:t>
            </a:r>
            <a:endParaRPr b="1" sz="2400">
              <a:latin typeface="Open Sans"/>
              <a:ea typeface="Open Sans"/>
              <a:cs typeface="Open Sans"/>
              <a:sym typeface="Open Sans"/>
            </a:endParaRPr>
          </a:p>
        </p:txBody>
      </p:sp>
      <p:sp>
        <p:nvSpPr>
          <p:cNvPr id="1705" name="Google Shape;1705;p120"/>
          <p:cNvSpPr txBox="1"/>
          <p:nvPr/>
        </p:nvSpPr>
        <p:spPr>
          <a:xfrm>
            <a:off x="330500" y="586800"/>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la pestaña </a:t>
            </a:r>
            <a:r>
              <a:rPr b="1" i="1" lang="es">
                <a:latin typeface="Montserrat"/>
                <a:ea typeface="Montserrat"/>
                <a:cs typeface="Montserrat"/>
                <a:sym typeface="Montserrat"/>
              </a:rPr>
              <a:t>Retención de ingresos </a:t>
            </a:r>
            <a:r>
              <a:rPr lang="es">
                <a:latin typeface="Montserrat"/>
                <a:ea typeface="Montserrat"/>
                <a:cs typeface="Montserrat"/>
                <a:sym typeface="Montserrat"/>
              </a:rPr>
              <a:t>encontrarás el detalle de los cálculos realizados de cada empleado. </a:t>
            </a:r>
            <a:endParaRPr>
              <a:latin typeface="Montserrat"/>
              <a:ea typeface="Montserrat"/>
              <a:cs typeface="Montserrat"/>
              <a:sym typeface="Montserrat"/>
            </a:endParaRPr>
          </a:p>
        </p:txBody>
      </p:sp>
      <p:sp>
        <p:nvSpPr>
          <p:cNvPr id="1706" name="Google Shape;1706;p120"/>
          <p:cNvSpPr txBox="1"/>
          <p:nvPr/>
        </p:nvSpPr>
        <p:spPr>
          <a:xfrm>
            <a:off x="2903400" y="2209425"/>
            <a:ext cx="586800" cy="16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07" name="Google Shape;1707;p120"/>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708" name="Google Shape;1708;p120"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709" name="Google Shape;1709;p120"/>
          <p:cNvPicPr preferRelativeResize="0"/>
          <p:nvPr/>
        </p:nvPicPr>
        <p:blipFill>
          <a:blip r:embed="rId5">
            <a:alphaModFix/>
          </a:blip>
          <a:stretch>
            <a:fillRect/>
          </a:stretch>
        </p:blipFill>
        <p:spPr>
          <a:xfrm>
            <a:off x="508400" y="1239600"/>
            <a:ext cx="5208174" cy="3412699"/>
          </a:xfrm>
          <a:prstGeom prst="rect">
            <a:avLst/>
          </a:prstGeom>
          <a:noFill/>
          <a:ln cap="flat" cmpd="sng" w="9525">
            <a:solidFill>
              <a:srgbClr val="000000"/>
            </a:solidFill>
            <a:prstDash val="solid"/>
            <a:round/>
            <a:headEnd len="sm" w="sm" type="none"/>
            <a:tailEnd len="sm" w="sm" type="none"/>
          </a:ln>
        </p:spPr>
      </p:pic>
      <p:sp>
        <p:nvSpPr>
          <p:cNvPr id="1710" name="Google Shape;1710;p120"/>
          <p:cNvSpPr/>
          <p:nvPr/>
        </p:nvSpPr>
        <p:spPr>
          <a:xfrm>
            <a:off x="558925" y="1529025"/>
            <a:ext cx="906000" cy="167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1" name="Google Shape;1711;p120"/>
          <p:cNvCxnSpPr/>
          <p:nvPr/>
        </p:nvCxnSpPr>
        <p:spPr>
          <a:xfrm flipH="1">
            <a:off x="3264325" y="2280975"/>
            <a:ext cx="3075000" cy="24000"/>
          </a:xfrm>
          <a:prstGeom prst="straightConnector1">
            <a:avLst/>
          </a:prstGeom>
          <a:noFill/>
          <a:ln cap="flat" cmpd="sng" w="19050">
            <a:solidFill>
              <a:srgbClr val="FF9900"/>
            </a:solidFill>
            <a:prstDash val="solid"/>
            <a:round/>
            <a:headEnd len="med" w="med" type="oval"/>
            <a:tailEnd len="med" w="med" type="oval"/>
          </a:ln>
        </p:spPr>
      </p:cxnSp>
      <p:sp>
        <p:nvSpPr>
          <p:cNvPr id="1712" name="Google Shape;1712;p120"/>
          <p:cNvSpPr txBox="1"/>
          <p:nvPr/>
        </p:nvSpPr>
        <p:spPr>
          <a:xfrm>
            <a:off x="6339325" y="1475275"/>
            <a:ext cx="1621800" cy="1453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podrás ver el detalle del cálculo de la retención en la fuente, su deducciones y porcentajes finales   </a:t>
            </a:r>
            <a:endParaRPr sz="1200">
              <a:latin typeface="Montserrat"/>
              <a:ea typeface="Montserrat"/>
              <a:cs typeface="Montserrat"/>
              <a:sym typeface="Montserrat"/>
            </a:endParaRPr>
          </a:p>
        </p:txBody>
      </p:sp>
      <p:sp>
        <p:nvSpPr>
          <p:cNvPr id="1713" name="Google Shape;1713;p120"/>
          <p:cNvSpPr/>
          <p:nvPr/>
        </p:nvSpPr>
        <p:spPr>
          <a:xfrm>
            <a:off x="5009075" y="2589475"/>
            <a:ext cx="580200" cy="33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20"/>
          <p:cNvSpPr/>
          <p:nvPr/>
        </p:nvSpPr>
        <p:spPr>
          <a:xfrm>
            <a:off x="4807725" y="4050750"/>
            <a:ext cx="580200" cy="40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0"/>
          <p:cNvSpPr txBox="1"/>
          <p:nvPr/>
        </p:nvSpPr>
        <p:spPr>
          <a:xfrm>
            <a:off x="6292550" y="3557100"/>
            <a:ext cx="2410800" cy="12978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Recuerda que desde </a:t>
            </a:r>
            <a:r>
              <a:rPr lang="es" sz="1200">
                <a:solidFill>
                  <a:schemeClr val="dk1"/>
                </a:solidFill>
                <a:latin typeface="Montserrat"/>
                <a:ea typeface="Montserrat"/>
                <a:cs typeface="Montserrat"/>
                <a:sym typeface="Montserrat"/>
              </a:rPr>
              <a:t>aquí</a:t>
            </a:r>
            <a:r>
              <a:rPr lang="es" sz="1200">
                <a:solidFill>
                  <a:schemeClr val="dk1"/>
                </a:solidFill>
                <a:latin typeface="Montserrat"/>
                <a:ea typeface="Montserrat"/>
                <a:cs typeface="Montserrat"/>
                <a:sym typeface="Montserrat"/>
              </a:rPr>
              <a:t> puedes visualizar el detalle de la </a:t>
            </a:r>
            <a:r>
              <a:rPr lang="es" sz="1200">
                <a:solidFill>
                  <a:schemeClr val="dk1"/>
                </a:solidFill>
                <a:latin typeface="Montserrat"/>
                <a:ea typeface="Montserrat"/>
                <a:cs typeface="Montserrat"/>
                <a:sym typeface="Montserrat"/>
              </a:rPr>
              <a:t>retención</a:t>
            </a:r>
            <a:r>
              <a:rPr lang="es" sz="1200">
                <a:solidFill>
                  <a:schemeClr val="dk1"/>
                </a:solidFill>
                <a:latin typeface="Montserrat"/>
                <a:ea typeface="Montserrat"/>
                <a:cs typeface="Montserrat"/>
                <a:sym typeface="Montserrat"/>
              </a:rPr>
              <a:t> y la </a:t>
            </a:r>
            <a:r>
              <a:rPr lang="es" sz="1200">
                <a:solidFill>
                  <a:schemeClr val="dk1"/>
                </a:solidFill>
                <a:latin typeface="Montserrat"/>
                <a:ea typeface="Montserrat"/>
                <a:cs typeface="Montserrat"/>
                <a:sym typeface="Montserrat"/>
              </a:rPr>
              <a:t>proyección</a:t>
            </a:r>
            <a:r>
              <a:rPr lang="es" sz="1200">
                <a:solidFill>
                  <a:schemeClr val="dk1"/>
                </a:solidFill>
                <a:latin typeface="Montserrat"/>
                <a:ea typeface="Montserrat"/>
                <a:cs typeface="Montserrat"/>
                <a:sym typeface="Montserrat"/>
              </a:rPr>
              <a:t> de los </a:t>
            </a:r>
            <a:r>
              <a:rPr lang="es" sz="1200">
                <a:solidFill>
                  <a:schemeClr val="dk1"/>
                </a:solidFill>
                <a:latin typeface="Montserrat"/>
                <a:ea typeface="Montserrat"/>
                <a:cs typeface="Montserrat"/>
                <a:sym typeface="Montserrat"/>
              </a:rPr>
              <a:t>conceptos</a:t>
            </a:r>
            <a:r>
              <a:rPr lang="es" sz="1200">
                <a:solidFill>
                  <a:schemeClr val="dk1"/>
                </a:solidFill>
                <a:latin typeface="Montserrat"/>
                <a:ea typeface="Montserrat"/>
                <a:cs typeface="Montserrat"/>
                <a:sym typeface="Montserrat"/>
              </a:rPr>
              <a:t> que son base de </a:t>
            </a:r>
            <a:r>
              <a:rPr lang="es" sz="1200">
                <a:solidFill>
                  <a:schemeClr val="dk1"/>
                </a:solidFill>
                <a:latin typeface="Montserrat"/>
                <a:ea typeface="Montserrat"/>
                <a:cs typeface="Montserrat"/>
                <a:sym typeface="Montserrat"/>
              </a:rPr>
              <a:t>ingreso</a:t>
            </a:r>
            <a:r>
              <a:rPr lang="es" sz="1200">
                <a:solidFill>
                  <a:schemeClr val="dk1"/>
                </a:solidFill>
                <a:latin typeface="Montserrat"/>
                <a:ea typeface="Montserrat"/>
                <a:cs typeface="Montserrat"/>
                <a:sym typeface="Montserrat"/>
              </a:rPr>
              <a:t>  del empleado mes a mes </a:t>
            </a:r>
            <a:endParaRPr sz="1200">
              <a:latin typeface="Montserrat"/>
              <a:ea typeface="Montserrat"/>
              <a:cs typeface="Montserrat"/>
              <a:sym typeface="Montserrat"/>
            </a:endParaRPr>
          </a:p>
        </p:txBody>
      </p:sp>
      <p:pic>
        <p:nvPicPr>
          <p:cNvPr id="1716" name="Google Shape;1716;p120"/>
          <p:cNvPicPr preferRelativeResize="0"/>
          <p:nvPr/>
        </p:nvPicPr>
        <p:blipFill>
          <a:blip r:embed="rId6">
            <a:alphaModFix/>
          </a:blip>
          <a:stretch>
            <a:fillRect/>
          </a:stretch>
        </p:blipFill>
        <p:spPr>
          <a:xfrm>
            <a:off x="5966700" y="3486947"/>
            <a:ext cx="398700" cy="398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21"/>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Nomina/ Confirma la nómina </a:t>
            </a:r>
            <a:endParaRPr b="1" sz="2400">
              <a:latin typeface="Open Sans"/>
              <a:ea typeface="Open Sans"/>
              <a:cs typeface="Open Sans"/>
              <a:sym typeface="Open Sans"/>
            </a:endParaRPr>
          </a:p>
        </p:txBody>
      </p:sp>
      <p:sp>
        <p:nvSpPr>
          <p:cNvPr id="1722" name="Google Shape;1722;p121"/>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sp>
        <p:nvSpPr>
          <p:cNvPr id="1723" name="Google Shape;1723;p121"/>
          <p:cNvSpPr txBox="1"/>
          <p:nvPr/>
        </p:nvSpPr>
        <p:spPr>
          <a:xfrm>
            <a:off x="330500" y="510600"/>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Después de generar y revisar el procesamiento de nómina Sigue los siguientes pasos </a:t>
            </a:r>
            <a:endParaRPr>
              <a:latin typeface="Montserrat"/>
              <a:ea typeface="Montserrat"/>
              <a:cs typeface="Montserrat"/>
              <a:sym typeface="Montserrat"/>
            </a:endParaRPr>
          </a:p>
        </p:txBody>
      </p:sp>
      <p:sp>
        <p:nvSpPr>
          <p:cNvPr id="1724" name="Google Shape;1724;p121"/>
          <p:cNvSpPr txBox="1"/>
          <p:nvPr/>
        </p:nvSpPr>
        <p:spPr>
          <a:xfrm>
            <a:off x="6779425" y="1480738"/>
            <a:ext cx="21006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1200">
                <a:latin typeface="Montserrat"/>
                <a:ea typeface="Montserrat"/>
                <a:cs typeface="Montserrat"/>
                <a:sym typeface="Montserrat"/>
              </a:rPr>
              <a:t>Solicitar confirmación: </a:t>
            </a:r>
            <a:r>
              <a:rPr lang="es" sz="1200">
                <a:latin typeface="Montserrat"/>
                <a:ea typeface="Montserrat"/>
                <a:cs typeface="Montserrat"/>
                <a:sym typeface="Montserrat"/>
              </a:rPr>
              <a:t>Solicita la confirmación de la nómina generada.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i="1" lang="es" sz="1200">
                <a:latin typeface="Montserrat"/>
                <a:ea typeface="Montserrat"/>
                <a:cs typeface="Montserrat"/>
                <a:sym typeface="Montserrat"/>
              </a:rPr>
              <a:t>Confirm:</a:t>
            </a:r>
            <a:r>
              <a:rPr lang="es" sz="1200">
                <a:latin typeface="Montserrat"/>
                <a:ea typeface="Montserrat"/>
                <a:cs typeface="Montserrat"/>
                <a:sym typeface="Montserrat"/>
              </a:rPr>
              <a:t> Confirma la nómina para realizar el pago del mes.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i="1" lang="es" sz="1200">
                <a:solidFill>
                  <a:schemeClr val="dk1"/>
                </a:solidFill>
                <a:latin typeface="Montserrat"/>
                <a:ea typeface="Montserrat"/>
                <a:cs typeface="Montserrat"/>
                <a:sym typeface="Montserrat"/>
              </a:rPr>
              <a:t>Acomular: </a:t>
            </a:r>
            <a:r>
              <a:rPr lang="es" sz="1200">
                <a:solidFill>
                  <a:schemeClr val="dk1"/>
                </a:solidFill>
                <a:latin typeface="Montserrat"/>
                <a:ea typeface="Montserrat"/>
                <a:cs typeface="Montserrat"/>
                <a:sym typeface="Montserrat"/>
              </a:rPr>
              <a:t>Después de pagar la nómina genera el acumulado de provisiones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b="1" i="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1725" name="Google Shape;1725;p121"/>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726" name="Google Shape;1726;p121"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727" name="Google Shape;1727;p121"/>
          <p:cNvPicPr preferRelativeResize="0"/>
          <p:nvPr/>
        </p:nvPicPr>
        <p:blipFill>
          <a:blip r:embed="rId5">
            <a:alphaModFix/>
          </a:blip>
          <a:stretch>
            <a:fillRect/>
          </a:stretch>
        </p:blipFill>
        <p:spPr>
          <a:xfrm>
            <a:off x="330500" y="1514050"/>
            <a:ext cx="5598326" cy="3188599"/>
          </a:xfrm>
          <a:prstGeom prst="rect">
            <a:avLst/>
          </a:prstGeom>
          <a:noFill/>
          <a:ln cap="flat" cmpd="sng" w="9525">
            <a:solidFill>
              <a:srgbClr val="000000"/>
            </a:solidFill>
            <a:prstDash val="solid"/>
            <a:round/>
            <a:headEnd len="sm" w="sm" type="none"/>
            <a:tailEnd len="sm" w="sm" type="none"/>
          </a:ln>
        </p:spPr>
      </p:pic>
      <p:sp>
        <p:nvSpPr>
          <p:cNvPr id="1728" name="Google Shape;1728;p121"/>
          <p:cNvSpPr txBox="1"/>
          <p:nvPr/>
        </p:nvSpPr>
        <p:spPr>
          <a:xfrm>
            <a:off x="3288313" y="4259750"/>
            <a:ext cx="3438900" cy="6885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Recuerda Confirma el procesamiento, paga la nómina, genera los acumulados de provisiones y cierra la nómina del mes.</a:t>
            </a:r>
            <a:endParaRPr sz="1200">
              <a:solidFill>
                <a:schemeClr val="dk1"/>
              </a:solidFill>
              <a:latin typeface="Montserrat"/>
              <a:ea typeface="Montserrat"/>
              <a:cs typeface="Montserrat"/>
              <a:sym typeface="Montserrat"/>
            </a:endParaRPr>
          </a:p>
        </p:txBody>
      </p:sp>
      <p:pic>
        <p:nvPicPr>
          <p:cNvPr id="1729" name="Google Shape;1729;p121"/>
          <p:cNvPicPr preferRelativeResize="0"/>
          <p:nvPr/>
        </p:nvPicPr>
        <p:blipFill>
          <a:blip r:embed="rId6">
            <a:alphaModFix/>
          </a:blip>
          <a:stretch>
            <a:fillRect/>
          </a:stretch>
        </p:blipFill>
        <p:spPr>
          <a:xfrm>
            <a:off x="2844473" y="4300329"/>
            <a:ext cx="356250" cy="356250"/>
          </a:xfrm>
          <a:prstGeom prst="rect">
            <a:avLst/>
          </a:prstGeom>
          <a:noFill/>
          <a:ln>
            <a:noFill/>
          </a:ln>
        </p:spPr>
      </p:pic>
      <p:pic>
        <p:nvPicPr>
          <p:cNvPr id="1730" name="Google Shape;1730;p121"/>
          <p:cNvPicPr preferRelativeResize="0"/>
          <p:nvPr/>
        </p:nvPicPr>
        <p:blipFill>
          <a:blip r:embed="rId7">
            <a:alphaModFix/>
          </a:blip>
          <a:stretch>
            <a:fillRect/>
          </a:stretch>
        </p:blipFill>
        <p:spPr>
          <a:xfrm>
            <a:off x="261725" y="1131100"/>
            <a:ext cx="5886424" cy="314325"/>
          </a:xfrm>
          <a:prstGeom prst="rect">
            <a:avLst/>
          </a:prstGeom>
          <a:noFill/>
          <a:ln>
            <a:noFill/>
          </a:ln>
        </p:spPr>
      </p:pic>
      <p:sp>
        <p:nvSpPr>
          <p:cNvPr id="1731" name="Google Shape;1731;p121"/>
          <p:cNvSpPr/>
          <p:nvPr/>
        </p:nvSpPr>
        <p:spPr>
          <a:xfrm>
            <a:off x="5065675" y="2851250"/>
            <a:ext cx="580200" cy="14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3"/>
          <p:cNvPicPr preferRelativeResize="0"/>
          <p:nvPr/>
        </p:nvPicPr>
        <p:blipFill>
          <a:blip r:embed="rId3">
            <a:alphaModFix/>
          </a:blip>
          <a:stretch>
            <a:fillRect/>
          </a:stretch>
        </p:blipFill>
        <p:spPr>
          <a:xfrm>
            <a:off x="251450" y="665050"/>
            <a:ext cx="2998400" cy="3870000"/>
          </a:xfrm>
          <a:prstGeom prst="rect">
            <a:avLst/>
          </a:prstGeom>
          <a:noFill/>
          <a:ln cap="flat" cmpd="sng" w="9525">
            <a:solidFill>
              <a:srgbClr val="000000"/>
            </a:solidFill>
            <a:prstDash val="solid"/>
            <a:round/>
            <a:headEnd len="sm" w="sm" type="none"/>
            <a:tailEnd len="sm" w="sm" type="none"/>
          </a:ln>
        </p:spPr>
      </p:pic>
      <p:sp>
        <p:nvSpPr>
          <p:cNvPr id="178" name="Google Shape;178;p23"/>
          <p:cNvSpPr txBox="1"/>
          <p:nvPr/>
        </p:nvSpPr>
        <p:spPr>
          <a:xfrm>
            <a:off x="5186825" y="791125"/>
            <a:ext cx="3713400" cy="11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Montserrat"/>
                <a:ea typeface="Montserrat"/>
                <a:cs typeface="Montserrat"/>
                <a:sym typeface="Montserrat"/>
              </a:rPr>
              <a:t>Para cambiar de empresa seleccione el icono        y dale click en desconectar  te </a:t>
            </a:r>
            <a:r>
              <a:rPr lang="es">
                <a:solidFill>
                  <a:srgbClr val="434343"/>
                </a:solidFill>
                <a:latin typeface="Montserrat"/>
                <a:ea typeface="Montserrat"/>
                <a:cs typeface="Montserrat"/>
                <a:sym typeface="Montserrat"/>
              </a:rPr>
              <a:t>llevará</a:t>
            </a:r>
            <a:r>
              <a:rPr lang="es">
                <a:solidFill>
                  <a:srgbClr val="434343"/>
                </a:solidFill>
                <a:latin typeface="Montserrat"/>
                <a:ea typeface="Montserrat"/>
                <a:cs typeface="Montserrat"/>
                <a:sym typeface="Montserrat"/>
              </a:rPr>
              <a:t> a la </a:t>
            </a:r>
            <a:r>
              <a:rPr lang="es" u="sng">
                <a:solidFill>
                  <a:schemeClr val="hlink"/>
                </a:solidFill>
                <a:latin typeface="Montserrat"/>
                <a:ea typeface="Montserrat"/>
                <a:cs typeface="Montserrat"/>
                <a:sym typeface="Montserrat"/>
                <a:hlinkClick action="ppaction://hlinksldjump" r:id="rId4"/>
              </a:rPr>
              <a:t>página</a:t>
            </a:r>
            <a:r>
              <a:rPr lang="es" u="sng">
                <a:solidFill>
                  <a:schemeClr val="hlink"/>
                </a:solidFill>
                <a:latin typeface="Montserrat"/>
                <a:ea typeface="Montserrat"/>
                <a:cs typeface="Montserrat"/>
                <a:sym typeface="Montserrat"/>
                <a:hlinkClick action="ppaction://hlinksldjump" r:id="rId5"/>
              </a:rPr>
              <a:t> inicial</a:t>
            </a:r>
            <a:r>
              <a:rPr lang="es">
                <a:solidFill>
                  <a:srgbClr val="434343"/>
                </a:solidFill>
                <a:latin typeface="Montserrat"/>
                <a:ea typeface="Montserrat"/>
                <a:cs typeface="Montserrat"/>
                <a:sym typeface="Montserrat"/>
              </a:rPr>
              <a:t> </a:t>
            </a:r>
            <a:endParaRPr>
              <a:solidFill>
                <a:srgbClr val="434343"/>
              </a:solidFill>
              <a:latin typeface="Montserrat"/>
              <a:ea typeface="Montserrat"/>
              <a:cs typeface="Montserrat"/>
              <a:sym typeface="Montserrat"/>
            </a:endParaRPr>
          </a:p>
        </p:txBody>
      </p:sp>
      <p:pic>
        <p:nvPicPr>
          <p:cNvPr id="179" name="Google Shape;179;p23"/>
          <p:cNvPicPr preferRelativeResize="0"/>
          <p:nvPr/>
        </p:nvPicPr>
        <p:blipFill>
          <a:blip r:embed="rId6">
            <a:alphaModFix/>
          </a:blip>
          <a:stretch>
            <a:fillRect/>
          </a:stretch>
        </p:blipFill>
        <p:spPr>
          <a:xfrm>
            <a:off x="5796611" y="1091150"/>
            <a:ext cx="348295" cy="219350"/>
          </a:xfrm>
          <a:prstGeom prst="rect">
            <a:avLst/>
          </a:prstGeom>
          <a:noFill/>
          <a:ln>
            <a:noFill/>
          </a:ln>
        </p:spPr>
      </p:pic>
      <p:sp>
        <p:nvSpPr>
          <p:cNvPr id="180" name="Google Shape;180;p23"/>
          <p:cNvSpPr/>
          <p:nvPr/>
        </p:nvSpPr>
        <p:spPr>
          <a:xfrm>
            <a:off x="520681" y="4075175"/>
            <a:ext cx="2490600" cy="3960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23"/>
          <p:cNvCxnSpPr>
            <a:stCxn id="178" idx="1"/>
            <a:endCxn id="180" idx="3"/>
          </p:cNvCxnSpPr>
          <p:nvPr/>
        </p:nvCxnSpPr>
        <p:spPr>
          <a:xfrm flipH="1">
            <a:off x="3011225" y="1371925"/>
            <a:ext cx="2175600" cy="2901300"/>
          </a:xfrm>
          <a:prstGeom prst="straightConnector1">
            <a:avLst/>
          </a:prstGeom>
          <a:noFill/>
          <a:ln cap="flat" cmpd="sng" w="28575">
            <a:solidFill>
              <a:srgbClr val="FF9900"/>
            </a:solidFill>
            <a:prstDash val="solid"/>
            <a:round/>
            <a:headEnd len="med" w="med" type="oval"/>
            <a:tailEnd len="med" w="med" type="oval"/>
          </a:ln>
        </p:spPr>
      </p:cxnSp>
      <p:pic>
        <p:nvPicPr>
          <p:cNvPr id="182" name="Google Shape;182;p23"/>
          <p:cNvPicPr preferRelativeResize="0"/>
          <p:nvPr/>
        </p:nvPicPr>
        <p:blipFill rotWithShape="1">
          <a:blip r:embed="rId7">
            <a:alphaModFix/>
          </a:blip>
          <a:srcRect b="30068" l="39654" r="39759" t="26952"/>
          <a:stretch/>
        </p:blipFill>
        <p:spPr>
          <a:xfrm>
            <a:off x="5634100" y="1952725"/>
            <a:ext cx="2146800" cy="2766474"/>
          </a:xfrm>
          <a:prstGeom prst="rect">
            <a:avLst/>
          </a:prstGeom>
          <a:noFill/>
          <a:ln cap="flat" cmpd="sng" w="9525">
            <a:solidFill>
              <a:srgbClr val="000000"/>
            </a:solidFill>
            <a:prstDash val="solid"/>
            <a:round/>
            <a:headEnd len="sm" w="sm" type="none"/>
            <a:tailEnd len="sm" w="sm" type="none"/>
          </a:ln>
        </p:spPr>
      </p:pic>
      <p:sp>
        <p:nvSpPr>
          <p:cNvPr id="183" name="Google Shape;183;p23"/>
          <p:cNvSpPr/>
          <p:nvPr/>
        </p:nvSpPr>
        <p:spPr>
          <a:xfrm>
            <a:off x="1330450" y="691900"/>
            <a:ext cx="1206900" cy="39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3"/>
          <p:cNvPicPr preferRelativeResize="0"/>
          <p:nvPr/>
        </p:nvPicPr>
        <p:blipFill>
          <a:blip r:embed="rId8">
            <a:alphaModFix/>
          </a:blip>
          <a:stretch>
            <a:fillRect/>
          </a:stretch>
        </p:blipFill>
        <p:spPr>
          <a:xfrm>
            <a:off x="8591925" y="152400"/>
            <a:ext cx="330500" cy="330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pic>
        <p:nvPicPr>
          <p:cNvPr id="1736" name="Google Shape;1736;p122"/>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737" name="Google Shape;1737;p122"/>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738" name="Google Shape;1738;p122"/>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Pago de Prima </a:t>
            </a:r>
            <a:endParaRPr b="1" sz="2400">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23"/>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Crear un procesamiento de prima </a:t>
            </a:r>
            <a:endParaRPr b="1" sz="2400">
              <a:latin typeface="Open Sans"/>
              <a:ea typeface="Open Sans"/>
              <a:cs typeface="Open Sans"/>
              <a:sym typeface="Open Sans"/>
            </a:endParaRPr>
          </a:p>
        </p:txBody>
      </p:sp>
      <p:sp>
        <p:nvSpPr>
          <p:cNvPr id="1744" name="Google Shape;1744;p123"/>
          <p:cNvSpPr txBox="1"/>
          <p:nvPr/>
        </p:nvSpPr>
        <p:spPr>
          <a:xfrm>
            <a:off x="341475" y="515600"/>
            <a:ext cx="8677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momento de crear un nuevo procedimiento de nómina solo tienes </a:t>
            </a:r>
            <a:r>
              <a:rPr lang="es">
                <a:latin typeface="Montserrat"/>
                <a:ea typeface="Montserrat"/>
                <a:cs typeface="Montserrat"/>
                <a:sym typeface="Montserrat"/>
              </a:rPr>
              <a:t>que colocar el check</a:t>
            </a:r>
            <a:r>
              <a:rPr lang="es">
                <a:latin typeface="Montserrat"/>
                <a:ea typeface="Montserrat"/>
                <a:cs typeface="Montserrat"/>
                <a:sym typeface="Montserrat"/>
              </a:rPr>
              <a:t> de </a:t>
            </a:r>
            <a:r>
              <a:rPr b="1" lang="es">
                <a:latin typeface="Montserrat"/>
                <a:ea typeface="Montserrat"/>
                <a:cs typeface="Montserrat"/>
                <a:sym typeface="Montserrat"/>
              </a:rPr>
              <a:t>P</a:t>
            </a:r>
            <a:r>
              <a:rPr b="1" lang="es">
                <a:latin typeface="Montserrat"/>
                <a:ea typeface="Montserrat"/>
                <a:cs typeface="Montserrat"/>
                <a:sym typeface="Montserrat"/>
              </a:rPr>
              <a:t>ay Biannual</a:t>
            </a:r>
            <a:r>
              <a:rPr lang="es">
                <a:latin typeface="Montserrat"/>
                <a:ea typeface="Montserrat"/>
                <a:cs typeface="Montserrat"/>
                <a:sym typeface="Montserrat"/>
              </a:rPr>
              <a:t> </a:t>
            </a:r>
            <a:endParaRPr>
              <a:latin typeface="Montserrat"/>
              <a:ea typeface="Montserrat"/>
              <a:cs typeface="Montserrat"/>
              <a:sym typeface="Montserrat"/>
            </a:endParaRPr>
          </a:p>
        </p:txBody>
      </p:sp>
      <p:sp>
        <p:nvSpPr>
          <p:cNvPr id="1745" name="Google Shape;1745;p123"/>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pic>
        <p:nvPicPr>
          <p:cNvPr id="1746" name="Google Shape;1746;p123"/>
          <p:cNvPicPr preferRelativeResize="0"/>
          <p:nvPr/>
        </p:nvPicPr>
        <p:blipFill>
          <a:blip r:embed="rId3">
            <a:alphaModFix/>
          </a:blip>
          <a:stretch>
            <a:fillRect/>
          </a:stretch>
        </p:blipFill>
        <p:spPr>
          <a:xfrm>
            <a:off x="663337" y="1066275"/>
            <a:ext cx="6434901" cy="36859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cxnSp>
        <p:nvCxnSpPr>
          <p:cNvPr id="1747" name="Google Shape;1747;p123"/>
          <p:cNvCxnSpPr/>
          <p:nvPr/>
        </p:nvCxnSpPr>
        <p:spPr>
          <a:xfrm flipH="1" rot="10800000">
            <a:off x="1787175" y="1780475"/>
            <a:ext cx="999000" cy="1200"/>
          </a:xfrm>
          <a:prstGeom prst="straightConnector1">
            <a:avLst/>
          </a:prstGeom>
          <a:noFill/>
          <a:ln cap="flat" cmpd="sng" w="19050">
            <a:solidFill>
              <a:srgbClr val="FF9900"/>
            </a:solidFill>
            <a:prstDash val="solid"/>
            <a:round/>
            <a:headEnd len="med" w="med" type="oval"/>
            <a:tailEnd len="med" w="med" type="oval"/>
          </a:ln>
        </p:spPr>
      </p:cxnSp>
      <p:cxnSp>
        <p:nvCxnSpPr>
          <p:cNvPr id="1748" name="Google Shape;1748;p123"/>
          <p:cNvCxnSpPr/>
          <p:nvPr/>
        </p:nvCxnSpPr>
        <p:spPr>
          <a:xfrm flipH="1" rot="10800000">
            <a:off x="6663975" y="1718550"/>
            <a:ext cx="614700" cy="12000"/>
          </a:xfrm>
          <a:prstGeom prst="straightConnector1">
            <a:avLst/>
          </a:prstGeom>
          <a:noFill/>
          <a:ln cap="flat" cmpd="sng" w="19050">
            <a:solidFill>
              <a:srgbClr val="FF9900"/>
            </a:solidFill>
            <a:prstDash val="solid"/>
            <a:round/>
            <a:headEnd len="med" w="med" type="oval"/>
            <a:tailEnd len="med" w="med" type="oval"/>
          </a:ln>
        </p:spPr>
      </p:cxnSp>
      <p:sp>
        <p:nvSpPr>
          <p:cNvPr id="1749" name="Google Shape;1749;p123"/>
          <p:cNvSpPr txBox="1"/>
          <p:nvPr/>
        </p:nvSpPr>
        <p:spPr>
          <a:xfrm>
            <a:off x="7278675" y="1090375"/>
            <a:ext cx="18654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Conoce el estado en que se encuentra la nómina </a:t>
            </a:r>
            <a:endParaRPr sz="1200">
              <a:latin typeface="Montserrat"/>
              <a:ea typeface="Montserrat"/>
              <a:cs typeface="Montserrat"/>
              <a:sym typeface="Montserrat"/>
            </a:endParaRPr>
          </a:p>
        </p:txBody>
      </p:sp>
      <p:cxnSp>
        <p:nvCxnSpPr>
          <p:cNvPr id="1750" name="Google Shape;1750;p123"/>
          <p:cNvCxnSpPr>
            <a:endCxn id="1751" idx="1"/>
          </p:cNvCxnSpPr>
          <p:nvPr/>
        </p:nvCxnSpPr>
        <p:spPr>
          <a:xfrm flipH="1" rot="10800000">
            <a:off x="2479275" y="2533850"/>
            <a:ext cx="4799400" cy="611400"/>
          </a:xfrm>
          <a:prstGeom prst="straightConnector1">
            <a:avLst/>
          </a:prstGeom>
          <a:noFill/>
          <a:ln cap="flat" cmpd="sng" w="19050">
            <a:solidFill>
              <a:srgbClr val="FF9900"/>
            </a:solidFill>
            <a:prstDash val="solid"/>
            <a:round/>
            <a:headEnd len="med" w="med" type="oval"/>
            <a:tailEnd len="med" w="med" type="oval"/>
          </a:ln>
        </p:spPr>
      </p:cxnSp>
      <p:sp>
        <p:nvSpPr>
          <p:cNvPr id="1751" name="Google Shape;1751;p123"/>
          <p:cNvSpPr txBox="1"/>
          <p:nvPr/>
        </p:nvSpPr>
        <p:spPr>
          <a:xfrm>
            <a:off x="7278675" y="2198450"/>
            <a:ext cx="18654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Completa la información que te solicita el formulario.</a:t>
            </a:r>
            <a:endParaRPr sz="1200">
              <a:latin typeface="Montserrat"/>
              <a:ea typeface="Montserrat"/>
              <a:cs typeface="Montserrat"/>
              <a:sym typeface="Montserrat"/>
            </a:endParaRPr>
          </a:p>
        </p:txBody>
      </p:sp>
      <p:cxnSp>
        <p:nvCxnSpPr>
          <p:cNvPr id="1752" name="Google Shape;1752;p123"/>
          <p:cNvCxnSpPr>
            <a:endCxn id="1753" idx="1"/>
          </p:cNvCxnSpPr>
          <p:nvPr/>
        </p:nvCxnSpPr>
        <p:spPr>
          <a:xfrm>
            <a:off x="1717075" y="3670800"/>
            <a:ext cx="4961700" cy="292200"/>
          </a:xfrm>
          <a:prstGeom prst="straightConnector1">
            <a:avLst/>
          </a:prstGeom>
          <a:noFill/>
          <a:ln cap="flat" cmpd="sng" w="19050">
            <a:solidFill>
              <a:srgbClr val="FF9900"/>
            </a:solidFill>
            <a:prstDash val="solid"/>
            <a:round/>
            <a:headEnd len="med" w="med" type="oval"/>
            <a:tailEnd len="med" w="med" type="oval"/>
          </a:ln>
        </p:spPr>
      </p:cxnSp>
      <p:sp>
        <p:nvSpPr>
          <p:cNvPr id="1754" name="Google Shape;1754;p123"/>
          <p:cNvSpPr txBox="1"/>
          <p:nvPr/>
        </p:nvSpPr>
        <p:spPr>
          <a:xfrm>
            <a:off x="2873625" y="1356200"/>
            <a:ext cx="1571400" cy="692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Al  completar la información </a:t>
            </a:r>
            <a:r>
              <a:rPr lang="es" sz="1200" u="sng">
                <a:solidFill>
                  <a:schemeClr val="hlink"/>
                </a:solidFill>
                <a:latin typeface="Montserrat"/>
                <a:ea typeface="Montserrat"/>
                <a:cs typeface="Montserrat"/>
                <a:sym typeface="Montserrat"/>
                <a:hlinkClick action="ppaction://hlinksldjump" r:id="rId4"/>
              </a:rPr>
              <a:t>Genera la nómina</a:t>
            </a:r>
            <a:r>
              <a:rPr lang="es" sz="1200">
                <a:solidFill>
                  <a:schemeClr val="dk1"/>
                </a:solidFill>
                <a:latin typeface="Montserrat"/>
                <a:ea typeface="Montserrat"/>
                <a:cs typeface="Montserrat"/>
                <a:sym typeface="Montserrat"/>
              </a:rPr>
              <a:t>  </a:t>
            </a:r>
            <a:endParaRPr sz="1200">
              <a:latin typeface="Montserrat"/>
              <a:ea typeface="Montserrat"/>
              <a:cs typeface="Montserrat"/>
              <a:sym typeface="Montserrat"/>
            </a:endParaRPr>
          </a:p>
        </p:txBody>
      </p:sp>
      <p:sp>
        <p:nvSpPr>
          <p:cNvPr id="1753" name="Google Shape;1753;p123"/>
          <p:cNvSpPr txBox="1"/>
          <p:nvPr/>
        </p:nvSpPr>
        <p:spPr>
          <a:xfrm>
            <a:off x="6678775" y="3581700"/>
            <a:ext cx="2019000" cy="7626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Activa </a:t>
            </a:r>
            <a:r>
              <a:rPr b="1" i="1" lang="es" sz="1200">
                <a:solidFill>
                  <a:schemeClr val="dk1"/>
                </a:solidFill>
                <a:latin typeface="Montserrat"/>
                <a:ea typeface="Montserrat"/>
                <a:cs typeface="Montserrat"/>
                <a:sym typeface="Montserrat"/>
              </a:rPr>
              <a:t>pay Biannual </a:t>
            </a:r>
            <a:r>
              <a:rPr i="1" lang="es" sz="1200">
                <a:solidFill>
                  <a:schemeClr val="dk1"/>
                </a:solidFill>
                <a:latin typeface="Montserrat"/>
                <a:ea typeface="Montserrat"/>
                <a:cs typeface="Montserrat"/>
                <a:sym typeface="Montserrat"/>
              </a:rPr>
              <a:t>si la nómina al liquidar va a pagar Prima </a:t>
            </a:r>
            <a:endParaRPr sz="1200">
              <a:latin typeface="Montserrat"/>
              <a:ea typeface="Montserrat"/>
              <a:cs typeface="Montserrat"/>
              <a:sym typeface="Montserrat"/>
            </a:endParaRPr>
          </a:p>
        </p:txBody>
      </p:sp>
      <p:pic>
        <p:nvPicPr>
          <p:cNvPr id="1755" name="Google Shape;1755;p123"/>
          <p:cNvPicPr preferRelativeResize="0"/>
          <p:nvPr/>
        </p:nvPicPr>
        <p:blipFill>
          <a:blip r:embed="rId5">
            <a:alphaModFix/>
          </a:blip>
          <a:stretch>
            <a:fillRect/>
          </a:stretch>
        </p:blipFill>
        <p:spPr>
          <a:xfrm>
            <a:off x="6435600" y="3304322"/>
            <a:ext cx="398700" cy="398700"/>
          </a:xfrm>
          <a:prstGeom prst="rect">
            <a:avLst/>
          </a:prstGeom>
          <a:noFill/>
          <a:ln>
            <a:noFill/>
          </a:ln>
        </p:spPr>
      </p:pic>
      <p:pic>
        <p:nvPicPr>
          <p:cNvPr id="1756" name="Google Shape;1756;p123"/>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1757" name="Google Shape;1757;p123"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24"/>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Crear un procesamiento de nómina/ Agregar Registros</a:t>
            </a:r>
            <a:endParaRPr b="1" sz="2400">
              <a:latin typeface="Open Sans"/>
              <a:ea typeface="Open Sans"/>
              <a:cs typeface="Open Sans"/>
              <a:sym typeface="Open Sans"/>
            </a:endParaRPr>
          </a:p>
        </p:txBody>
      </p:sp>
      <p:sp>
        <p:nvSpPr>
          <p:cNvPr id="1763" name="Google Shape;1763;p124"/>
          <p:cNvSpPr txBox="1"/>
          <p:nvPr/>
        </p:nvSpPr>
        <p:spPr>
          <a:xfrm>
            <a:off x="294018" y="960420"/>
            <a:ext cx="64428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 Al activar el check de </a:t>
            </a:r>
            <a:r>
              <a:rPr lang="es" u="sng">
                <a:solidFill>
                  <a:schemeClr val="hlink"/>
                </a:solidFill>
                <a:latin typeface="Montserrat"/>
                <a:ea typeface="Montserrat"/>
                <a:cs typeface="Montserrat"/>
                <a:sym typeface="Montserrat"/>
                <a:hlinkClick action="ppaction://hlinksldjump" r:id="rId3"/>
              </a:rPr>
              <a:t>generar nómina</a:t>
            </a:r>
            <a:r>
              <a:rPr lang="es">
                <a:latin typeface="Montserrat"/>
                <a:ea typeface="Montserrat"/>
                <a:cs typeface="Montserrat"/>
                <a:sym typeface="Montserrat"/>
              </a:rPr>
              <a:t> aparecerá la siguiente pantalla:</a:t>
            </a:r>
            <a:endParaRPr>
              <a:latin typeface="Montserrat"/>
              <a:ea typeface="Montserrat"/>
              <a:cs typeface="Montserrat"/>
              <a:sym typeface="Montserrat"/>
            </a:endParaRPr>
          </a:p>
        </p:txBody>
      </p:sp>
      <p:pic>
        <p:nvPicPr>
          <p:cNvPr id="1764" name="Google Shape;1764;p124"/>
          <p:cNvPicPr preferRelativeResize="0"/>
          <p:nvPr/>
        </p:nvPicPr>
        <p:blipFill>
          <a:blip r:embed="rId4">
            <a:alphaModFix/>
          </a:blip>
          <a:stretch>
            <a:fillRect/>
          </a:stretch>
        </p:blipFill>
        <p:spPr>
          <a:xfrm>
            <a:off x="737875" y="1492250"/>
            <a:ext cx="6386801" cy="35117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cxnSp>
        <p:nvCxnSpPr>
          <p:cNvPr id="1765" name="Google Shape;1765;p124"/>
          <p:cNvCxnSpPr/>
          <p:nvPr/>
        </p:nvCxnSpPr>
        <p:spPr>
          <a:xfrm flipH="1" rot="10800000">
            <a:off x="1079425" y="3988425"/>
            <a:ext cx="6435300" cy="715800"/>
          </a:xfrm>
          <a:prstGeom prst="straightConnector1">
            <a:avLst/>
          </a:prstGeom>
          <a:noFill/>
          <a:ln cap="flat" cmpd="sng" w="19050">
            <a:solidFill>
              <a:srgbClr val="FF9900"/>
            </a:solidFill>
            <a:prstDash val="solid"/>
            <a:round/>
            <a:headEnd len="med" w="med" type="oval"/>
            <a:tailEnd len="med" w="med" type="oval"/>
          </a:ln>
        </p:spPr>
      </p:cxnSp>
      <p:sp>
        <p:nvSpPr>
          <p:cNvPr id="1766" name="Google Shape;1766;p124"/>
          <p:cNvSpPr txBox="1"/>
          <p:nvPr/>
        </p:nvSpPr>
        <p:spPr>
          <a:xfrm>
            <a:off x="2639700" y="2686500"/>
            <a:ext cx="2338800" cy="851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5"/>
              </a:rPr>
              <a:t>Selecciona los empleados</a:t>
            </a:r>
            <a:r>
              <a:rPr lang="es" sz="1200">
                <a:latin typeface="Montserrat"/>
                <a:ea typeface="Montserrat"/>
                <a:cs typeface="Montserrat"/>
                <a:sym typeface="Montserrat"/>
              </a:rPr>
              <a:t> a los que se le liquidará la nómina, recuerda que el empleado debe estar activo.  </a:t>
            </a:r>
            <a:endParaRPr sz="1200">
              <a:latin typeface="Montserrat"/>
              <a:ea typeface="Montserrat"/>
              <a:cs typeface="Montserrat"/>
              <a:sym typeface="Montserrat"/>
            </a:endParaRPr>
          </a:p>
        </p:txBody>
      </p:sp>
      <p:cxnSp>
        <p:nvCxnSpPr>
          <p:cNvPr id="1767" name="Google Shape;1767;p124"/>
          <p:cNvCxnSpPr/>
          <p:nvPr/>
        </p:nvCxnSpPr>
        <p:spPr>
          <a:xfrm flipH="1">
            <a:off x="1482375" y="2995700"/>
            <a:ext cx="1095300" cy="632400"/>
          </a:xfrm>
          <a:prstGeom prst="straightConnector1">
            <a:avLst/>
          </a:prstGeom>
          <a:noFill/>
          <a:ln cap="flat" cmpd="sng" w="19050">
            <a:solidFill>
              <a:srgbClr val="FF9900"/>
            </a:solidFill>
            <a:prstDash val="solid"/>
            <a:round/>
            <a:headEnd len="med" w="med" type="oval"/>
            <a:tailEnd len="med" w="med" type="oval"/>
          </a:ln>
        </p:spPr>
      </p:cxnSp>
      <p:sp>
        <p:nvSpPr>
          <p:cNvPr id="1768" name="Google Shape;1768;p124"/>
          <p:cNvSpPr txBox="1"/>
          <p:nvPr/>
        </p:nvSpPr>
        <p:spPr>
          <a:xfrm>
            <a:off x="7455800" y="1728925"/>
            <a:ext cx="1688100" cy="1442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momento de Seleccionar los empleados, genera la nómina para realizar los cálculos correspondientes.  </a:t>
            </a:r>
            <a:endParaRPr sz="1200">
              <a:latin typeface="Montserrat"/>
              <a:ea typeface="Montserrat"/>
              <a:cs typeface="Montserrat"/>
              <a:sym typeface="Montserrat"/>
            </a:endParaRPr>
          </a:p>
        </p:txBody>
      </p:sp>
      <p:cxnSp>
        <p:nvCxnSpPr>
          <p:cNvPr id="1769" name="Google Shape;1769;p124"/>
          <p:cNvCxnSpPr/>
          <p:nvPr/>
        </p:nvCxnSpPr>
        <p:spPr>
          <a:xfrm flipH="1">
            <a:off x="1391875" y="1862200"/>
            <a:ext cx="6134700" cy="14400"/>
          </a:xfrm>
          <a:prstGeom prst="straightConnector1">
            <a:avLst/>
          </a:prstGeom>
          <a:noFill/>
          <a:ln cap="flat" cmpd="sng" w="19050">
            <a:solidFill>
              <a:srgbClr val="FF9900"/>
            </a:solidFill>
            <a:prstDash val="solid"/>
            <a:round/>
            <a:headEnd len="med" w="med" type="oval"/>
            <a:tailEnd len="med" w="med" type="oval"/>
          </a:ln>
        </p:spPr>
      </p:cxnSp>
      <p:sp>
        <p:nvSpPr>
          <p:cNvPr id="1770" name="Google Shape;1770;p124"/>
          <p:cNvSpPr txBox="1"/>
          <p:nvPr/>
        </p:nvSpPr>
        <p:spPr>
          <a:xfrm>
            <a:off x="7526563" y="3738150"/>
            <a:ext cx="1119600" cy="8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Guarda o descarta los cambios efectuados</a:t>
            </a:r>
            <a:endParaRPr sz="1200">
              <a:solidFill>
                <a:srgbClr val="FF0000"/>
              </a:solidFill>
              <a:latin typeface="Montserrat"/>
              <a:ea typeface="Montserrat"/>
              <a:cs typeface="Montserrat"/>
              <a:sym typeface="Montserrat"/>
            </a:endParaRPr>
          </a:p>
        </p:txBody>
      </p:sp>
      <p:pic>
        <p:nvPicPr>
          <p:cNvPr id="1771" name="Google Shape;1771;p124"/>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1772" name="Google Shape;1772;p124"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125"/>
          <p:cNvSpPr txBox="1"/>
          <p:nvPr/>
        </p:nvSpPr>
        <p:spPr>
          <a:xfrm>
            <a:off x="316350" y="32777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procesamiento de nómina</a:t>
            </a:r>
            <a:endParaRPr b="1" sz="2400">
              <a:latin typeface="Open Sans"/>
              <a:ea typeface="Open Sans"/>
              <a:cs typeface="Open Sans"/>
              <a:sym typeface="Open Sans"/>
            </a:endParaRPr>
          </a:p>
        </p:txBody>
      </p:sp>
      <p:sp>
        <p:nvSpPr>
          <p:cNvPr id="1778" name="Google Shape;1778;p125"/>
          <p:cNvSpPr txBox="1"/>
          <p:nvPr/>
        </p:nvSpPr>
        <p:spPr>
          <a:xfrm>
            <a:off x="316350" y="870875"/>
            <a:ext cx="8019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momento de generar la nómina se te activara las siguientes opciones, sigue los siguientes pasos para completar el proceso  </a:t>
            </a:r>
            <a:endParaRPr>
              <a:latin typeface="Montserrat"/>
              <a:ea typeface="Montserrat"/>
              <a:cs typeface="Montserrat"/>
              <a:sym typeface="Montserrat"/>
            </a:endParaRPr>
          </a:p>
        </p:txBody>
      </p:sp>
      <p:pic>
        <p:nvPicPr>
          <p:cNvPr id="1779" name="Google Shape;1779;p125"/>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780" name="Google Shape;1780;p125"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781" name="Google Shape;1781;p125"/>
          <p:cNvPicPr preferRelativeResize="0"/>
          <p:nvPr/>
        </p:nvPicPr>
        <p:blipFill>
          <a:blip r:embed="rId5">
            <a:alphaModFix/>
          </a:blip>
          <a:stretch>
            <a:fillRect/>
          </a:stretch>
        </p:blipFill>
        <p:spPr>
          <a:xfrm>
            <a:off x="200900" y="1885700"/>
            <a:ext cx="8051078" cy="1052194"/>
          </a:xfrm>
          <a:prstGeom prst="rect">
            <a:avLst/>
          </a:prstGeom>
          <a:noFill/>
          <a:ln cap="flat" cmpd="sng" w="9525">
            <a:solidFill>
              <a:srgbClr val="000000"/>
            </a:solidFill>
            <a:prstDash val="solid"/>
            <a:round/>
            <a:headEnd len="sm" w="sm" type="none"/>
            <a:tailEnd len="sm" w="sm" type="none"/>
          </a:ln>
        </p:spPr>
      </p:pic>
      <p:cxnSp>
        <p:nvCxnSpPr>
          <p:cNvPr id="1782" name="Google Shape;1782;p125"/>
          <p:cNvCxnSpPr/>
          <p:nvPr/>
        </p:nvCxnSpPr>
        <p:spPr>
          <a:xfrm>
            <a:off x="6719850" y="2982500"/>
            <a:ext cx="7200" cy="471000"/>
          </a:xfrm>
          <a:prstGeom prst="straightConnector1">
            <a:avLst/>
          </a:prstGeom>
          <a:noFill/>
          <a:ln cap="flat" cmpd="sng" w="19050">
            <a:solidFill>
              <a:srgbClr val="FF9900"/>
            </a:solidFill>
            <a:prstDash val="solid"/>
            <a:round/>
            <a:headEnd len="med" w="med" type="oval"/>
            <a:tailEnd len="med" w="med" type="oval"/>
          </a:ln>
        </p:spPr>
      </p:cxnSp>
      <p:cxnSp>
        <p:nvCxnSpPr>
          <p:cNvPr id="1783" name="Google Shape;1783;p125"/>
          <p:cNvCxnSpPr/>
          <p:nvPr/>
        </p:nvCxnSpPr>
        <p:spPr>
          <a:xfrm>
            <a:off x="1798835" y="2969650"/>
            <a:ext cx="11700" cy="465300"/>
          </a:xfrm>
          <a:prstGeom prst="straightConnector1">
            <a:avLst/>
          </a:prstGeom>
          <a:noFill/>
          <a:ln cap="flat" cmpd="sng" w="19050">
            <a:solidFill>
              <a:srgbClr val="FF9900"/>
            </a:solidFill>
            <a:prstDash val="solid"/>
            <a:round/>
            <a:headEnd len="med" w="med" type="oval"/>
            <a:tailEnd len="med" w="med" type="oval"/>
          </a:ln>
        </p:spPr>
      </p:cxnSp>
      <p:sp>
        <p:nvSpPr>
          <p:cNvPr id="1784" name="Google Shape;1784;p125"/>
          <p:cNvSpPr txBox="1"/>
          <p:nvPr/>
        </p:nvSpPr>
        <p:spPr>
          <a:xfrm>
            <a:off x="5861885" y="3476450"/>
            <a:ext cx="2197200" cy="760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con este botón calculará la retención en la fuente de los empleados </a:t>
            </a:r>
            <a:endParaRPr sz="1200">
              <a:latin typeface="Montserrat"/>
              <a:ea typeface="Montserrat"/>
              <a:cs typeface="Montserrat"/>
              <a:sym typeface="Montserrat"/>
            </a:endParaRPr>
          </a:p>
        </p:txBody>
      </p:sp>
      <p:sp>
        <p:nvSpPr>
          <p:cNvPr id="1785" name="Google Shape;1785;p125"/>
          <p:cNvSpPr txBox="1"/>
          <p:nvPr/>
        </p:nvSpPr>
        <p:spPr>
          <a:xfrm>
            <a:off x="586862" y="3466700"/>
            <a:ext cx="2293500" cy="760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Terminará de realizar todos los cálculos, teniendo en cuenta las novedades</a:t>
            </a:r>
            <a:endParaRPr sz="1200">
              <a:latin typeface="Montserrat"/>
              <a:ea typeface="Montserrat"/>
              <a:cs typeface="Montserrat"/>
              <a:sym typeface="Montserrat"/>
            </a:endParaRPr>
          </a:p>
        </p:txBody>
      </p:sp>
      <p:sp>
        <p:nvSpPr>
          <p:cNvPr id="1786" name="Google Shape;1786;p125"/>
          <p:cNvSpPr/>
          <p:nvPr/>
        </p:nvSpPr>
        <p:spPr>
          <a:xfrm>
            <a:off x="6356895" y="2136650"/>
            <a:ext cx="554100" cy="43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1</a:t>
            </a:r>
            <a:endParaRPr/>
          </a:p>
        </p:txBody>
      </p:sp>
      <p:sp>
        <p:nvSpPr>
          <p:cNvPr id="1787" name="Google Shape;1787;p125"/>
          <p:cNvSpPr/>
          <p:nvPr/>
        </p:nvSpPr>
        <p:spPr>
          <a:xfrm>
            <a:off x="1631810" y="2168400"/>
            <a:ext cx="554100" cy="43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26"/>
          <p:cNvSpPr txBox="1"/>
          <p:nvPr/>
        </p:nvSpPr>
        <p:spPr>
          <a:xfrm>
            <a:off x="330500" y="156300"/>
            <a:ext cx="78804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Nomina/ Nomina del empleado/ Calculo nomina </a:t>
            </a:r>
            <a:endParaRPr b="1" sz="2400">
              <a:latin typeface="Open Sans"/>
              <a:ea typeface="Open Sans"/>
              <a:cs typeface="Open Sans"/>
              <a:sym typeface="Open Sans"/>
            </a:endParaRPr>
          </a:p>
        </p:txBody>
      </p:sp>
      <p:pic>
        <p:nvPicPr>
          <p:cNvPr id="1793" name="Google Shape;1793;p126"/>
          <p:cNvPicPr preferRelativeResize="0"/>
          <p:nvPr/>
        </p:nvPicPr>
        <p:blipFill>
          <a:blip r:embed="rId3">
            <a:alphaModFix/>
          </a:blip>
          <a:stretch>
            <a:fillRect/>
          </a:stretch>
        </p:blipFill>
        <p:spPr>
          <a:xfrm>
            <a:off x="485025" y="1403675"/>
            <a:ext cx="6844800" cy="3514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sp>
        <p:nvSpPr>
          <p:cNvPr id="1794" name="Google Shape;1794;p126"/>
          <p:cNvSpPr txBox="1"/>
          <p:nvPr/>
        </p:nvSpPr>
        <p:spPr>
          <a:xfrm>
            <a:off x="330500" y="586800"/>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la pestaña </a:t>
            </a:r>
            <a:r>
              <a:rPr b="1" i="1" lang="es">
                <a:latin typeface="Montserrat"/>
                <a:ea typeface="Montserrat"/>
                <a:cs typeface="Montserrat"/>
                <a:sym typeface="Montserrat"/>
              </a:rPr>
              <a:t>cálculo de la nómina</a:t>
            </a:r>
            <a:r>
              <a:rPr i="1" lang="es">
                <a:latin typeface="Montserrat"/>
                <a:ea typeface="Montserrat"/>
                <a:cs typeface="Montserrat"/>
                <a:sym typeface="Montserrat"/>
              </a:rPr>
              <a:t> </a:t>
            </a:r>
            <a:r>
              <a:rPr lang="es">
                <a:latin typeface="Montserrat"/>
                <a:ea typeface="Montserrat"/>
                <a:cs typeface="Montserrat"/>
                <a:sym typeface="Montserrat"/>
              </a:rPr>
              <a:t>encontrarás el detalle de los cálculos realizados de cada empleado. </a:t>
            </a:r>
            <a:endParaRPr>
              <a:latin typeface="Montserrat"/>
              <a:ea typeface="Montserrat"/>
              <a:cs typeface="Montserrat"/>
              <a:sym typeface="Montserrat"/>
            </a:endParaRPr>
          </a:p>
        </p:txBody>
      </p:sp>
      <p:sp>
        <p:nvSpPr>
          <p:cNvPr id="1795" name="Google Shape;1795;p126"/>
          <p:cNvSpPr txBox="1"/>
          <p:nvPr/>
        </p:nvSpPr>
        <p:spPr>
          <a:xfrm>
            <a:off x="7320525" y="3789775"/>
            <a:ext cx="1315200" cy="122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6"/>
          <p:cNvSpPr txBox="1"/>
          <p:nvPr/>
        </p:nvSpPr>
        <p:spPr>
          <a:xfrm>
            <a:off x="2903400" y="2209425"/>
            <a:ext cx="586800" cy="16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797" name="Google Shape;1797;p126"/>
          <p:cNvCxnSpPr>
            <a:stCxn id="1798" idx="1"/>
          </p:cNvCxnSpPr>
          <p:nvPr/>
        </p:nvCxnSpPr>
        <p:spPr>
          <a:xfrm flipH="1">
            <a:off x="2449725" y="2747638"/>
            <a:ext cx="5099400" cy="1087800"/>
          </a:xfrm>
          <a:prstGeom prst="straightConnector1">
            <a:avLst/>
          </a:prstGeom>
          <a:noFill/>
          <a:ln cap="flat" cmpd="sng" w="19050">
            <a:solidFill>
              <a:srgbClr val="FF9900"/>
            </a:solidFill>
            <a:prstDash val="solid"/>
            <a:round/>
            <a:headEnd len="med" w="med" type="oval"/>
            <a:tailEnd len="med" w="med" type="oval"/>
          </a:ln>
        </p:spPr>
      </p:cxnSp>
      <p:sp>
        <p:nvSpPr>
          <p:cNvPr id="1799" name="Google Shape;1799;p126"/>
          <p:cNvSpPr/>
          <p:nvPr/>
        </p:nvSpPr>
        <p:spPr>
          <a:xfrm>
            <a:off x="1905600" y="2792450"/>
            <a:ext cx="997800" cy="277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6"/>
          <p:cNvSpPr txBox="1"/>
          <p:nvPr/>
        </p:nvSpPr>
        <p:spPr>
          <a:xfrm>
            <a:off x="7549125" y="1955188"/>
            <a:ext cx="1621800" cy="1584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Podrás visualizar las los ingresos y  deducciones que tuvo el empleado.</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Encontrarás también el cálculo de la prima </a:t>
            </a:r>
            <a:r>
              <a:rPr lang="es" sz="1200">
                <a:solidFill>
                  <a:schemeClr val="dk1"/>
                </a:solidFill>
                <a:latin typeface="Montserrat"/>
                <a:ea typeface="Montserrat"/>
                <a:cs typeface="Montserrat"/>
                <a:sym typeface="Montserrat"/>
              </a:rPr>
              <a:t>.</a:t>
            </a:r>
            <a:endParaRPr sz="1200">
              <a:latin typeface="Montserrat"/>
              <a:ea typeface="Montserrat"/>
              <a:cs typeface="Montserrat"/>
              <a:sym typeface="Montserrat"/>
            </a:endParaRPr>
          </a:p>
        </p:txBody>
      </p:sp>
      <p:pic>
        <p:nvPicPr>
          <p:cNvPr id="1800" name="Google Shape;1800;p126"/>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1801" name="Google Shape;1801;p126"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
        <p:nvSpPr>
          <p:cNvPr id="1802" name="Google Shape;1802;p126"/>
          <p:cNvSpPr txBox="1"/>
          <p:nvPr/>
        </p:nvSpPr>
        <p:spPr>
          <a:xfrm>
            <a:off x="5958025" y="3716525"/>
            <a:ext cx="1343400" cy="122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27"/>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Nomina/ Confirma la nómina </a:t>
            </a:r>
            <a:endParaRPr b="1" sz="2400">
              <a:latin typeface="Open Sans"/>
              <a:ea typeface="Open Sans"/>
              <a:cs typeface="Open Sans"/>
              <a:sym typeface="Open Sans"/>
            </a:endParaRPr>
          </a:p>
        </p:txBody>
      </p:sp>
      <p:sp>
        <p:nvSpPr>
          <p:cNvPr id="1808" name="Google Shape;1808;p127"/>
          <p:cNvSpPr txBox="1"/>
          <p:nvPr/>
        </p:nvSpPr>
        <p:spPr>
          <a:xfrm>
            <a:off x="330500" y="510600"/>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Después de generar y revisar el procesamiento de nómina Sigue los siguientes pasos </a:t>
            </a:r>
            <a:endParaRPr>
              <a:latin typeface="Montserrat"/>
              <a:ea typeface="Montserrat"/>
              <a:cs typeface="Montserrat"/>
              <a:sym typeface="Montserrat"/>
            </a:endParaRPr>
          </a:p>
        </p:txBody>
      </p:sp>
      <p:sp>
        <p:nvSpPr>
          <p:cNvPr id="1809" name="Google Shape;1809;p127"/>
          <p:cNvSpPr txBox="1"/>
          <p:nvPr/>
        </p:nvSpPr>
        <p:spPr>
          <a:xfrm>
            <a:off x="6779425" y="1480738"/>
            <a:ext cx="21006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1200">
                <a:latin typeface="Montserrat"/>
                <a:ea typeface="Montserrat"/>
                <a:cs typeface="Montserrat"/>
                <a:sym typeface="Montserrat"/>
              </a:rPr>
              <a:t>Solicitar confirmación: </a:t>
            </a:r>
            <a:r>
              <a:rPr lang="es" sz="1200">
                <a:latin typeface="Montserrat"/>
                <a:ea typeface="Montserrat"/>
                <a:cs typeface="Montserrat"/>
                <a:sym typeface="Montserrat"/>
              </a:rPr>
              <a:t>Solicita la confirmación de la nómina generada.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i="1" lang="es" sz="1200">
                <a:latin typeface="Montserrat"/>
                <a:ea typeface="Montserrat"/>
                <a:cs typeface="Montserrat"/>
                <a:sym typeface="Montserrat"/>
              </a:rPr>
              <a:t>Confirm:</a:t>
            </a:r>
            <a:r>
              <a:rPr lang="es" sz="1200">
                <a:latin typeface="Montserrat"/>
                <a:ea typeface="Montserrat"/>
                <a:cs typeface="Montserrat"/>
                <a:sym typeface="Montserrat"/>
              </a:rPr>
              <a:t> Confirma la nómina para realizar el pago del mes.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i="1" lang="es" sz="1200">
                <a:solidFill>
                  <a:schemeClr val="dk1"/>
                </a:solidFill>
                <a:latin typeface="Montserrat"/>
                <a:ea typeface="Montserrat"/>
                <a:cs typeface="Montserrat"/>
                <a:sym typeface="Montserrat"/>
              </a:rPr>
              <a:t>Acomular: </a:t>
            </a:r>
            <a:r>
              <a:rPr lang="es" sz="1200">
                <a:solidFill>
                  <a:schemeClr val="dk1"/>
                </a:solidFill>
                <a:latin typeface="Montserrat"/>
                <a:ea typeface="Montserrat"/>
                <a:cs typeface="Montserrat"/>
                <a:sym typeface="Montserrat"/>
              </a:rPr>
              <a:t>Después de pagar la nómina genera el acumulado de provisiones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b="1" i="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1810" name="Google Shape;1810;p127"/>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811" name="Google Shape;1811;p127"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812" name="Google Shape;1812;p127"/>
          <p:cNvPicPr preferRelativeResize="0"/>
          <p:nvPr/>
        </p:nvPicPr>
        <p:blipFill>
          <a:blip r:embed="rId5">
            <a:alphaModFix/>
          </a:blip>
          <a:stretch>
            <a:fillRect/>
          </a:stretch>
        </p:blipFill>
        <p:spPr>
          <a:xfrm>
            <a:off x="330500" y="1514050"/>
            <a:ext cx="5598326" cy="3188599"/>
          </a:xfrm>
          <a:prstGeom prst="rect">
            <a:avLst/>
          </a:prstGeom>
          <a:noFill/>
          <a:ln cap="flat" cmpd="sng" w="9525">
            <a:solidFill>
              <a:srgbClr val="000000"/>
            </a:solidFill>
            <a:prstDash val="solid"/>
            <a:round/>
            <a:headEnd len="sm" w="sm" type="none"/>
            <a:tailEnd len="sm" w="sm" type="none"/>
          </a:ln>
        </p:spPr>
      </p:pic>
      <p:sp>
        <p:nvSpPr>
          <p:cNvPr id="1813" name="Google Shape;1813;p127"/>
          <p:cNvSpPr txBox="1"/>
          <p:nvPr/>
        </p:nvSpPr>
        <p:spPr>
          <a:xfrm>
            <a:off x="3288313" y="4259750"/>
            <a:ext cx="3438900" cy="6885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Recuerda Confirma el procesamiento, paga la nómina, genera los acumulados de provisiones y cierra la nómina del mes.</a:t>
            </a:r>
            <a:endParaRPr sz="1200">
              <a:solidFill>
                <a:schemeClr val="dk1"/>
              </a:solidFill>
              <a:latin typeface="Montserrat"/>
              <a:ea typeface="Montserrat"/>
              <a:cs typeface="Montserrat"/>
              <a:sym typeface="Montserrat"/>
            </a:endParaRPr>
          </a:p>
        </p:txBody>
      </p:sp>
      <p:pic>
        <p:nvPicPr>
          <p:cNvPr id="1814" name="Google Shape;1814;p127"/>
          <p:cNvPicPr preferRelativeResize="0"/>
          <p:nvPr/>
        </p:nvPicPr>
        <p:blipFill>
          <a:blip r:embed="rId6">
            <a:alphaModFix/>
          </a:blip>
          <a:stretch>
            <a:fillRect/>
          </a:stretch>
        </p:blipFill>
        <p:spPr>
          <a:xfrm>
            <a:off x="2844473" y="4300329"/>
            <a:ext cx="356250" cy="356250"/>
          </a:xfrm>
          <a:prstGeom prst="rect">
            <a:avLst/>
          </a:prstGeom>
          <a:noFill/>
          <a:ln>
            <a:noFill/>
          </a:ln>
        </p:spPr>
      </p:pic>
      <p:pic>
        <p:nvPicPr>
          <p:cNvPr id="1815" name="Google Shape;1815;p127"/>
          <p:cNvPicPr preferRelativeResize="0"/>
          <p:nvPr/>
        </p:nvPicPr>
        <p:blipFill>
          <a:blip r:embed="rId7">
            <a:alphaModFix/>
          </a:blip>
          <a:stretch>
            <a:fillRect/>
          </a:stretch>
        </p:blipFill>
        <p:spPr>
          <a:xfrm>
            <a:off x="261725" y="1131100"/>
            <a:ext cx="5886424" cy="314325"/>
          </a:xfrm>
          <a:prstGeom prst="rect">
            <a:avLst/>
          </a:prstGeom>
          <a:noFill/>
          <a:ln>
            <a:noFill/>
          </a:ln>
        </p:spPr>
      </p:pic>
      <p:sp>
        <p:nvSpPr>
          <p:cNvPr id="1816" name="Google Shape;1816;p127"/>
          <p:cNvSpPr/>
          <p:nvPr/>
        </p:nvSpPr>
        <p:spPr>
          <a:xfrm>
            <a:off x="5065675" y="2851250"/>
            <a:ext cx="580200" cy="14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pic>
        <p:nvPicPr>
          <p:cNvPr id="1821" name="Google Shape;1821;p128"/>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822" name="Google Shape;1822;p128"/>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823" name="Google Shape;1823;p128"/>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Cierre de </a:t>
            </a:r>
            <a:r>
              <a:rPr b="1" lang="es" sz="2400">
                <a:solidFill>
                  <a:srgbClr val="404040"/>
                </a:solidFill>
                <a:latin typeface="Open Sans"/>
                <a:ea typeface="Open Sans"/>
                <a:cs typeface="Open Sans"/>
                <a:sym typeface="Open Sans"/>
              </a:rPr>
              <a:t>Cesantías</a:t>
            </a:r>
            <a:r>
              <a:rPr b="1" lang="es" sz="2400">
                <a:solidFill>
                  <a:srgbClr val="404040"/>
                </a:solidFill>
                <a:latin typeface="Open Sans"/>
                <a:ea typeface="Open Sans"/>
                <a:cs typeface="Open Sans"/>
                <a:sym typeface="Open Sans"/>
              </a:rPr>
              <a:t> e </a:t>
            </a:r>
            <a:r>
              <a:rPr b="1" lang="es" sz="2400">
                <a:solidFill>
                  <a:srgbClr val="404040"/>
                </a:solidFill>
                <a:latin typeface="Open Sans"/>
                <a:ea typeface="Open Sans"/>
                <a:cs typeface="Open Sans"/>
                <a:sym typeface="Open Sans"/>
              </a:rPr>
              <a:t>intereses</a:t>
            </a:r>
            <a:r>
              <a:rPr b="1" lang="es" sz="2400">
                <a:solidFill>
                  <a:srgbClr val="404040"/>
                </a:solidFill>
                <a:latin typeface="Open Sans"/>
                <a:ea typeface="Open Sans"/>
                <a:cs typeface="Open Sans"/>
                <a:sym typeface="Open Sans"/>
              </a:rPr>
              <a:t> y pago de </a:t>
            </a:r>
            <a:r>
              <a:rPr b="1" lang="es" sz="2400">
                <a:solidFill>
                  <a:srgbClr val="404040"/>
                </a:solidFill>
                <a:latin typeface="Open Sans"/>
                <a:ea typeface="Open Sans"/>
                <a:cs typeface="Open Sans"/>
                <a:sym typeface="Open Sans"/>
              </a:rPr>
              <a:t>intereses</a:t>
            </a:r>
            <a:r>
              <a:rPr b="1" lang="es" sz="2400">
                <a:solidFill>
                  <a:srgbClr val="404040"/>
                </a:solidFill>
                <a:latin typeface="Open Sans"/>
                <a:ea typeface="Open Sans"/>
                <a:cs typeface="Open Sans"/>
                <a:sym typeface="Open Sans"/>
              </a:rPr>
              <a:t> año </a:t>
            </a:r>
            <a:r>
              <a:rPr b="1" lang="es" sz="2400">
                <a:solidFill>
                  <a:srgbClr val="404040"/>
                </a:solidFill>
                <a:latin typeface="Open Sans"/>
                <a:ea typeface="Open Sans"/>
                <a:cs typeface="Open Sans"/>
                <a:sym typeface="Open Sans"/>
              </a:rPr>
              <a:t>anterior</a:t>
            </a:r>
            <a:endParaRPr b="1" sz="2400">
              <a:latin typeface="Open Sans"/>
              <a:ea typeface="Open Sans"/>
              <a:cs typeface="Open Sans"/>
              <a:sym typeface="Open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29"/>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Cierre de </a:t>
            </a:r>
            <a:r>
              <a:rPr b="1" lang="es" sz="2400">
                <a:solidFill>
                  <a:srgbClr val="404040"/>
                </a:solidFill>
                <a:latin typeface="Open Sans"/>
                <a:ea typeface="Open Sans"/>
                <a:cs typeface="Open Sans"/>
                <a:sym typeface="Open Sans"/>
              </a:rPr>
              <a:t>cesantías</a:t>
            </a:r>
            <a:r>
              <a:rPr b="1" lang="es" sz="2400">
                <a:solidFill>
                  <a:srgbClr val="404040"/>
                </a:solidFill>
                <a:latin typeface="Open Sans"/>
                <a:ea typeface="Open Sans"/>
                <a:cs typeface="Open Sans"/>
                <a:sym typeface="Open Sans"/>
              </a:rPr>
              <a:t> e </a:t>
            </a:r>
            <a:r>
              <a:rPr b="1" lang="es" sz="2400">
                <a:solidFill>
                  <a:srgbClr val="404040"/>
                </a:solidFill>
                <a:latin typeface="Open Sans"/>
                <a:ea typeface="Open Sans"/>
                <a:cs typeface="Open Sans"/>
                <a:sym typeface="Open Sans"/>
              </a:rPr>
              <a:t>intereses</a:t>
            </a: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
        <p:nvSpPr>
          <p:cNvPr id="1829" name="Google Shape;1829;p129"/>
          <p:cNvSpPr txBox="1"/>
          <p:nvPr/>
        </p:nvSpPr>
        <p:spPr>
          <a:xfrm>
            <a:off x="341475" y="515600"/>
            <a:ext cx="8677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momento de crear un nuevo procedimiento de nómina para el mes de Diciembre ten </a:t>
            </a:r>
            <a:r>
              <a:rPr lang="es">
                <a:latin typeface="Montserrat"/>
                <a:ea typeface="Montserrat"/>
                <a:cs typeface="Montserrat"/>
                <a:sym typeface="Montserrat"/>
              </a:rPr>
              <a:t>presente la </a:t>
            </a:r>
            <a:r>
              <a:rPr lang="es">
                <a:latin typeface="Montserrat"/>
                <a:ea typeface="Montserrat"/>
                <a:cs typeface="Montserrat"/>
                <a:sym typeface="Montserrat"/>
              </a:rPr>
              <a:t> siguiente información: </a:t>
            </a:r>
            <a:endParaRPr>
              <a:latin typeface="Montserrat"/>
              <a:ea typeface="Montserrat"/>
              <a:cs typeface="Montserrat"/>
              <a:sym typeface="Montserrat"/>
            </a:endParaRPr>
          </a:p>
        </p:txBody>
      </p:sp>
      <p:pic>
        <p:nvPicPr>
          <p:cNvPr id="1830" name="Google Shape;1830;p129"/>
          <p:cNvPicPr preferRelativeResize="0"/>
          <p:nvPr/>
        </p:nvPicPr>
        <p:blipFill>
          <a:blip r:embed="rId3">
            <a:alphaModFix/>
          </a:blip>
          <a:stretch>
            <a:fillRect/>
          </a:stretch>
        </p:blipFill>
        <p:spPr>
          <a:xfrm>
            <a:off x="663337" y="1066275"/>
            <a:ext cx="6434901" cy="36859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cxnSp>
        <p:nvCxnSpPr>
          <p:cNvPr id="1831" name="Google Shape;1831;p129"/>
          <p:cNvCxnSpPr/>
          <p:nvPr/>
        </p:nvCxnSpPr>
        <p:spPr>
          <a:xfrm flipH="1" rot="10800000">
            <a:off x="1787175" y="1780475"/>
            <a:ext cx="999000" cy="1200"/>
          </a:xfrm>
          <a:prstGeom prst="straightConnector1">
            <a:avLst/>
          </a:prstGeom>
          <a:noFill/>
          <a:ln cap="flat" cmpd="sng" w="19050">
            <a:solidFill>
              <a:srgbClr val="FF9900"/>
            </a:solidFill>
            <a:prstDash val="solid"/>
            <a:round/>
            <a:headEnd len="med" w="med" type="oval"/>
            <a:tailEnd len="med" w="med" type="oval"/>
          </a:ln>
        </p:spPr>
      </p:cxnSp>
      <p:cxnSp>
        <p:nvCxnSpPr>
          <p:cNvPr id="1832" name="Google Shape;1832;p129"/>
          <p:cNvCxnSpPr/>
          <p:nvPr/>
        </p:nvCxnSpPr>
        <p:spPr>
          <a:xfrm flipH="1" rot="10800000">
            <a:off x="6663975" y="1718550"/>
            <a:ext cx="614700" cy="12000"/>
          </a:xfrm>
          <a:prstGeom prst="straightConnector1">
            <a:avLst/>
          </a:prstGeom>
          <a:noFill/>
          <a:ln cap="flat" cmpd="sng" w="19050">
            <a:solidFill>
              <a:srgbClr val="FF9900"/>
            </a:solidFill>
            <a:prstDash val="solid"/>
            <a:round/>
            <a:headEnd len="med" w="med" type="oval"/>
            <a:tailEnd len="med" w="med" type="oval"/>
          </a:ln>
        </p:spPr>
      </p:cxnSp>
      <p:sp>
        <p:nvSpPr>
          <p:cNvPr id="1833" name="Google Shape;1833;p129"/>
          <p:cNvSpPr txBox="1"/>
          <p:nvPr/>
        </p:nvSpPr>
        <p:spPr>
          <a:xfrm>
            <a:off x="7278675" y="1090375"/>
            <a:ext cx="18654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Conoce el estado en que se encuentra la nómina </a:t>
            </a:r>
            <a:endParaRPr sz="1200">
              <a:latin typeface="Montserrat"/>
              <a:ea typeface="Montserrat"/>
              <a:cs typeface="Montserrat"/>
              <a:sym typeface="Montserrat"/>
            </a:endParaRPr>
          </a:p>
        </p:txBody>
      </p:sp>
      <p:cxnSp>
        <p:nvCxnSpPr>
          <p:cNvPr id="1834" name="Google Shape;1834;p129"/>
          <p:cNvCxnSpPr>
            <a:endCxn id="1835" idx="1"/>
          </p:cNvCxnSpPr>
          <p:nvPr/>
        </p:nvCxnSpPr>
        <p:spPr>
          <a:xfrm flipH="1" rot="10800000">
            <a:off x="2590525" y="2230425"/>
            <a:ext cx="4705800" cy="835200"/>
          </a:xfrm>
          <a:prstGeom prst="straightConnector1">
            <a:avLst/>
          </a:prstGeom>
          <a:noFill/>
          <a:ln cap="flat" cmpd="sng" w="19050">
            <a:solidFill>
              <a:srgbClr val="FF9900"/>
            </a:solidFill>
            <a:prstDash val="solid"/>
            <a:round/>
            <a:headEnd len="med" w="med" type="oval"/>
            <a:tailEnd len="med" w="med" type="oval"/>
          </a:ln>
        </p:spPr>
      </p:cxnSp>
      <p:sp>
        <p:nvSpPr>
          <p:cNvPr id="1835" name="Google Shape;1835;p129"/>
          <p:cNvSpPr txBox="1"/>
          <p:nvPr/>
        </p:nvSpPr>
        <p:spPr>
          <a:xfrm>
            <a:off x="7296325" y="1895025"/>
            <a:ext cx="18654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Completa la información que te solicita el formulario.</a:t>
            </a:r>
            <a:endParaRPr sz="1200">
              <a:latin typeface="Montserrat"/>
              <a:ea typeface="Montserrat"/>
              <a:cs typeface="Montserrat"/>
              <a:sym typeface="Montserrat"/>
            </a:endParaRPr>
          </a:p>
        </p:txBody>
      </p:sp>
      <p:cxnSp>
        <p:nvCxnSpPr>
          <p:cNvPr id="1836" name="Google Shape;1836;p129"/>
          <p:cNvCxnSpPr/>
          <p:nvPr/>
        </p:nvCxnSpPr>
        <p:spPr>
          <a:xfrm flipH="1" rot="10800000">
            <a:off x="1652700" y="3071550"/>
            <a:ext cx="4646700" cy="894900"/>
          </a:xfrm>
          <a:prstGeom prst="straightConnector1">
            <a:avLst/>
          </a:prstGeom>
          <a:noFill/>
          <a:ln cap="flat" cmpd="sng" w="19050">
            <a:solidFill>
              <a:srgbClr val="FF9900"/>
            </a:solidFill>
            <a:prstDash val="solid"/>
            <a:round/>
            <a:headEnd len="med" w="med" type="oval"/>
            <a:tailEnd len="med" w="med" type="oval"/>
          </a:ln>
        </p:spPr>
      </p:cxnSp>
      <p:sp>
        <p:nvSpPr>
          <p:cNvPr id="1837" name="Google Shape;1837;p129"/>
          <p:cNvSpPr txBox="1"/>
          <p:nvPr/>
        </p:nvSpPr>
        <p:spPr>
          <a:xfrm>
            <a:off x="2873625" y="1356200"/>
            <a:ext cx="1571400" cy="692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Al  completar la información </a:t>
            </a:r>
            <a:r>
              <a:rPr lang="es" sz="1200" u="sng">
                <a:solidFill>
                  <a:schemeClr val="hlink"/>
                </a:solidFill>
                <a:latin typeface="Montserrat"/>
                <a:ea typeface="Montserrat"/>
                <a:cs typeface="Montserrat"/>
                <a:sym typeface="Montserrat"/>
                <a:hlinkClick action="ppaction://hlinksldjump" r:id="rId4"/>
              </a:rPr>
              <a:t>Genera la nómina</a:t>
            </a:r>
            <a:r>
              <a:rPr lang="es" sz="1200">
                <a:solidFill>
                  <a:schemeClr val="dk1"/>
                </a:solidFill>
                <a:latin typeface="Montserrat"/>
                <a:ea typeface="Montserrat"/>
                <a:cs typeface="Montserrat"/>
                <a:sym typeface="Montserrat"/>
              </a:rPr>
              <a:t>  </a:t>
            </a:r>
            <a:endParaRPr sz="1200">
              <a:latin typeface="Montserrat"/>
              <a:ea typeface="Montserrat"/>
              <a:cs typeface="Montserrat"/>
              <a:sym typeface="Montserrat"/>
            </a:endParaRPr>
          </a:p>
        </p:txBody>
      </p:sp>
      <p:pic>
        <p:nvPicPr>
          <p:cNvPr id="1838" name="Google Shape;1838;p129"/>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1839" name="Google Shape;1839;p129"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
        <p:nvSpPr>
          <p:cNvPr id="1840" name="Google Shape;1840;p129"/>
          <p:cNvSpPr txBox="1"/>
          <p:nvPr/>
        </p:nvSpPr>
        <p:spPr>
          <a:xfrm>
            <a:off x="6863850" y="3116120"/>
            <a:ext cx="1621800" cy="979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Dirígete</a:t>
            </a:r>
            <a:r>
              <a:rPr lang="es" sz="1200">
                <a:latin typeface="Montserrat"/>
                <a:ea typeface="Montserrat"/>
                <a:cs typeface="Montserrat"/>
                <a:sym typeface="Montserrat"/>
              </a:rPr>
              <a:t> a la pestaña de </a:t>
            </a:r>
            <a:r>
              <a:rPr b="1" lang="es" sz="1200">
                <a:latin typeface="Montserrat"/>
                <a:ea typeface="Montserrat"/>
                <a:cs typeface="Montserrat"/>
                <a:sym typeface="Montserrat"/>
              </a:rPr>
              <a:t>Rules </a:t>
            </a:r>
            <a:r>
              <a:rPr lang="es" sz="1200">
                <a:latin typeface="Montserrat"/>
                <a:ea typeface="Montserrat"/>
                <a:cs typeface="Montserrat"/>
                <a:sym typeface="Montserrat"/>
              </a:rPr>
              <a:t> y dale </a:t>
            </a:r>
            <a:r>
              <a:rPr lang="es" sz="1200">
                <a:latin typeface="Montserrat"/>
                <a:ea typeface="Montserrat"/>
                <a:cs typeface="Montserrat"/>
                <a:sym typeface="Montserrat"/>
              </a:rPr>
              <a:t>clic</a:t>
            </a:r>
            <a:r>
              <a:rPr lang="es" sz="1200">
                <a:latin typeface="Montserrat"/>
                <a:ea typeface="Montserrat"/>
                <a:cs typeface="Montserrat"/>
                <a:sym typeface="Montserrat"/>
              </a:rPr>
              <a:t> en </a:t>
            </a:r>
            <a:r>
              <a:rPr b="1" lang="es" sz="1200" u="sng">
                <a:solidFill>
                  <a:schemeClr val="hlink"/>
                </a:solidFill>
                <a:latin typeface="Montserrat"/>
                <a:ea typeface="Montserrat"/>
                <a:cs typeface="Montserrat"/>
                <a:sym typeface="Montserrat"/>
                <a:hlinkClick/>
              </a:rPr>
              <a:t>agregar registro</a:t>
            </a:r>
            <a:endParaRPr b="1" sz="1200">
              <a:latin typeface="Montserrat"/>
              <a:ea typeface="Montserrat"/>
              <a:cs typeface="Montserrat"/>
              <a:sym typeface="Montserrat"/>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30"/>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Cierre de cesantías e intereses </a:t>
            </a:r>
            <a:endParaRPr b="1" sz="2400">
              <a:latin typeface="Open Sans"/>
              <a:ea typeface="Open Sans"/>
              <a:cs typeface="Open Sans"/>
              <a:sym typeface="Open Sans"/>
            </a:endParaRPr>
          </a:p>
        </p:txBody>
      </p:sp>
      <p:sp>
        <p:nvSpPr>
          <p:cNvPr id="1846" name="Google Shape;1846;p130"/>
          <p:cNvSpPr txBox="1"/>
          <p:nvPr/>
        </p:nvSpPr>
        <p:spPr>
          <a:xfrm>
            <a:off x="293100" y="701025"/>
            <a:ext cx="8677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agregar registro se </a:t>
            </a:r>
            <a:r>
              <a:rPr lang="es">
                <a:latin typeface="Montserrat"/>
                <a:ea typeface="Montserrat"/>
                <a:cs typeface="Montserrat"/>
                <a:sym typeface="Montserrat"/>
              </a:rPr>
              <a:t>activa</a:t>
            </a:r>
            <a:r>
              <a:rPr lang="es">
                <a:latin typeface="Montserrat"/>
                <a:ea typeface="Montserrat"/>
                <a:cs typeface="Montserrat"/>
                <a:sym typeface="Montserrat"/>
              </a:rPr>
              <a:t> la siguiente </a:t>
            </a:r>
            <a:r>
              <a:rPr lang="es">
                <a:latin typeface="Montserrat"/>
                <a:ea typeface="Montserrat"/>
                <a:cs typeface="Montserrat"/>
                <a:sym typeface="Montserrat"/>
              </a:rPr>
              <a:t>página</a:t>
            </a:r>
            <a:r>
              <a:rPr lang="es">
                <a:latin typeface="Montserrat"/>
                <a:ea typeface="Montserrat"/>
                <a:cs typeface="Montserrat"/>
                <a:sym typeface="Montserrat"/>
              </a:rPr>
              <a:t> </a:t>
            </a:r>
            <a:endParaRPr>
              <a:latin typeface="Montserrat"/>
              <a:ea typeface="Montserrat"/>
              <a:cs typeface="Montserrat"/>
              <a:sym typeface="Montserrat"/>
            </a:endParaRPr>
          </a:p>
        </p:txBody>
      </p:sp>
      <p:pic>
        <p:nvPicPr>
          <p:cNvPr id="1847" name="Google Shape;1847;p130"/>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848" name="Google Shape;1848;p130"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849" name="Google Shape;1849;p130"/>
          <p:cNvPicPr preferRelativeResize="0"/>
          <p:nvPr/>
        </p:nvPicPr>
        <p:blipFill>
          <a:blip r:embed="rId5">
            <a:alphaModFix/>
          </a:blip>
          <a:stretch>
            <a:fillRect/>
          </a:stretch>
        </p:blipFill>
        <p:spPr>
          <a:xfrm>
            <a:off x="330500" y="1285850"/>
            <a:ext cx="8414926" cy="2942675"/>
          </a:xfrm>
          <a:prstGeom prst="rect">
            <a:avLst/>
          </a:prstGeom>
          <a:noFill/>
          <a:ln cap="flat" cmpd="sng" w="9525">
            <a:solidFill>
              <a:srgbClr val="000000"/>
            </a:solidFill>
            <a:prstDash val="solid"/>
            <a:round/>
            <a:headEnd len="sm" w="sm" type="none"/>
            <a:tailEnd len="sm" w="sm" type="none"/>
          </a:ln>
        </p:spPr>
      </p:pic>
      <p:sp>
        <p:nvSpPr>
          <p:cNvPr id="1850" name="Google Shape;1850;p130"/>
          <p:cNvSpPr/>
          <p:nvPr/>
        </p:nvSpPr>
        <p:spPr>
          <a:xfrm>
            <a:off x="2268375" y="2345075"/>
            <a:ext cx="1383600" cy="3306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1" name="Google Shape;1851;p130"/>
          <p:cNvCxnSpPr>
            <a:stCxn id="1850" idx="2"/>
            <a:endCxn id="1852" idx="1"/>
          </p:cNvCxnSpPr>
          <p:nvPr/>
        </p:nvCxnSpPr>
        <p:spPr>
          <a:xfrm>
            <a:off x="2960175" y="2675675"/>
            <a:ext cx="1008900" cy="825300"/>
          </a:xfrm>
          <a:prstGeom prst="straightConnector1">
            <a:avLst/>
          </a:prstGeom>
          <a:noFill/>
          <a:ln cap="flat" cmpd="sng" w="19050">
            <a:solidFill>
              <a:srgbClr val="FF9900"/>
            </a:solidFill>
            <a:prstDash val="solid"/>
            <a:round/>
            <a:headEnd len="med" w="med" type="oval"/>
            <a:tailEnd len="med" w="med" type="oval"/>
          </a:ln>
        </p:spPr>
      </p:cxnSp>
      <p:sp>
        <p:nvSpPr>
          <p:cNvPr id="1852" name="Google Shape;1852;p130"/>
          <p:cNvSpPr txBox="1"/>
          <p:nvPr/>
        </p:nvSpPr>
        <p:spPr>
          <a:xfrm>
            <a:off x="3968925" y="3112125"/>
            <a:ext cx="1924200" cy="777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Busca las reglas de consolidado y dale en seleccionar</a:t>
            </a:r>
            <a:endParaRPr b="1" sz="1200">
              <a:latin typeface="Montserrat"/>
              <a:ea typeface="Montserrat"/>
              <a:cs typeface="Montserrat"/>
              <a:sym typeface="Montserrat"/>
            </a:endParaRPr>
          </a:p>
        </p:txBody>
      </p:sp>
      <p:cxnSp>
        <p:nvCxnSpPr>
          <p:cNvPr id="1853" name="Google Shape;1853;p130"/>
          <p:cNvCxnSpPr>
            <a:endCxn id="1852" idx="1"/>
          </p:cNvCxnSpPr>
          <p:nvPr/>
        </p:nvCxnSpPr>
        <p:spPr>
          <a:xfrm>
            <a:off x="2725725" y="3263475"/>
            <a:ext cx="1243200" cy="237600"/>
          </a:xfrm>
          <a:prstGeom prst="straightConnector1">
            <a:avLst/>
          </a:prstGeom>
          <a:noFill/>
          <a:ln cap="flat" cmpd="sng" w="19050">
            <a:solidFill>
              <a:srgbClr val="FF9900"/>
            </a:solidFill>
            <a:prstDash val="solid"/>
            <a:round/>
            <a:headEnd len="med" w="med" type="oval"/>
            <a:tailEnd len="med" w="med" type="oval"/>
          </a:ln>
        </p:spPr>
      </p:cxnSp>
      <p:sp>
        <p:nvSpPr>
          <p:cNvPr id="1854" name="Google Shape;1854;p130"/>
          <p:cNvSpPr txBox="1"/>
          <p:nvPr/>
        </p:nvSpPr>
        <p:spPr>
          <a:xfrm>
            <a:off x="2714375" y="4457625"/>
            <a:ext cx="4597800" cy="5703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Por esta </a:t>
            </a:r>
            <a:r>
              <a:rPr lang="es" sz="1200">
                <a:solidFill>
                  <a:schemeClr val="dk1"/>
                </a:solidFill>
                <a:latin typeface="Montserrat"/>
                <a:ea typeface="Montserrat"/>
                <a:cs typeface="Montserrat"/>
                <a:sym typeface="Montserrat"/>
              </a:rPr>
              <a:t>opción</a:t>
            </a:r>
            <a:r>
              <a:rPr lang="es" sz="1200">
                <a:solidFill>
                  <a:schemeClr val="dk1"/>
                </a:solidFill>
                <a:latin typeface="Montserrat"/>
                <a:ea typeface="Montserrat"/>
                <a:cs typeface="Montserrat"/>
                <a:sym typeface="Montserrat"/>
              </a:rPr>
              <a:t> </a:t>
            </a:r>
            <a:r>
              <a:rPr lang="es" sz="1200">
                <a:solidFill>
                  <a:schemeClr val="dk1"/>
                </a:solidFill>
                <a:latin typeface="Montserrat"/>
                <a:ea typeface="Montserrat"/>
                <a:cs typeface="Montserrat"/>
                <a:sym typeface="Montserrat"/>
              </a:rPr>
              <a:t>también</a:t>
            </a:r>
            <a:r>
              <a:rPr lang="es" sz="1200">
                <a:solidFill>
                  <a:schemeClr val="dk1"/>
                </a:solidFill>
                <a:latin typeface="Montserrat"/>
                <a:ea typeface="Montserrat"/>
                <a:cs typeface="Montserrat"/>
                <a:sym typeface="Montserrat"/>
              </a:rPr>
              <a:t> puedes pagar las </a:t>
            </a:r>
            <a:r>
              <a:rPr lang="es" sz="1200">
                <a:solidFill>
                  <a:schemeClr val="dk1"/>
                </a:solidFill>
                <a:latin typeface="Montserrat"/>
                <a:ea typeface="Montserrat"/>
                <a:cs typeface="Montserrat"/>
                <a:sym typeface="Montserrat"/>
              </a:rPr>
              <a:t>cesantías</a:t>
            </a:r>
            <a:r>
              <a:rPr lang="es" sz="1200">
                <a:solidFill>
                  <a:schemeClr val="dk1"/>
                </a:solidFill>
                <a:latin typeface="Montserrat"/>
                <a:ea typeface="Montserrat"/>
                <a:cs typeface="Montserrat"/>
                <a:sym typeface="Montserrat"/>
              </a:rPr>
              <a:t> por cambio de salario o parciales  de manera individual </a:t>
            </a:r>
            <a:endParaRPr sz="1200">
              <a:latin typeface="Montserrat"/>
              <a:ea typeface="Montserrat"/>
              <a:cs typeface="Montserrat"/>
              <a:sym typeface="Montserrat"/>
            </a:endParaRPr>
          </a:p>
        </p:txBody>
      </p:sp>
      <p:pic>
        <p:nvPicPr>
          <p:cNvPr id="1855" name="Google Shape;1855;p130"/>
          <p:cNvPicPr preferRelativeResize="0"/>
          <p:nvPr/>
        </p:nvPicPr>
        <p:blipFill>
          <a:blip r:embed="rId6">
            <a:alphaModFix/>
          </a:blip>
          <a:stretch>
            <a:fillRect/>
          </a:stretch>
        </p:blipFill>
        <p:spPr>
          <a:xfrm>
            <a:off x="2463498" y="4328552"/>
            <a:ext cx="532876" cy="2198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31"/>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Crear un procesamiento de nómina/ Cierre de Cesantias </a:t>
            </a:r>
            <a:endParaRPr b="1" sz="2400">
              <a:latin typeface="Open Sans"/>
              <a:ea typeface="Open Sans"/>
              <a:cs typeface="Open Sans"/>
              <a:sym typeface="Open Sans"/>
            </a:endParaRPr>
          </a:p>
        </p:txBody>
      </p:sp>
      <p:sp>
        <p:nvSpPr>
          <p:cNvPr id="1861" name="Google Shape;1861;p131"/>
          <p:cNvSpPr txBox="1"/>
          <p:nvPr/>
        </p:nvSpPr>
        <p:spPr>
          <a:xfrm>
            <a:off x="294027" y="960425"/>
            <a:ext cx="83520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 </a:t>
            </a:r>
            <a:r>
              <a:rPr lang="es">
                <a:latin typeface="Montserrat"/>
                <a:ea typeface="Montserrat"/>
                <a:cs typeface="Montserrat"/>
                <a:sym typeface="Montserrat"/>
              </a:rPr>
              <a:t>Después</a:t>
            </a:r>
            <a:r>
              <a:rPr lang="es">
                <a:latin typeface="Montserrat"/>
                <a:ea typeface="Montserrat"/>
                <a:cs typeface="Montserrat"/>
                <a:sym typeface="Montserrat"/>
              </a:rPr>
              <a:t> de </a:t>
            </a:r>
            <a:r>
              <a:rPr lang="es">
                <a:latin typeface="Montserrat"/>
                <a:ea typeface="Montserrat"/>
                <a:cs typeface="Montserrat"/>
                <a:sym typeface="Montserrat"/>
              </a:rPr>
              <a:t>generar</a:t>
            </a:r>
            <a:r>
              <a:rPr lang="es">
                <a:latin typeface="Montserrat"/>
                <a:ea typeface="Montserrat"/>
                <a:cs typeface="Montserrat"/>
                <a:sym typeface="Montserrat"/>
              </a:rPr>
              <a:t> el consolidado debes darle clic en el check de </a:t>
            </a:r>
            <a:r>
              <a:rPr lang="es" u="sng">
                <a:solidFill>
                  <a:schemeClr val="hlink"/>
                </a:solidFill>
                <a:latin typeface="Montserrat"/>
                <a:ea typeface="Montserrat"/>
                <a:cs typeface="Montserrat"/>
                <a:sym typeface="Montserrat"/>
                <a:hlinkClick action="ppaction://hlinksldjump" r:id="rId3"/>
              </a:rPr>
              <a:t>generar nómina</a:t>
            </a:r>
            <a:r>
              <a:rPr lang="es">
                <a:latin typeface="Montserrat"/>
                <a:ea typeface="Montserrat"/>
                <a:cs typeface="Montserrat"/>
                <a:sym typeface="Montserrat"/>
              </a:rPr>
              <a:t> aparecerá la siguiente pantalla:</a:t>
            </a:r>
            <a:endParaRPr>
              <a:latin typeface="Montserrat"/>
              <a:ea typeface="Montserrat"/>
              <a:cs typeface="Montserrat"/>
              <a:sym typeface="Montserrat"/>
            </a:endParaRPr>
          </a:p>
        </p:txBody>
      </p:sp>
      <p:pic>
        <p:nvPicPr>
          <p:cNvPr id="1862" name="Google Shape;1862;p131"/>
          <p:cNvPicPr preferRelativeResize="0"/>
          <p:nvPr/>
        </p:nvPicPr>
        <p:blipFill>
          <a:blip r:embed="rId4">
            <a:alphaModFix/>
          </a:blip>
          <a:stretch>
            <a:fillRect/>
          </a:stretch>
        </p:blipFill>
        <p:spPr>
          <a:xfrm>
            <a:off x="737875" y="1492250"/>
            <a:ext cx="6386801" cy="35117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cxnSp>
        <p:nvCxnSpPr>
          <p:cNvPr id="1863" name="Google Shape;1863;p131"/>
          <p:cNvCxnSpPr/>
          <p:nvPr/>
        </p:nvCxnSpPr>
        <p:spPr>
          <a:xfrm flipH="1" rot="10800000">
            <a:off x="1079425" y="3988425"/>
            <a:ext cx="6435300" cy="715800"/>
          </a:xfrm>
          <a:prstGeom prst="straightConnector1">
            <a:avLst/>
          </a:prstGeom>
          <a:noFill/>
          <a:ln cap="flat" cmpd="sng" w="19050">
            <a:solidFill>
              <a:srgbClr val="FF9900"/>
            </a:solidFill>
            <a:prstDash val="solid"/>
            <a:round/>
            <a:headEnd len="med" w="med" type="oval"/>
            <a:tailEnd len="med" w="med" type="oval"/>
          </a:ln>
        </p:spPr>
      </p:cxnSp>
      <p:sp>
        <p:nvSpPr>
          <p:cNvPr id="1864" name="Google Shape;1864;p131"/>
          <p:cNvSpPr txBox="1"/>
          <p:nvPr/>
        </p:nvSpPr>
        <p:spPr>
          <a:xfrm>
            <a:off x="2639700" y="2686500"/>
            <a:ext cx="2338800" cy="851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5"/>
              </a:rPr>
              <a:t>Selecciona los empleados</a:t>
            </a:r>
            <a:r>
              <a:rPr lang="es" sz="1200">
                <a:latin typeface="Montserrat"/>
                <a:ea typeface="Montserrat"/>
                <a:cs typeface="Montserrat"/>
                <a:sym typeface="Montserrat"/>
              </a:rPr>
              <a:t> a los que se le liquidará la nómina, recuerda que el empleado debe estar activo.  </a:t>
            </a:r>
            <a:endParaRPr sz="1200">
              <a:latin typeface="Montserrat"/>
              <a:ea typeface="Montserrat"/>
              <a:cs typeface="Montserrat"/>
              <a:sym typeface="Montserrat"/>
            </a:endParaRPr>
          </a:p>
        </p:txBody>
      </p:sp>
      <p:cxnSp>
        <p:nvCxnSpPr>
          <p:cNvPr id="1865" name="Google Shape;1865;p131"/>
          <p:cNvCxnSpPr/>
          <p:nvPr/>
        </p:nvCxnSpPr>
        <p:spPr>
          <a:xfrm flipH="1">
            <a:off x="1482375" y="2995700"/>
            <a:ext cx="1095300" cy="632400"/>
          </a:xfrm>
          <a:prstGeom prst="straightConnector1">
            <a:avLst/>
          </a:prstGeom>
          <a:noFill/>
          <a:ln cap="flat" cmpd="sng" w="19050">
            <a:solidFill>
              <a:srgbClr val="FF9900"/>
            </a:solidFill>
            <a:prstDash val="solid"/>
            <a:round/>
            <a:headEnd len="med" w="med" type="oval"/>
            <a:tailEnd len="med" w="med" type="oval"/>
          </a:ln>
        </p:spPr>
      </p:cxnSp>
      <p:sp>
        <p:nvSpPr>
          <p:cNvPr id="1866" name="Google Shape;1866;p131"/>
          <p:cNvSpPr txBox="1"/>
          <p:nvPr/>
        </p:nvSpPr>
        <p:spPr>
          <a:xfrm>
            <a:off x="7455800" y="1728925"/>
            <a:ext cx="1688100" cy="1442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momento de Seleccionar los empleados, genera la nómina para realizar los cálculos correspondientes.  </a:t>
            </a:r>
            <a:endParaRPr sz="1200">
              <a:latin typeface="Montserrat"/>
              <a:ea typeface="Montserrat"/>
              <a:cs typeface="Montserrat"/>
              <a:sym typeface="Montserrat"/>
            </a:endParaRPr>
          </a:p>
        </p:txBody>
      </p:sp>
      <p:cxnSp>
        <p:nvCxnSpPr>
          <p:cNvPr id="1867" name="Google Shape;1867;p131"/>
          <p:cNvCxnSpPr/>
          <p:nvPr/>
        </p:nvCxnSpPr>
        <p:spPr>
          <a:xfrm flipH="1">
            <a:off x="1391875" y="1862200"/>
            <a:ext cx="6134700" cy="14400"/>
          </a:xfrm>
          <a:prstGeom prst="straightConnector1">
            <a:avLst/>
          </a:prstGeom>
          <a:noFill/>
          <a:ln cap="flat" cmpd="sng" w="19050">
            <a:solidFill>
              <a:srgbClr val="FF9900"/>
            </a:solidFill>
            <a:prstDash val="solid"/>
            <a:round/>
            <a:headEnd len="med" w="med" type="oval"/>
            <a:tailEnd len="med" w="med" type="oval"/>
          </a:ln>
        </p:spPr>
      </p:cxnSp>
      <p:sp>
        <p:nvSpPr>
          <p:cNvPr id="1868" name="Google Shape;1868;p131"/>
          <p:cNvSpPr txBox="1"/>
          <p:nvPr/>
        </p:nvSpPr>
        <p:spPr>
          <a:xfrm>
            <a:off x="7526563" y="3738150"/>
            <a:ext cx="1119600" cy="8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Guarda o descarta los cambios efectuados</a:t>
            </a:r>
            <a:endParaRPr sz="1200">
              <a:solidFill>
                <a:srgbClr val="FF0000"/>
              </a:solidFill>
              <a:latin typeface="Montserrat"/>
              <a:ea typeface="Montserrat"/>
              <a:cs typeface="Montserrat"/>
              <a:sym typeface="Montserrat"/>
            </a:endParaRPr>
          </a:p>
        </p:txBody>
      </p:sp>
      <p:pic>
        <p:nvPicPr>
          <p:cNvPr id="1869" name="Google Shape;1869;p131"/>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1870" name="Google Shape;1870;p131"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4"/>
          <p:cNvPicPr preferRelativeResize="0"/>
          <p:nvPr/>
        </p:nvPicPr>
        <p:blipFill rotWithShape="1">
          <a:blip r:embed="rId3">
            <a:alphaModFix/>
          </a:blip>
          <a:srcRect b="56861" l="0" r="0" t="0"/>
          <a:stretch/>
        </p:blipFill>
        <p:spPr>
          <a:xfrm>
            <a:off x="1358200" y="1619375"/>
            <a:ext cx="504350" cy="2640625"/>
          </a:xfrm>
          <a:prstGeom prst="rect">
            <a:avLst/>
          </a:prstGeom>
          <a:noFill/>
          <a:ln>
            <a:noFill/>
          </a:ln>
        </p:spPr>
      </p:pic>
      <p:sp>
        <p:nvSpPr>
          <p:cNvPr id="190" name="Google Shape;190;p24"/>
          <p:cNvSpPr txBox="1"/>
          <p:nvPr/>
        </p:nvSpPr>
        <p:spPr>
          <a:xfrm>
            <a:off x="330500" y="127725"/>
            <a:ext cx="48441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Menú Herramientas</a:t>
            </a:r>
            <a:endParaRPr b="1" sz="2400">
              <a:latin typeface="Open Sans"/>
              <a:ea typeface="Open Sans"/>
              <a:cs typeface="Open Sans"/>
              <a:sym typeface="Open Sans"/>
            </a:endParaRPr>
          </a:p>
        </p:txBody>
      </p:sp>
      <p:sp>
        <p:nvSpPr>
          <p:cNvPr id="191" name="Google Shape;191;p24"/>
          <p:cNvSpPr txBox="1"/>
          <p:nvPr/>
        </p:nvSpPr>
        <p:spPr>
          <a:xfrm>
            <a:off x="342450" y="576025"/>
            <a:ext cx="77061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Este menú siempre estará visible y te permitirá moverte por las funciones principales de W-ERP 		</a:t>
            </a:r>
            <a:endParaRPr>
              <a:latin typeface="Montserrat"/>
              <a:ea typeface="Montserrat"/>
              <a:cs typeface="Montserrat"/>
              <a:sym typeface="Montserrat"/>
            </a:endParaRPr>
          </a:p>
        </p:txBody>
      </p:sp>
      <p:cxnSp>
        <p:nvCxnSpPr>
          <p:cNvPr id="192" name="Google Shape;192;p24"/>
          <p:cNvCxnSpPr/>
          <p:nvPr/>
        </p:nvCxnSpPr>
        <p:spPr>
          <a:xfrm rot="10800000">
            <a:off x="1777225" y="1848000"/>
            <a:ext cx="1382400" cy="0"/>
          </a:xfrm>
          <a:prstGeom prst="straightConnector1">
            <a:avLst/>
          </a:prstGeom>
          <a:noFill/>
          <a:ln cap="flat" cmpd="sng" w="28575">
            <a:solidFill>
              <a:srgbClr val="FF9900"/>
            </a:solidFill>
            <a:prstDash val="solid"/>
            <a:round/>
            <a:headEnd len="med" w="med" type="oval"/>
            <a:tailEnd len="med" w="med" type="oval"/>
          </a:ln>
        </p:spPr>
      </p:cxnSp>
      <p:sp>
        <p:nvSpPr>
          <p:cNvPr id="193" name="Google Shape;193;p24"/>
          <p:cNvSpPr txBox="1"/>
          <p:nvPr/>
        </p:nvSpPr>
        <p:spPr>
          <a:xfrm>
            <a:off x="3159625" y="1682350"/>
            <a:ext cx="48441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este icono para ver el menú en vista ampliada.</a:t>
            </a:r>
            <a:endParaRPr sz="1200">
              <a:latin typeface="Montserrat"/>
              <a:ea typeface="Montserrat"/>
              <a:cs typeface="Montserrat"/>
              <a:sym typeface="Montserrat"/>
            </a:endParaRPr>
          </a:p>
        </p:txBody>
      </p:sp>
      <p:cxnSp>
        <p:nvCxnSpPr>
          <p:cNvPr id="194" name="Google Shape;194;p24"/>
          <p:cNvCxnSpPr/>
          <p:nvPr/>
        </p:nvCxnSpPr>
        <p:spPr>
          <a:xfrm rot="10800000">
            <a:off x="1777225" y="2710083"/>
            <a:ext cx="1382400" cy="0"/>
          </a:xfrm>
          <a:prstGeom prst="straightConnector1">
            <a:avLst/>
          </a:prstGeom>
          <a:noFill/>
          <a:ln cap="flat" cmpd="sng" w="28575">
            <a:solidFill>
              <a:srgbClr val="FF9900"/>
            </a:solidFill>
            <a:prstDash val="solid"/>
            <a:round/>
            <a:headEnd len="med" w="med" type="oval"/>
            <a:tailEnd len="med" w="med" type="oval"/>
          </a:ln>
        </p:spPr>
      </p:cxnSp>
      <p:cxnSp>
        <p:nvCxnSpPr>
          <p:cNvPr id="195" name="Google Shape;195;p24"/>
          <p:cNvCxnSpPr/>
          <p:nvPr/>
        </p:nvCxnSpPr>
        <p:spPr>
          <a:xfrm rot="10800000">
            <a:off x="1777225" y="3179225"/>
            <a:ext cx="1382400" cy="0"/>
          </a:xfrm>
          <a:prstGeom prst="straightConnector1">
            <a:avLst/>
          </a:prstGeom>
          <a:noFill/>
          <a:ln cap="flat" cmpd="sng" w="28575">
            <a:solidFill>
              <a:srgbClr val="FF9900"/>
            </a:solidFill>
            <a:prstDash val="solid"/>
            <a:round/>
            <a:headEnd len="med" w="med" type="oval"/>
            <a:tailEnd len="med" w="med" type="oval"/>
          </a:ln>
        </p:spPr>
      </p:cxnSp>
      <p:cxnSp>
        <p:nvCxnSpPr>
          <p:cNvPr id="196" name="Google Shape;196;p24"/>
          <p:cNvCxnSpPr/>
          <p:nvPr/>
        </p:nvCxnSpPr>
        <p:spPr>
          <a:xfrm rot="10800000">
            <a:off x="1777225" y="4053250"/>
            <a:ext cx="1382400" cy="0"/>
          </a:xfrm>
          <a:prstGeom prst="straightConnector1">
            <a:avLst/>
          </a:prstGeom>
          <a:noFill/>
          <a:ln cap="flat" cmpd="sng" w="28575">
            <a:solidFill>
              <a:srgbClr val="FF9900"/>
            </a:solidFill>
            <a:prstDash val="solid"/>
            <a:round/>
            <a:headEnd len="med" w="med" type="oval"/>
            <a:tailEnd len="med" w="med" type="oval"/>
          </a:ln>
        </p:spPr>
      </p:cxnSp>
      <p:sp>
        <p:nvSpPr>
          <p:cNvPr id="197" name="Google Shape;197;p24"/>
          <p:cNvSpPr txBox="1"/>
          <p:nvPr/>
        </p:nvSpPr>
        <p:spPr>
          <a:xfrm>
            <a:off x="3159625" y="2151500"/>
            <a:ext cx="58278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a:t>
            </a:r>
            <a:r>
              <a:rPr lang="es" sz="1200" u="sng">
                <a:solidFill>
                  <a:schemeClr val="hlink"/>
                </a:solidFill>
                <a:latin typeface="Montserrat"/>
                <a:ea typeface="Montserrat"/>
                <a:cs typeface="Montserrat"/>
                <a:sym typeface="Montserrat"/>
                <a:hlinkClick/>
              </a:rPr>
              <a:t> </a:t>
            </a:r>
            <a:r>
              <a:rPr b="1" lang="es" sz="1200" u="sng">
                <a:solidFill>
                  <a:schemeClr val="hlink"/>
                </a:solidFill>
                <a:latin typeface="Montserrat"/>
                <a:ea typeface="Montserrat"/>
                <a:cs typeface="Montserrat"/>
                <a:sym typeface="Montserrat"/>
                <a:hlinkClick/>
              </a:rPr>
              <a:t>Notificación Novedades</a:t>
            </a:r>
            <a:r>
              <a:rPr lang="es" sz="1200">
                <a:latin typeface="Montserrat"/>
                <a:ea typeface="Montserrat"/>
                <a:cs typeface="Montserrat"/>
                <a:sym typeface="Montserrat"/>
              </a:rPr>
              <a:t> aprobar novedades de forma ágil</a:t>
            </a:r>
            <a:endParaRPr sz="1200">
              <a:latin typeface="Montserrat"/>
              <a:ea typeface="Montserrat"/>
              <a:cs typeface="Montserrat"/>
              <a:sym typeface="Montserrat"/>
            </a:endParaRPr>
          </a:p>
        </p:txBody>
      </p:sp>
      <p:sp>
        <p:nvSpPr>
          <p:cNvPr id="198" name="Google Shape;198;p24"/>
          <p:cNvSpPr txBox="1"/>
          <p:nvPr/>
        </p:nvSpPr>
        <p:spPr>
          <a:xfrm>
            <a:off x="3159625" y="3001633"/>
            <a:ext cx="5239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a:t>
            </a:r>
            <a:r>
              <a:rPr b="1" lang="es" sz="1200" u="sng">
                <a:solidFill>
                  <a:schemeClr val="hlink"/>
                </a:solidFill>
                <a:latin typeface="Montserrat"/>
                <a:ea typeface="Montserrat"/>
                <a:cs typeface="Montserrat"/>
                <a:sym typeface="Montserrat"/>
                <a:hlinkClick action="ppaction://hlinksldjump" r:id="rId4"/>
              </a:rPr>
              <a:t>Calendario</a:t>
            </a:r>
            <a:r>
              <a:rPr lang="es" sz="1200" u="sng">
                <a:solidFill>
                  <a:schemeClr val="hlink"/>
                </a:solidFill>
                <a:latin typeface="Montserrat"/>
                <a:ea typeface="Montserrat"/>
                <a:cs typeface="Montserrat"/>
                <a:sym typeface="Montserrat"/>
                <a:hlinkClick action="ppaction://hlinksldjump" r:id="rId5"/>
              </a:rPr>
              <a:t> </a:t>
            </a:r>
            <a:r>
              <a:rPr lang="es" sz="1200">
                <a:latin typeface="Montserrat"/>
                <a:ea typeface="Montserrat"/>
                <a:cs typeface="Montserrat"/>
                <a:sym typeface="Montserrat"/>
              </a:rPr>
              <a:t>para organizar tu agenda.</a:t>
            </a:r>
            <a:endParaRPr sz="1200">
              <a:latin typeface="Montserrat"/>
              <a:ea typeface="Montserrat"/>
              <a:cs typeface="Montserrat"/>
              <a:sym typeface="Montserrat"/>
            </a:endParaRPr>
          </a:p>
        </p:txBody>
      </p:sp>
      <p:sp>
        <p:nvSpPr>
          <p:cNvPr id="199" name="Google Shape;199;p24"/>
          <p:cNvSpPr txBox="1"/>
          <p:nvPr/>
        </p:nvSpPr>
        <p:spPr>
          <a:xfrm>
            <a:off x="3159625" y="3829925"/>
            <a:ext cx="5239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a:t>
            </a:r>
            <a:r>
              <a:rPr b="1" lang="es" sz="1200" u="sng">
                <a:solidFill>
                  <a:schemeClr val="hlink"/>
                </a:solidFill>
                <a:latin typeface="Montserrat"/>
                <a:ea typeface="Montserrat"/>
                <a:cs typeface="Montserrat"/>
                <a:sym typeface="Montserrat"/>
                <a:hlinkClick action="ppaction://hlinksldjump" r:id="rId6"/>
              </a:rPr>
              <a:t>Contactos</a:t>
            </a:r>
            <a:r>
              <a:rPr lang="es" sz="1200">
                <a:latin typeface="Montserrat"/>
                <a:ea typeface="Montserrat"/>
                <a:cs typeface="Montserrat"/>
                <a:sym typeface="Montserrat"/>
              </a:rPr>
              <a:t> para generar nuevos contactos internos y externos.</a:t>
            </a:r>
            <a:endParaRPr sz="1200">
              <a:latin typeface="Montserrat"/>
              <a:ea typeface="Montserrat"/>
              <a:cs typeface="Montserrat"/>
              <a:sym typeface="Montserrat"/>
            </a:endParaRPr>
          </a:p>
        </p:txBody>
      </p:sp>
      <p:pic>
        <p:nvPicPr>
          <p:cNvPr id="200" name="Google Shape;200;p24"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pic>
        <p:nvPicPr>
          <p:cNvPr id="201" name="Google Shape;201;p24"/>
          <p:cNvPicPr preferRelativeResize="0"/>
          <p:nvPr/>
        </p:nvPicPr>
        <p:blipFill>
          <a:blip r:embed="rId8">
            <a:alphaModFix/>
          </a:blip>
          <a:stretch>
            <a:fillRect/>
          </a:stretch>
        </p:blipFill>
        <p:spPr>
          <a:xfrm>
            <a:off x="8591925" y="152400"/>
            <a:ext cx="330500" cy="330500"/>
          </a:xfrm>
          <a:prstGeom prst="rect">
            <a:avLst/>
          </a:prstGeom>
          <a:noFill/>
          <a:ln>
            <a:noFill/>
          </a:ln>
        </p:spPr>
      </p:pic>
      <p:cxnSp>
        <p:nvCxnSpPr>
          <p:cNvPr id="202" name="Google Shape;202;p24"/>
          <p:cNvCxnSpPr/>
          <p:nvPr/>
        </p:nvCxnSpPr>
        <p:spPr>
          <a:xfrm rot="10800000">
            <a:off x="1777225" y="2317142"/>
            <a:ext cx="1382400" cy="0"/>
          </a:xfrm>
          <a:prstGeom prst="straightConnector1">
            <a:avLst/>
          </a:prstGeom>
          <a:noFill/>
          <a:ln cap="flat" cmpd="sng" w="28575">
            <a:solidFill>
              <a:srgbClr val="FF9900"/>
            </a:solidFill>
            <a:prstDash val="solid"/>
            <a:round/>
            <a:headEnd len="med" w="med" type="oval"/>
            <a:tailEnd len="med" w="med" type="oval"/>
          </a:ln>
        </p:spPr>
      </p:cxnSp>
      <p:pic>
        <p:nvPicPr>
          <p:cNvPr id="203" name="Google Shape;203;p24"/>
          <p:cNvPicPr preferRelativeResize="0"/>
          <p:nvPr/>
        </p:nvPicPr>
        <p:blipFill>
          <a:blip r:embed="rId9">
            <a:alphaModFix/>
          </a:blip>
          <a:stretch>
            <a:fillRect/>
          </a:stretch>
        </p:blipFill>
        <p:spPr>
          <a:xfrm>
            <a:off x="1483626" y="2155666"/>
            <a:ext cx="253499" cy="253027"/>
          </a:xfrm>
          <a:prstGeom prst="rect">
            <a:avLst/>
          </a:prstGeom>
          <a:noFill/>
          <a:ln>
            <a:noFill/>
          </a:ln>
          <a:effectLst>
            <a:outerShdw blurRad="1228725" rotWithShape="0" algn="bl" dir="7200000" dist="952500">
              <a:srgbClr val="FFFFFF">
                <a:alpha val="0"/>
              </a:srgbClr>
            </a:outerShdw>
          </a:effectLst>
        </p:spPr>
      </p:pic>
      <p:sp>
        <p:nvSpPr>
          <p:cNvPr id="204" name="Google Shape;204;p24"/>
          <p:cNvSpPr txBox="1"/>
          <p:nvPr/>
        </p:nvSpPr>
        <p:spPr>
          <a:xfrm>
            <a:off x="3159625" y="2532492"/>
            <a:ext cx="5239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a:t>
            </a:r>
            <a:r>
              <a:rPr lang="es" sz="1200" u="sng">
                <a:solidFill>
                  <a:schemeClr val="hlink"/>
                </a:solidFill>
                <a:latin typeface="Montserrat"/>
                <a:ea typeface="Montserrat"/>
                <a:cs typeface="Montserrat"/>
                <a:sym typeface="Montserrat"/>
                <a:hlinkClick/>
              </a:rPr>
              <a:t> </a:t>
            </a:r>
            <a:r>
              <a:rPr b="1" lang="es" sz="1200" u="sng">
                <a:solidFill>
                  <a:schemeClr val="hlink"/>
                </a:solidFill>
                <a:latin typeface="Montserrat"/>
                <a:ea typeface="Montserrat"/>
                <a:cs typeface="Montserrat"/>
                <a:sym typeface="Montserrat"/>
                <a:hlinkClick/>
              </a:rPr>
              <a:t>Debates</a:t>
            </a:r>
            <a:r>
              <a:rPr lang="es" sz="1200">
                <a:latin typeface="Montserrat"/>
                <a:ea typeface="Montserrat"/>
                <a:cs typeface="Montserrat"/>
                <a:sym typeface="Montserrat"/>
              </a:rPr>
              <a:t> para volver a la vista inicial de tus mensajes.</a:t>
            </a:r>
            <a:endParaRPr sz="1200">
              <a:latin typeface="Montserrat"/>
              <a:ea typeface="Montserrat"/>
              <a:cs typeface="Montserrat"/>
              <a:sym typeface="Montserrat"/>
            </a:endParaRPr>
          </a:p>
        </p:txBody>
      </p:sp>
      <p:cxnSp>
        <p:nvCxnSpPr>
          <p:cNvPr id="205" name="Google Shape;205;p24"/>
          <p:cNvCxnSpPr/>
          <p:nvPr/>
        </p:nvCxnSpPr>
        <p:spPr>
          <a:xfrm rot="10800000">
            <a:off x="1804625" y="3618883"/>
            <a:ext cx="1382400" cy="0"/>
          </a:xfrm>
          <a:prstGeom prst="straightConnector1">
            <a:avLst/>
          </a:prstGeom>
          <a:noFill/>
          <a:ln cap="flat" cmpd="sng" w="28575">
            <a:solidFill>
              <a:srgbClr val="FF9900"/>
            </a:solidFill>
            <a:prstDash val="solid"/>
            <a:round/>
            <a:headEnd len="med" w="med" type="oval"/>
            <a:tailEnd len="med" w="med" type="oval"/>
          </a:ln>
        </p:spPr>
      </p:cxnSp>
      <p:sp>
        <p:nvSpPr>
          <p:cNvPr id="206" name="Google Shape;206;p24"/>
          <p:cNvSpPr txBox="1"/>
          <p:nvPr/>
        </p:nvSpPr>
        <p:spPr>
          <a:xfrm>
            <a:off x="3187025" y="3365092"/>
            <a:ext cx="5239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a:t>
            </a:r>
            <a:r>
              <a:rPr b="1" lang="es" sz="1200" u="sng">
                <a:solidFill>
                  <a:schemeClr val="hlink"/>
                </a:solidFill>
                <a:latin typeface="Montserrat"/>
                <a:ea typeface="Montserrat"/>
                <a:cs typeface="Montserrat"/>
                <a:sym typeface="Montserrat"/>
                <a:hlinkClick/>
              </a:rPr>
              <a:t>Cierre de Novedades</a:t>
            </a:r>
            <a:r>
              <a:rPr lang="es" sz="1200">
                <a:latin typeface="Montserrat"/>
                <a:ea typeface="Montserrat"/>
                <a:cs typeface="Montserrat"/>
                <a:sym typeface="Montserrat"/>
              </a:rPr>
              <a:t> </a:t>
            </a:r>
            <a:r>
              <a:rPr lang="es" sz="1200">
                <a:latin typeface="Montserrat"/>
                <a:ea typeface="Montserrat"/>
                <a:cs typeface="Montserrat"/>
                <a:sym typeface="Montserrat"/>
              </a:rPr>
              <a:t>para el cierre de novedades (solo visible para perfiles de nómina).</a:t>
            </a:r>
            <a:endParaRPr sz="12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32"/>
          <p:cNvSpPr txBox="1"/>
          <p:nvPr/>
        </p:nvSpPr>
        <p:spPr>
          <a:xfrm>
            <a:off x="316350" y="32777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procesamiento de nómina / Cierre de </a:t>
            </a:r>
            <a:r>
              <a:rPr b="1" lang="es" sz="2400">
                <a:solidFill>
                  <a:srgbClr val="404040"/>
                </a:solidFill>
                <a:latin typeface="Open Sans"/>
                <a:ea typeface="Open Sans"/>
                <a:cs typeface="Open Sans"/>
                <a:sym typeface="Open Sans"/>
              </a:rPr>
              <a:t>cesantías</a:t>
            </a: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
        <p:nvSpPr>
          <p:cNvPr id="1876" name="Google Shape;1876;p132"/>
          <p:cNvSpPr txBox="1"/>
          <p:nvPr/>
        </p:nvSpPr>
        <p:spPr>
          <a:xfrm>
            <a:off x="316350" y="1277513"/>
            <a:ext cx="8019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momento de generar la nómina se te activara las siguientes opciones, sigue los siguientes pasos para completar el proceso  </a:t>
            </a:r>
            <a:endParaRPr>
              <a:latin typeface="Montserrat"/>
              <a:ea typeface="Montserrat"/>
              <a:cs typeface="Montserrat"/>
              <a:sym typeface="Montserrat"/>
            </a:endParaRPr>
          </a:p>
        </p:txBody>
      </p:sp>
      <p:pic>
        <p:nvPicPr>
          <p:cNvPr id="1877" name="Google Shape;1877;p132"/>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878" name="Google Shape;1878;p132"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879" name="Google Shape;1879;p132"/>
          <p:cNvPicPr preferRelativeResize="0"/>
          <p:nvPr/>
        </p:nvPicPr>
        <p:blipFill>
          <a:blip r:embed="rId5">
            <a:alphaModFix/>
          </a:blip>
          <a:stretch>
            <a:fillRect/>
          </a:stretch>
        </p:blipFill>
        <p:spPr>
          <a:xfrm>
            <a:off x="429500" y="2038100"/>
            <a:ext cx="8051078" cy="1052194"/>
          </a:xfrm>
          <a:prstGeom prst="rect">
            <a:avLst/>
          </a:prstGeom>
          <a:noFill/>
          <a:ln cap="flat" cmpd="sng" w="9525">
            <a:solidFill>
              <a:srgbClr val="000000"/>
            </a:solidFill>
            <a:prstDash val="solid"/>
            <a:round/>
            <a:headEnd len="sm" w="sm" type="none"/>
            <a:tailEnd len="sm" w="sm" type="none"/>
          </a:ln>
        </p:spPr>
      </p:pic>
      <p:cxnSp>
        <p:nvCxnSpPr>
          <p:cNvPr id="1880" name="Google Shape;1880;p132"/>
          <p:cNvCxnSpPr/>
          <p:nvPr/>
        </p:nvCxnSpPr>
        <p:spPr>
          <a:xfrm>
            <a:off x="6948450" y="3134900"/>
            <a:ext cx="7200" cy="471000"/>
          </a:xfrm>
          <a:prstGeom prst="straightConnector1">
            <a:avLst/>
          </a:prstGeom>
          <a:noFill/>
          <a:ln cap="flat" cmpd="sng" w="19050">
            <a:solidFill>
              <a:srgbClr val="FF9900"/>
            </a:solidFill>
            <a:prstDash val="solid"/>
            <a:round/>
            <a:headEnd len="med" w="med" type="oval"/>
            <a:tailEnd len="med" w="med" type="oval"/>
          </a:ln>
        </p:spPr>
      </p:cxnSp>
      <p:cxnSp>
        <p:nvCxnSpPr>
          <p:cNvPr id="1881" name="Google Shape;1881;p132"/>
          <p:cNvCxnSpPr/>
          <p:nvPr/>
        </p:nvCxnSpPr>
        <p:spPr>
          <a:xfrm>
            <a:off x="2027435" y="3122050"/>
            <a:ext cx="11700" cy="465300"/>
          </a:xfrm>
          <a:prstGeom prst="straightConnector1">
            <a:avLst/>
          </a:prstGeom>
          <a:noFill/>
          <a:ln cap="flat" cmpd="sng" w="19050">
            <a:solidFill>
              <a:srgbClr val="FF9900"/>
            </a:solidFill>
            <a:prstDash val="solid"/>
            <a:round/>
            <a:headEnd len="med" w="med" type="oval"/>
            <a:tailEnd len="med" w="med" type="oval"/>
          </a:ln>
        </p:spPr>
      </p:cxnSp>
      <p:sp>
        <p:nvSpPr>
          <p:cNvPr id="1882" name="Google Shape;1882;p132"/>
          <p:cNvSpPr txBox="1"/>
          <p:nvPr/>
        </p:nvSpPr>
        <p:spPr>
          <a:xfrm>
            <a:off x="6090485" y="3628850"/>
            <a:ext cx="2197200" cy="760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con este botón calculará la retención en la fuente de los empleados </a:t>
            </a:r>
            <a:endParaRPr sz="1200">
              <a:latin typeface="Montserrat"/>
              <a:ea typeface="Montserrat"/>
              <a:cs typeface="Montserrat"/>
              <a:sym typeface="Montserrat"/>
            </a:endParaRPr>
          </a:p>
        </p:txBody>
      </p:sp>
      <p:sp>
        <p:nvSpPr>
          <p:cNvPr id="1883" name="Google Shape;1883;p132"/>
          <p:cNvSpPr txBox="1"/>
          <p:nvPr/>
        </p:nvSpPr>
        <p:spPr>
          <a:xfrm>
            <a:off x="815462" y="3619100"/>
            <a:ext cx="2293500" cy="760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Terminará de realizar todos los cálculos, teniendo en cuenta las novedades</a:t>
            </a:r>
            <a:endParaRPr sz="1200">
              <a:latin typeface="Montserrat"/>
              <a:ea typeface="Montserrat"/>
              <a:cs typeface="Montserrat"/>
              <a:sym typeface="Montserrat"/>
            </a:endParaRPr>
          </a:p>
        </p:txBody>
      </p:sp>
      <p:sp>
        <p:nvSpPr>
          <p:cNvPr id="1884" name="Google Shape;1884;p132"/>
          <p:cNvSpPr/>
          <p:nvPr/>
        </p:nvSpPr>
        <p:spPr>
          <a:xfrm>
            <a:off x="6585495" y="2289050"/>
            <a:ext cx="554100" cy="43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1</a:t>
            </a:r>
            <a:endParaRPr/>
          </a:p>
        </p:txBody>
      </p:sp>
      <p:sp>
        <p:nvSpPr>
          <p:cNvPr id="1885" name="Google Shape;1885;p132"/>
          <p:cNvSpPr/>
          <p:nvPr/>
        </p:nvSpPr>
        <p:spPr>
          <a:xfrm>
            <a:off x="1860410" y="2320800"/>
            <a:ext cx="554100" cy="43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33"/>
          <p:cNvSpPr txBox="1"/>
          <p:nvPr/>
        </p:nvSpPr>
        <p:spPr>
          <a:xfrm>
            <a:off x="330500" y="80100"/>
            <a:ext cx="84006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Nomina/ Confirma la nómina</a:t>
            </a:r>
            <a:r>
              <a:rPr b="1" lang="es" sz="2400">
                <a:solidFill>
                  <a:srgbClr val="404040"/>
                </a:solidFill>
                <a:latin typeface="Open Sans"/>
                <a:ea typeface="Open Sans"/>
                <a:cs typeface="Open Sans"/>
                <a:sym typeface="Open Sans"/>
              </a:rPr>
              <a:t>/ Cierre de cesantías </a:t>
            </a:r>
            <a:endParaRPr b="1" sz="2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
        <p:nvSpPr>
          <p:cNvPr id="1891" name="Google Shape;1891;p133"/>
          <p:cNvSpPr txBox="1"/>
          <p:nvPr/>
        </p:nvSpPr>
        <p:spPr>
          <a:xfrm>
            <a:off x="330500" y="510600"/>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Después de generar y revisar el procesamiento de nómina Sigue los siguientes pasos </a:t>
            </a:r>
            <a:endParaRPr>
              <a:latin typeface="Montserrat"/>
              <a:ea typeface="Montserrat"/>
              <a:cs typeface="Montserrat"/>
              <a:sym typeface="Montserrat"/>
            </a:endParaRPr>
          </a:p>
        </p:txBody>
      </p:sp>
      <p:sp>
        <p:nvSpPr>
          <p:cNvPr id="1892" name="Google Shape;1892;p133"/>
          <p:cNvSpPr txBox="1"/>
          <p:nvPr/>
        </p:nvSpPr>
        <p:spPr>
          <a:xfrm>
            <a:off x="6779425" y="1480738"/>
            <a:ext cx="21006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1200">
                <a:latin typeface="Montserrat"/>
                <a:ea typeface="Montserrat"/>
                <a:cs typeface="Montserrat"/>
                <a:sym typeface="Montserrat"/>
              </a:rPr>
              <a:t>Solicitar confirmación: </a:t>
            </a:r>
            <a:r>
              <a:rPr lang="es" sz="1200">
                <a:latin typeface="Montserrat"/>
                <a:ea typeface="Montserrat"/>
                <a:cs typeface="Montserrat"/>
                <a:sym typeface="Montserrat"/>
              </a:rPr>
              <a:t>Solicita la confirmación de la nómina generada.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i="1" lang="es" sz="1200">
                <a:latin typeface="Montserrat"/>
                <a:ea typeface="Montserrat"/>
                <a:cs typeface="Montserrat"/>
                <a:sym typeface="Montserrat"/>
              </a:rPr>
              <a:t>Confirm:</a:t>
            </a:r>
            <a:r>
              <a:rPr lang="es" sz="1200">
                <a:latin typeface="Montserrat"/>
                <a:ea typeface="Montserrat"/>
                <a:cs typeface="Montserrat"/>
                <a:sym typeface="Montserrat"/>
              </a:rPr>
              <a:t> Confirma la nómina para realizar el pago del mes.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i="1" lang="es" sz="1200">
                <a:solidFill>
                  <a:schemeClr val="dk1"/>
                </a:solidFill>
                <a:latin typeface="Montserrat"/>
                <a:ea typeface="Montserrat"/>
                <a:cs typeface="Montserrat"/>
                <a:sym typeface="Montserrat"/>
              </a:rPr>
              <a:t>Acomular: </a:t>
            </a:r>
            <a:r>
              <a:rPr lang="es" sz="1200">
                <a:solidFill>
                  <a:schemeClr val="dk1"/>
                </a:solidFill>
                <a:latin typeface="Montserrat"/>
                <a:ea typeface="Montserrat"/>
                <a:cs typeface="Montserrat"/>
                <a:sym typeface="Montserrat"/>
              </a:rPr>
              <a:t>Después de pagar la nómina genera el acumulado de provisiones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b="1" i="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1893" name="Google Shape;1893;p133"/>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894" name="Google Shape;1894;p133"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895" name="Google Shape;1895;p133"/>
          <p:cNvPicPr preferRelativeResize="0"/>
          <p:nvPr/>
        </p:nvPicPr>
        <p:blipFill>
          <a:blip r:embed="rId5">
            <a:alphaModFix/>
          </a:blip>
          <a:stretch>
            <a:fillRect/>
          </a:stretch>
        </p:blipFill>
        <p:spPr>
          <a:xfrm>
            <a:off x="330500" y="1514050"/>
            <a:ext cx="5598326" cy="3188599"/>
          </a:xfrm>
          <a:prstGeom prst="rect">
            <a:avLst/>
          </a:prstGeom>
          <a:noFill/>
          <a:ln cap="flat" cmpd="sng" w="9525">
            <a:solidFill>
              <a:srgbClr val="000000"/>
            </a:solidFill>
            <a:prstDash val="solid"/>
            <a:round/>
            <a:headEnd len="sm" w="sm" type="none"/>
            <a:tailEnd len="sm" w="sm" type="none"/>
          </a:ln>
        </p:spPr>
      </p:pic>
      <p:sp>
        <p:nvSpPr>
          <p:cNvPr id="1896" name="Google Shape;1896;p133"/>
          <p:cNvSpPr txBox="1"/>
          <p:nvPr/>
        </p:nvSpPr>
        <p:spPr>
          <a:xfrm>
            <a:off x="3288313" y="4259750"/>
            <a:ext cx="3438900" cy="6885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Recuerda Confirma el procesamiento, paga la nómina, genera los acumulados de provisiones y cierra la nómina del mes.</a:t>
            </a:r>
            <a:endParaRPr sz="1200">
              <a:solidFill>
                <a:schemeClr val="dk1"/>
              </a:solidFill>
              <a:latin typeface="Montserrat"/>
              <a:ea typeface="Montserrat"/>
              <a:cs typeface="Montserrat"/>
              <a:sym typeface="Montserrat"/>
            </a:endParaRPr>
          </a:p>
        </p:txBody>
      </p:sp>
      <p:pic>
        <p:nvPicPr>
          <p:cNvPr id="1897" name="Google Shape;1897;p133"/>
          <p:cNvPicPr preferRelativeResize="0"/>
          <p:nvPr/>
        </p:nvPicPr>
        <p:blipFill>
          <a:blip r:embed="rId6">
            <a:alphaModFix/>
          </a:blip>
          <a:stretch>
            <a:fillRect/>
          </a:stretch>
        </p:blipFill>
        <p:spPr>
          <a:xfrm>
            <a:off x="2844473" y="4300329"/>
            <a:ext cx="356250" cy="356250"/>
          </a:xfrm>
          <a:prstGeom prst="rect">
            <a:avLst/>
          </a:prstGeom>
          <a:noFill/>
          <a:ln>
            <a:noFill/>
          </a:ln>
        </p:spPr>
      </p:pic>
      <p:pic>
        <p:nvPicPr>
          <p:cNvPr id="1898" name="Google Shape;1898;p133"/>
          <p:cNvPicPr preferRelativeResize="0"/>
          <p:nvPr/>
        </p:nvPicPr>
        <p:blipFill>
          <a:blip r:embed="rId7">
            <a:alphaModFix/>
          </a:blip>
          <a:stretch>
            <a:fillRect/>
          </a:stretch>
        </p:blipFill>
        <p:spPr>
          <a:xfrm>
            <a:off x="261725" y="1131100"/>
            <a:ext cx="5886424" cy="314325"/>
          </a:xfrm>
          <a:prstGeom prst="rect">
            <a:avLst/>
          </a:prstGeom>
          <a:noFill/>
          <a:ln>
            <a:noFill/>
          </a:ln>
        </p:spPr>
      </p:pic>
      <p:sp>
        <p:nvSpPr>
          <p:cNvPr id="1899" name="Google Shape;1899;p133"/>
          <p:cNvSpPr/>
          <p:nvPr/>
        </p:nvSpPr>
        <p:spPr>
          <a:xfrm>
            <a:off x="5065675" y="2851250"/>
            <a:ext cx="580200" cy="14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34"/>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Pago de intereses a los empleados</a:t>
            </a:r>
            <a:endParaRPr b="1" sz="2400">
              <a:latin typeface="Open Sans"/>
              <a:ea typeface="Open Sans"/>
              <a:cs typeface="Open Sans"/>
              <a:sym typeface="Open Sans"/>
            </a:endParaRPr>
          </a:p>
        </p:txBody>
      </p:sp>
      <p:sp>
        <p:nvSpPr>
          <p:cNvPr id="1905" name="Google Shape;1905;p134"/>
          <p:cNvSpPr txBox="1"/>
          <p:nvPr/>
        </p:nvSpPr>
        <p:spPr>
          <a:xfrm>
            <a:off x="341475" y="515600"/>
            <a:ext cx="8677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momento de crear un nuevo procedimiento de nómina para el mes del pago de los </a:t>
            </a:r>
            <a:r>
              <a:rPr lang="es">
                <a:latin typeface="Montserrat"/>
                <a:ea typeface="Montserrat"/>
                <a:cs typeface="Montserrat"/>
                <a:sym typeface="Montserrat"/>
              </a:rPr>
              <a:t>intereses de cesantías a los empleados </a:t>
            </a:r>
            <a:r>
              <a:rPr lang="es">
                <a:latin typeface="Montserrat"/>
                <a:ea typeface="Montserrat"/>
                <a:cs typeface="Montserrat"/>
                <a:sym typeface="Montserrat"/>
              </a:rPr>
              <a:t> ten presente la  siguiente información: </a:t>
            </a:r>
            <a:endParaRPr>
              <a:latin typeface="Montserrat"/>
              <a:ea typeface="Montserrat"/>
              <a:cs typeface="Montserrat"/>
              <a:sym typeface="Montserrat"/>
            </a:endParaRPr>
          </a:p>
        </p:txBody>
      </p:sp>
      <p:pic>
        <p:nvPicPr>
          <p:cNvPr id="1906" name="Google Shape;1906;p134"/>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907" name="Google Shape;1907;p134"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908" name="Google Shape;1908;p134"/>
          <p:cNvPicPr preferRelativeResize="0"/>
          <p:nvPr/>
        </p:nvPicPr>
        <p:blipFill>
          <a:blip r:embed="rId5">
            <a:alphaModFix/>
          </a:blip>
          <a:stretch>
            <a:fillRect/>
          </a:stretch>
        </p:blipFill>
        <p:spPr>
          <a:xfrm>
            <a:off x="472299" y="1724425"/>
            <a:ext cx="7408399" cy="2656100"/>
          </a:xfrm>
          <a:prstGeom prst="rect">
            <a:avLst/>
          </a:prstGeom>
          <a:noFill/>
          <a:ln cap="flat" cmpd="sng" w="9525">
            <a:solidFill>
              <a:srgbClr val="000000"/>
            </a:solidFill>
            <a:prstDash val="solid"/>
            <a:round/>
            <a:headEnd len="sm" w="sm" type="none"/>
            <a:tailEnd len="sm" w="sm" type="none"/>
          </a:ln>
        </p:spPr>
      </p:pic>
      <p:cxnSp>
        <p:nvCxnSpPr>
          <p:cNvPr id="1909" name="Google Shape;1909;p134"/>
          <p:cNvCxnSpPr/>
          <p:nvPr/>
        </p:nvCxnSpPr>
        <p:spPr>
          <a:xfrm flipH="1" rot="10800000">
            <a:off x="1096425" y="1780525"/>
            <a:ext cx="1230300" cy="372000"/>
          </a:xfrm>
          <a:prstGeom prst="straightConnector1">
            <a:avLst/>
          </a:prstGeom>
          <a:noFill/>
          <a:ln cap="flat" cmpd="sng" w="19050">
            <a:solidFill>
              <a:srgbClr val="FF9900"/>
            </a:solidFill>
            <a:prstDash val="solid"/>
            <a:round/>
            <a:headEnd len="med" w="med" type="oval"/>
            <a:tailEnd len="med" w="med" type="oval"/>
          </a:ln>
        </p:spPr>
      </p:cxnSp>
      <p:sp>
        <p:nvSpPr>
          <p:cNvPr id="1910" name="Google Shape;1910;p134"/>
          <p:cNvSpPr txBox="1"/>
          <p:nvPr/>
        </p:nvSpPr>
        <p:spPr>
          <a:xfrm>
            <a:off x="2414100" y="1356200"/>
            <a:ext cx="1571400" cy="692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Al  completar la información </a:t>
            </a:r>
            <a:r>
              <a:rPr lang="es" sz="1200" u="sng">
                <a:solidFill>
                  <a:schemeClr val="hlink"/>
                </a:solidFill>
                <a:latin typeface="Montserrat"/>
                <a:ea typeface="Montserrat"/>
                <a:cs typeface="Montserrat"/>
                <a:sym typeface="Montserrat"/>
                <a:hlinkClick action="ppaction://hlinksldjump" r:id="rId6"/>
              </a:rPr>
              <a:t>Genera la nómina</a:t>
            </a:r>
            <a:r>
              <a:rPr lang="es" sz="1200">
                <a:solidFill>
                  <a:schemeClr val="dk1"/>
                </a:solidFill>
                <a:latin typeface="Montserrat"/>
                <a:ea typeface="Montserrat"/>
                <a:cs typeface="Montserrat"/>
                <a:sym typeface="Montserrat"/>
              </a:rPr>
              <a:t>  </a:t>
            </a:r>
            <a:endParaRPr sz="1200">
              <a:latin typeface="Montserrat"/>
              <a:ea typeface="Montserrat"/>
              <a:cs typeface="Montserrat"/>
              <a:sym typeface="Montserrat"/>
            </a:endParaRPr>
          </a:p>
        </p:txBody>
      </p:sp>
      <p:cxnSp>
        <p:nvCxnSpPr>
          <p:cNvPr id="1911" name="Google Shape;1911;p134"/>
          <p:cNvCxnSpPr>
            <a:endCxn id="1912" idx="1"/>
          </p:cNvCxnSpPr>
          <p:nvPr/>
        </p:nvCxnSpPr>
        <p:spPr>
          <a:xfrm flipH="1" rot="10800000">
            <a:off x="3877825" y="2230425"/>
            <a:ext cx="3418500" cy="840900"/>
          </a:xfrm>
          <a:prstGeom prst="straightConnector1">
            <a:avLst/>
          </a:prstGeom>
          <a:noFill/>
          <a:ln cap="flat" cmpd="sng" w="19050">
            <a:solidFill>
              <a:srgbClr val="FF9900"/>
            </a:solidFill>
            <a:prstDash val="solid"/>
            <a:round/>
            <a:headEnd len="med" w="med" type="oval"/>
            <a:tailEnd len="med" w="med" type="oval"/>
          </a:ln>
        </p:spPr>
      </p:cxnSp>
      <p:sp>
        <p:nvSpPr>
          <p:cNvPr id="1912" name="Google Shape;1912;p134"/>
          <p:cNvSpPr txBox="1"/>
          <p:nvPr/>
        </p:nvSpPr>
        <p:spPr>
          <a:xfrm>
            <a:off x="7296325" y="1895025"/>
            <a:ext cx="1865400" cy="670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Completa la información que te solicita el formulario.</a:t>
            </a:r>
            <a:endParaRPr sz="1200">
              <a:latin typeface="Montserrat"/>
              <a:ea typeface="Montserrat"/>
              <a:cs typeface="Montserrat"/>
              <a:sym typeface="Montserrat"/>
            </a:endParaRPr>
          </a:p>
        </p:txBody>
      </p:sp>
      <p:cxnSp>
        <p:nvCxnSpPr>
          <p:cNvPr id="1913" name="Google Shape;1913;p134"/>
          <p:cNvCxnSpPr>
            <a:stCxn id="1914" idx="3"/>
          </p:cNvCxnSpPr>
          <p:nvPr/>
        </p:nvCxnSpPr>
        <p:spPr>
          <a:xfrm flipH="1" rot="10800000">
            <a:off x="4305050" y="3643900"/>
            <a:ext cx="1201200" cy="803700"/>
          </a:xfrm>
          <a:prstGeom prst="straightConnector1">
            <a:avLst/>
          </a:prstGeom>
          <a:noFill/>
          <a:ln cap="flat" cmpd="sng" w="19050">
            <a:solidFill>
              <a:srgbClr val="FF9900"/>
            </a:solidFill>
            <a:prstDash val="solid"/>
            <a:round/>
            <a:headEnd len="med" w="med" type="oval"/>
            <a:tailEnd len="med" w="med" type="oval"/>
          </a:ln>
        </p:spPr>
      </p:cxnSp>
      <p:sp>
        <p:nvSpPr>
          <p:cNvPr id="1914" name="Google Shape;1914;p134"/>
          <p:cNvSpPr txBox="1"/>
          <p:nvPr/>
        </p:nvSpPr>
        <p:spPr>
          <a:xfrm>
            <a:off x="2490650" y="3961300"/>
            <a:ext cx="1814400" cy="972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latin typeface="Montserrat"/>
                <a:ea typeface="Montserrat"/>
                <a:cs typeface="Montserrat"/>
                <a:sym typeface="Montserrat"/>
              </a:rPr>
              <a:t>Para el pago de </a:t>
            </a:r>
            <a:r>
              <a:rPr lang="es" sz="1200">
                <a:latin typeface="Montserrat"/>
                <a:ea typeface="Montserrat"/>
                <a:cs typeface="Montserrat"/>
                <a:sym typeface="Montserrat"/>
              </a:rPr>
              <a:t>intereses</a:t>
            </a:r>
            <a:r>
              <a:rPr lang="es" sz="1200">
                <a:latin typeface="Montserrat"/>
                <a:ea typeface="Montserrat"/>
                <a:cs typeface="Montserrat"/>
                <a:sym typeface="Montserrat"/>
              </a:rPr>
              <a:t> recuerda colocar el check de </a:t>
            </a:r>
            <a:r>
              <a:rPr b="1" lang="es" sz="1200">
                <a:latin typeface="Montserrat"/>
                <a:ea typeface="Montserrat"/>
                <a:cs typeface="Montserrat"/>
                <a:sym typeface="Montserrat"/>
              </a:rPr>
              <a:t>Pay </a:t>
            </a:r>
            <a:r>
              <a:rPr b="1" lang="es" sz="1200">
                <a:latin typeface="Montserrat"/>
                <a:ea typeface="Montserrat"/>
                <a:cs typeface="Montserrat"/>
                <a:sym typeface="Montserrat"/>
              </a:rPr>
              <a:t>Contributions</a:t>
            </a:r>
            <a:r>
              <a:rPr b="1" lang="es" sz="1200">
                <a:latin typeface="Montserrat"/>
                <a:ea typeface="Montserrat"/>
                <a:cs typeface="Montserrat"/>
                <a:sym typeface="Montserrat"/>
              </a:rPr>
              <a:t> </a:t>
            </a:r>
            <a:endParaRPr b="1" sz="1200">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135"/>
          <p:cNvSpPr txBox="1"/>
          <p:nvPr/>
        </p:nvSpPr>
        <p:spPr>
          <a:xfrm>
            <a:off x="3305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Crear un procesamiento de nómina/</a:t>
            </a:r>
            <a:r>
              <a:rPr b="1" lang="es" sz="2400">
                <a:solidFill>
                  <a:srgbClr val="404040"/>
                </a:solidFill>
                <a:latin typeface="Open Sans"/>
                <a:ea typeface="Open Sans"/>
                <a:cs typeface="Open Sans"/>
                <a:sym typeface="Open Sans"/>
              </a:rPr>
              <a:t>/ Pago de intereses a los empleados</a:t>
            </a:r>
            <a:endParaRPr b="1" sz="24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3600"/>
              <a:buFont typeface="Arial"/>
              <a:buNone/>
            </a:pPr>
            <a:r>
              <a:t/>
            </a:r>
            <a:endParaRPr b="1" sz="2400">
              <a:solidFill>
                <a:srgbClr val="404040"/>
              </a:solidFill>
              <a:latin typeface="Open Sans"/>
              <a:ea typeface="Open Sans"/>
              <a:cs typeface="Open Sans"/>
              <a:sym typeface="Open Sans"/>
            </a:endParaRPr>
          </a:p>
        </p:txBody>
      </p:sp>
      <p:sp>
        <p:nvSpPr>
          <p:cNvPr id="1920" name="Google Shape;1920;p135"/>
          <p:cNvSpPr txBox="1"/>
          <p:nvPr/>
        </p:nvSpPr>
        <p:spPr>
          <a:xfrm>
            <a:off x="294027" y="960425"/>
            <a:ext cx="83520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 Después de generar el consolidado debes darle clic en el check de </a:t>
            </a:r>
            <a:r>
              <a:rPr lang="es" u="sng">
                <a:solidFill>
                  <a:schemeClr val="hlink"/>
                </a:solidFill>
                <a:latin typeface="Montserrat"/>
                <a:ea typeface="Montserrat"/>
                <a:cs typeface="Montserrat"/>
                <a:sym typeface="Montserrat"/>
                <a:hlinkClick action="ppaction://hlinksldjump" r:id="rId3"/>
              </a:rPr>
              <a:t>generar nómina</a:t>
            </a:r>
            <a:r>
              <a:rPr lang="es">
                <a:latin typeface="Montserrat"/>
                <a:ea typeface="Montserrat"/>
                <a:cs typeface="Montserrat"/>
                <a:sym typeface="Montserrat"/>
              </a:rPr>
              <a:t> aparecerá la siguiente pantalla:</a:t>
            </a:r>
            <a:endParaRPr>
              <a:latin typeface="Montserrat"/>
              <a:ea typeface="Montserrat"/>
              <a:cs typeface="Montserrat"/>
              <a:sym typeface="Montserrat"/>
            </a:endParaRPr>
          </a:p>
        </p:txBody>
      </p:sp>
      <p:pic>
        <p:nvPicPr>
          <p:cNvPr id="1921" name="Google Shape;1921;p135"/>
          <p:cNvPicPr preferRelativeResize="0"/>
          <p:nvPr/>
        </p:nvPicPr>
        <p:blipFill>
          <a:blip r:embed="rId4">
            <a:alphaModFix/>
          </a:blip>
          <a:stretch>
            <a:fillRect/>
          </a:stretch>
        </p:blipFill>
        <p:spPr>
          <a:xfrm>
            <a:off x="737875" y="1492250"/>
            <a:ext cx="6386801" cy="3511700"/>
          </a:xfrm>
          <a:prstGeom prst="rect">
            <a:avLst/>
          </a:prstGeom>
          <a:noFill/>
          <a:ln>
            <a:noFill/>
          </a:ln>
          <a:effectLst>
            <a:outerShdw blurRad="57150" rotWithShape="0" algn="bl" dir="5400000" dist="19050">
              <a:srgbClr val="000000">
                <a:alpha val="20000"/>
              </a:srgbClr>
            </a:outerShdw>
          </a:effectLst>
        </p:spPr>
      </p:pic>
      <p:cxnSp>
        <p:nvCxnSpPr>
          <p:cNvPr id="1922" name="Google Shape;1922;p135"/>
          <p:cNvCxnSpPr/>
          <p:nvPr/>
        </p:nvCxnSpPr>
        <p:spPr>
          <a:xfrm flipH="1" rot="10800000">
            <a:off x="1079425" y="3988425"/>
            <a:ext cx="6435300" cy="715800"/>
          </a:xfrm>
          <a:prstGeom prst="straightConnector1">
            <a:avLst/>
          </a:prstGeom>
          <a:noFill/>
          <a:ln cap="flat" cmpd="sng" w="19050">
            <a:solidFill>
              <a:srgbClr val="FF9900"/>
            </a:solidFill>
            <a:prstDash val="solid"/>
            <a:round/>
            <a:headEnd len="med" w="med" type="oval"/>
            <a:tailEnd len="med" w="med" type="oval"/>
          </a:ln>
        </p:spPr>
      </p:cxnSp>
      <p:sp>
        <p:nvSpPr>
          <p:cNvPr id="1923" name="Google Shape;1923;p135"/>
          <p:cNvSpPr txBox="1"/>
          <p:nvPr/>
        </p:nvSpPr>
        <p:spPr>
          <a:xfrm>
            <a:off x="2639700" y="2686500"/>
            <a:ext cx="2338800" cy="851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5"/>
              </a:rPr>
              <a:t>Selecciona los empleados</a:t>
            </a:r>
            <a:r>
              <a:rPr lang="es" sz="1200">
                <a:latin typeface="Montserrat"/>
                <a:ea typeface="Montserrat"/>
                <a:cs typeface="Montserrat"/>
                <a:sym typeface="Montserrat"/>
              </a:rPr>
              <a:t> a los que se le liquidará la nómina, recuerda que el empleado debe estar activo.  </a:t>
            </a:r>
            <a:endParaRPr sz="1200">
              <a:latin typeface="Montserrat"/>
              <a:ea typeface="Montserrat"/>
              <a:cs typeface="Montserrat"/>
              <a:sym typeface="Montserrat"/>
            </a:endParaRPr>
          </a:p>
        </p:txBody>
      </p:sp>
      <p:cxnSp>
        <p:nvCxnSpPr>
          <p:cNvPr id="1924" name="Google Shape;1924;p135"/>
          <p:cNvCxnSpPr/>
          <p:nvPr/>
        </p:nvCxnSpPr>
        <p:spPr>
          <a:xfrm flipH="1">
            <a:off x="1482375" y="2995700"/>
            <a:ext cx="1095300" cy="632400"/>
          </a:xfrm>
          <a:prstGeom prst="straightConnector1">
            <a:avLst/>
          </a:prstGeom>
          <a:noFill/>
          <a:ln cap="flat" cmpd="sng" w="19050">
            <a:solidFill>
              <a:srgbClr val="FF9900"/>
            </a:solidFill>
            <a:prstDash val="solid"/>
            <a:round/>
            <a:headEnd len="med" w="med" type="oval"/>
            <a:tailEnd len="med" w="med" type="oval"/>
          </a:ln>
        </p:spPr>
      </p:cxnSp>
      <p:sp>
        <p:nvSpPr>
          <p:cNvPr id="1925" name="Google Shape;1925;p135"/>
          <p:cNvSpPr txBox="1"/>
          <p:nvPr/>
        </p:nvSpPr>
        <p:spPr>
          <a:xfrm>
            <a:off x="7455800" y="1728925"/>
            <a:ext cx="1688100" cy="1442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momento de Seleccionar los empleados, genera la nómina para realizar los cálculos correspondientes.  </a:t>
            </a:r>
            <a:endParaRPr sz="1200">
              <a:latin typeface="Montserrat"/>
              <a:ea typeface="Montserrat"/>
              <a:cs typeface="Montserrat"/>
              <a:sym typeface="Montserrat"/>
            </a:endParaRPr>
          </a:p>
        </p:txBody>
      </p:sp>
      <p:cxnSp>
        <p:nvCxnSpPr>
          <p:cNvPr id="1926" name="Google Shape;1926;p135"/>
          <p:cNvCxnSpPr/>
          <p:nvPr/>
        </p:nvCxnSpPr>
        <p:spPr>
          <a:xfrm flipH="1">
            <a:off x="1391875" y="1862200"/>
            <a:ext cx="6134700" cy="14400"/>
          </a:xfrm>
          <a:prstGeom prst="straightConnector1">
            <a:avLst/>
          </a:prstGeom>
          <a:noFill/>
          <a:ln cap="flat" cmpd="sng" w="19050">
            <a:solidFill>
              <a:srgbClr val="FF9900"/>
            </a:solidFill>
            <a:prstDash val="solid"/>
            <a:round/>
            <a:headEnd len="med" w="med" type="oval"/>
            <a:tailEnd len="med" w="med" type="oval"/>
          </a:ln>
        </p:spPr>
      </p:cxnSp>
      <p:sp>
        <p:nvSpPr>
          <p:cNvPr id="1927" name="Google Shape;1927;p135"/>
          <p:cNvSpPr txBox="1"/>
          <p:nvPr/>
        </p:nvSpPr>
        <p:spPr>
          <a:xfrm>
            <a:off x="7526563" y="3738150"/>
            <a:ext cx="1119600" cy="8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Guarda o descarta los cambios efectuados</a:t>
            </a:r>
            <a:endParaRPr sz="1200">
              <a:solidFill>
                <a:srgbClr val="FF0000"/>
              </a:solidFill>
              <a:latin typeface="Montserrat"/>
              <a:ea typeface="Montserrat"/>
              <a:cs typeface="Montserrat"/>
              <a:sym typeface="Montserrat"/>
            </a:endParaRPr>
          </a:p>
        </p:txBody>
      </p:sp>
      <p:pic>
        <p:nvPicPr>
          <p:cNvPr id="1928" name="Google Shape;1928;p135"/>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1929" name="Google Shape;1929;p135"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36"/>
          <p:cNvSpPr txBox="1"/>
          <p:nvPr/>
        </p:nvSpPr>
        <p:spPr>
          <a:xfrm>
            <a:off x="316350" y="32777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procesamiento de nómina / </a:t>
            </a:r>
            <a:r>
              <a:rPr b="1" lang="es" sz="2400">
                <a:solidFill>
                  <a:srgbClr val="404040"/>
                </a:solidFill>
                <a:latin typeface="Open Sans"/>
                <a:ea typeface="Open Sans"/>
                <a:cs typeface="Open Sans"/>
                <a:sym typeface="Open Sans"/>
              </a:rPr>
              <a:t>/ Pago de intereses a los empleados</a:t>
            </a:r>
            <a:endParaRPr b="1" sz="24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3600"/>
              <a:buFont typeface="Arial"/>
              <a:buNone/>
            </a:pPr>
            <a:r>
              <a:t/>
            </a:r>
            <a:endParaRPr b="1" sz="2400">
              <a:solidFill>
                <a:srgbClr val="404040"/>
              </a:solidFill>
              <a:latin typeface="Open Sans"/>
              <a:ea typeface="Open Sans"/>
              <a:cs typeface="Open Sans"/>
              <a:sym typeface="Open Sans"/>
            </a:endParaRPr>
          </a:p>
        </p:txBody>
      </p:sp>
      <p:sp>
        <p:nvSpPr>
          <p:cNvPr id="1935" name="Google Shape;1935;p136"/>
          <p:cNvSpPr txBox="1"/>
          <p:nvPr/>
        </p:nvSpPr>
        <p:spPr>
          <a:xfrm>
            <a:off x="316350" y="1277513"/>
            <a:ext cx="8019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momento de generar la nómina se te activara las siguientes opciones, sigue los siguientes pasos para completar el proceso  </a:t>
            </a:r>
            <a:endParaRPr>
              <a:latin typeface="Montserrat"/>
              <a:ea typeface="Montserrat"/>
              <a:cs typeface="Montserrat"/>
              <a:sym typeface="Montserrat"/>
            </a:endParaRPr>
          </a:p>
        </p:txBody>
      </p:sp>
      <p:pic>
        <p:nvPicPr>
          <p:cNvPr id="1936" name="Google Shape;1936;p136"/>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937" name="Google Shape;1937;p136"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938" name="Google Shape;1938;p136"/>
          <p:cNvPicPr preferRelativeResize="0"/>
          <p:nvPr/>
        </p:nvPicPr>
        <p:blipFill>
          <a:blip r:embed="rId5">
            <a:alphaModFix/>
          </a:blip>
          <a:stretch>
            <a:fillRect/>
          </a:stretch>
        </p:blipFill>
        <p:spPr>
          <a:xfrm>
            <a:off x="429500" y="2114300"/>
            <a:ext cx="8051078" cy="1052194"/>
          </a:xfrm>
          <a:prstGeom prst="rect">
            <a:avLst/>
          </a:prstGeom>
          <a:noFill/>
          <a:ln cap="flat" cmpd="sng" w="9525">
            <a:solidFill>
              <a:srgbClr val="000000"/>
            </a:solidFill>
            <a:prstDash val="solid"/>
            <a:round/>
            <a:headEnd len="sm" w="sm" type="none"/>
            <a:tailEnd len="sm" w="sm" type="none"/>
          </a:ln>
        </p:spPr>
      </p:pic>
      <p:cxnSp>
        <p:nvCxnSpPr>
          <p:cNvPr id="1939" name="Google Shape;1939;p136"/>
          <p:cNvCxnSpPr/>
          <p:nvPr/>
        </p:nvCxnSpPr>
        <p:spPr>
          <a:xfrm>
            <a:off x="6948450" y="3211100"/>
            <a:ext cx="7200" cy="471000"/>
          </a:xfrm>
          <a:prstGeom prst="straightConnector1">
            <a:avLst/>
          </a:prstGeom>
          <a:noFill/>
          <a:ln cap="flat" cmpd="sng" w="19050">
            <a:solidFill>
              <a:srgbClr val="FF9900"/>
            </a:solidFill>
            <a:prstDash val="solid"/>
            <a:round/>
            <a:headEnd len="med" w="med" type="oval"/>
            <a:tailEnd len="med" w="med" type="oval"/>
          </a:ln>
        </p:spPr>
      </p:cxnSp>
      <p:cxnSp>
        <p:nvCxnSpPr>
          <p:cNvPr id="1940" name="Google Shape;1940;p136"/>
          <p:cNvCxnSpPr/>
          <p:nvPr/>
        </p:nvCxnSpPr>
        <p:spPr>
          <a:xfrm>
            <a:off x="2027435" y="3198250"/>
            <a:ext cx="11700" cy="465300"/>
          </a:xfrm>
          <a:prstGeom prst="straightConnector1">
            <a:avLst/>
          </a:prstGeom>
          <a:noFill/>
          <a:ln cap="flat" cmpd="sng" w="19050">
            <a:solidFill>
              <a:srgbClr val="FF9900"/>
            </a:solidFill>
            <a:prstDash val="solid"/>
            <a:round/>
            <a:headEnd len="med" w="med" type="oval"/>
            <a:tailEnd len="med" w="med" type="oval"/>
          </a:ln>
        </p:spPr>
      </p:cxnSp>
      <p:sp>
        <p:nvSpPr>
          <p:cNvPr id="1941" name="Google Shape;1941;p136"/>
          <p:cNvSpPr txBox="1"/>
          <p:nvPr/>
        </p:nvSpPr>
        <p:spPr>
          <a:xfrm>
            <a:off x="6090485" y="3705050"/>
            <a:ext cx="2197200" cy="760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con este botón calculará la retención en la fuente de los empleados </a:t>
            </a:r>
            <a:endParaRPr sz="1200">
              <a:latin typeface="Montserrat"/>
              <a:ea typeface="Montserrat"/>
              <a:cs typeface="Montserrat"/>
              <a:sym typeface="Montserrat"/>
            </a:endParaRPr>
          </a:p>
        </p:txBody>
      </p:sp>
      <p:sp>
        <p:nvSpPr>
          <p:cNvPr id="1942" name="Google Shape;1942;p136"/>
          <p:cNvSpPr txBox="1"/>
          <p:nvPr/>
        </p:nvSpPr>
        <p:spPr>
          <a:xfrm>
            <a:off x="815462" y="3695300"/>
            <a:ext cx="2293500" cy="760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Terminará de realizar todos los cálculos, teniendo en cuenta las novedades</a:t>
            </a:r>
            <a:endParaRPr sz="1200">
              <a:latin typeface="Montserrat"/>
              <a:ea typeface="Montserrat"/>
              <a:cs typeface="Montserrat"/>
              <a:sym typeface="Montserrat"/>
            </a:endParaRPr>
          </a:p>
        </p:txBody>
      </p:sp>
      <p:sp>
        <p:nvSpPr>
          <p:cNvPr id="1943" name="Google Shape;1943;p136"/>
          <p:cNvSpPr/>
          <p:nvPr/>
        </p:nvSpPr>
        <p:spPr>
          <a:xfrm>
            <a:off x="6585495" y="2365250"/>
            <a:ext cx="554100" cy="43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1</a:t>
            </a:r>
            <a:endParaRPr/>
          </a:p>
        </p:txBody>
      </p:sp>
      <p:sp>
        <p:nvSpPr>
          <p:cNvPr id="1944" name="Google Shape;1944;p136"/>
          <p:cNvSpPr/>
          <p:nvPr/>
        </p:nvSpPr>
        <p:spPr>
          <a:xfrm>
            <a:off x="1860410" y="2397000"/>
            <a:ext cx="554100" cy="43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137"/>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Nomina/ Confirma la nómina/ </a:t>
            </a:r>
            <a:r>
              <a:rPr b="1" lang="es" sz="2400">
                <a:solidFill>
                  <a:srgbClr val="404040"/>
                </a:solidFill>
                <a:latin typeface="Open Sans"/>
                <a:ea typeface="Open Sans"/>
                <a:cs typeface="Open Sans"/>
                <a:sym typeface="Open Sans"/>
              </a:rPr>
              <a:t>/ Pago de intereses a los empleados</a:t>
            </a:r>
            <a:endParaRPr b="1" sz="2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
        <p:nvSpPr>
          <p:cNvPr id="1950" name="Google Shape;1950;p137"/>
          <p:cNvSpPr txBox="1"/>
          <p:nvPr/>
        </p:nvSpPr>
        <p:spPr>
          <a:xfrm>
            <a:off x="330500" y="788913"/>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Después de generar y revisar el procesamiento de nómina Sigue los siguientes pasos </a:t>
            </a:r>
            <a:endParaRPr>
              <a:latin typeface="Montserrat"/>
              <a:ea typeface="Montserrat"/>
              <a:cs typeface="Montserrat"/>
              <a:sym typeface="Montserrat"/>
            </a:endParaRPr>
          </a:p>
        </p:txBody>
      </p:sp>
      <p:sp>
        <p:nvSpPr>
          <p:cNvPr id="1951" name="Google Shape;1951;p137"/>
          <p:cNvSpPr txBox="1"/>
          <p:nvPr/>
        </p:nvSpPr>
        <p:spPr>
          <a:xfrm>
            <a:off x="6779425" y="1581048"/>
            <a:ext cx="2100600" cy="25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1200">
                <a:latin typeface="Montserrat"/>
                <a:ea typeface="Montserrat"/>
                <a:cs typeface="Montserrat"/>
                <a:sym typeface="Montserrat"/>
              </a:rPr>
              <a:t>Solicitar confirmación: </a:t>
            </a:r>
            <a:r>
              <a:rPr lang="es" sz="1200">
                <a:latin typeface="Montserrat"/>
                <a:ea typeface="Montserrat"/>
                <a:cs typeface="Montserrat"/>
                <a:sym typeface="Montserrat"/>
              </a:rPr>
              <a:t>Solicita la confirmación de la nómina generada.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i="1" lang="es" sz="1200">
                <a:latin typeface="Montserrat"/>
                <a:ea typeface="Montserrat"/>
                <a:cs typeface="Montserrat"/>
                <a:sym typeface="Montserrat"/>
              </a:rPr>
              <a:t>Confirm:</a:t>
            </a:r>
            <a:r>
              <a:rPr lang="es" sz="1200">
                <a:latin typeface="Montserrat"/>
                <a:ea typeface="Montserrat"/>
                <a:cs typeface="Montserrat"/>
                <a:sym typeface="Montserrat"/>
              </a:rPr>
              <a:t> Confirma la nómina para realizar el pago del mes.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i="1" lang="es" sz="1200">
                <a:solidFill>
                  <a:schemeClr val="dk1"/>
                </a:solidFill>
                <a:latin typeface="Montserrat"/>
                <a:ea typeface="Montserrat"/>
                <a:cs typeface="Montserrat"/>
                <a:sym typeface="Montserrat"/>
              </a:rPr>
              <a:t>Acomular: </a:t>
            </a:r>
            <a:r>
              <a:rPr lang="es" sz="1200">
                <a:solidFill>
                  <a:schemeClr val="dk1"/>
                </a:solidFill>
                <a:latin typeface="Montserrat"/>
                <a:ea typeface="Montserrat"/>
                <a:cs typeface="Montserrat"/>
                <a:sym typeface="Montserrat"/>
              </a:rPr>
              <a:t>Después de pagar la nómina genera el acumulado de provisiones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b="1" i="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1952" name="Google Shape;1952;p137"/>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953" name="Google Shape;1953;p137"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954" name="Google Shape;1954;p137"/>
          <p:cNvPicPr preferRelativeResize="0"/>
          <p:nvPr/>
        </p:nvPicPr>
        <p:blipFill>
          <a:blip r:embed="rId5">
            <a:alphaModFix/>
          </a:blip>
          <a:stretch>
            <a:fillRect/>
          </a:stretch>
        </p:blipFill>
        <p:spPr>
          <a:xfrm>
            <a:off x="330500" y="1613397"/>
            <a:ext cx="5598326" cy="3096357"/>
          </a:xfrm>
          <a:prstGeom prst="rect">
            <a:avLst/>
          </a:prstGeom>
          <a:noFill/>
          <a:ln cap="flat" cmpd="sng" w="9525">
            <a:solidFill>
              <a:srgbClr val="000000"/>
            </a:solidFill>
            <a:prstDash val="solid"/>
            <a:round/>
            <a:headEnd len="sm" w="sm" type="none"/>
            <a:tailEnd len="sm" w="sm" type="none"/>
          </a:ln>
        </p:spPr>
      </p:pic>
      <p:sp>
        <p:nvSpPr>
          <p:cNvPr id="1955" name="Google Shape;1955;p137"/>
          <p:cNvSpPr txBox="1"/>
          <p:nvPr/>
        </p:nvSpPr>
        <p:spPr>
          <a:xfrm>
            <a:off x="3288313" y="4279667"/>
            <a:ext cx="3438900" cy="6687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Recuerda Confirma el procesamiento, paga la nómina, genera los acumulados de provisiones y cierra la nómina del mes.</a:t>
            </a:r>
            <a:endParaRPr sz="1200">
              <a:solidFill>
                <a:schemeClr val="dk1"/>
              </a:solidFill>
              <a:latin typeface="Montserrat"/>
              <a:ea typeface="Montserrat"/>
              <a:cs typeface="Montserrat"/>
              <a:sym typeface="Montserrat"/>
            </a:endParaRPr>
          </a:p>
        </p:txBody>
      </p:sp>
      <p:pic>
        <p:nvPicPr>
          <p:cNvPr id="1956" name="Google Shape;1956;p137"/>
          <p:cNvPicPr preferRelativeResize="0"/>
          <p:nvPr/>
        </p:nvPicPr>
        <p:blipFill>
          <a:blip r:embed="rId6">
            <a:alphaModFix/>
          </a:blip>
          <a:stretch>
            <a:fillRect/>
          </a:stretch>
        </p:blipFill>
        <p:spPr>
          <a:xfrm>
            <a:off x="2844473" y="4319072"/>
            <a:ext cx="356250" cy="345944"/>
          </a:xfrm>
          <a:prstGeom prst="rect">
            <a:avLst/>
          </a:prstGeom>
          <a:noFill/>
          <a:ln>
            <a:noFill/>
          </a:ln>
        </p:spPr>
      </p:pic>
      <p:pic>
        <p:nvPicPr>
          <p:cNvPr id="1957" name="Google Shape;1957;p137"/>
          <p:cNvPicPr preferRelativeResize="0"/>
          <p:nvPr/>
        </p:nvPicPr>
        <p:blipFill>
          <a:blip r:embed="rId7">
            <a:alphaModFix/>
          </a:blip>
          <a:stretch>
            <a:fillRect/>
          </a:stretch>
        </p:blipFill>
        <p:spPr>
          <a:xfrm>
            <a:off x="261725" y="1241525"/>
            <a:ext cx="5886424" cy="305232"/>
          </a:xfrm>
          <a:prstGeom prst="rect">
            <a:avLst/>
          </a:prstGeom>
          <a:noFill/>
          <a:ln>
            <a:noFill/>
          </a:ln>
        </p:spPr>
      </p:pic>
      <p:sp>
        <p:nvSpPr>
          <p:cNvPr id="1958" name="Google Shape;1958;p137"/>
          <p:cNvSpPr/>
          <p:nvPr/>
        </p:nvSpPr>
        <p:spPr>
          <a:xfrm>
            <a:off x="5065675" y="2911913"/>
            <a:ext cx="580200" cy="136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138"/>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4" name="Google Shape;1964;p138"/>
          <p:cNvPicPr preferRelativeResize="0"/>
          <p:nvPr/>
        </p:nvPicPr>
        <p:blipFill rotWithShape="1">
          <a:blip r:embed="rId3">
            <a:alphaModFix amt="22000"/>
          </a:blip>
          <a:srcRect b="0" l="0" r="0" t="0"/>
          <a:stretch/>
        </p:blipFill>
        <p:spPr>
          <a:xfrm>
            <a:off x="1502625" y="1487375"/>
            <a:ext cx="6715424" cy="2953075"/>
          </a:xfrm>
          <a:prstGeom prst="rect">
            <a:avLst/>
          </a:prstGeom>
          <a:noFill/>
          <a:ln>
            <a:noFill/>
          </a:ln>
        </p:spPr>
      </p:pic>
      <p:pic>
        <p:nvPicPr>
          <p:cNvPr id="1965" name="Google Shape;1965;p138"/>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1966" name="Google Shape;1966;p138"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
        <p:nvSpPr>
          <p:cNvPr id="1967" name="Google Shape;1967;p138"/>
          <p:cNvSpPr txBox="1"/>
          <p:nvPr/>
        </p:nvSpPr>
        <p:spPr>
          <a:xfrm>
            <a:off x="925950" y="2202150"/>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3600">
                <a:solidFill>
                  <a:srgbClr val="FFFFFF"/>
                </a:solidFill>
                <a:latin typeface="Open Sans"/>
                <a:ea typeface="Open Sans"/>
                <a:cs typeface="Open Sans"/>
                <a:sym typeface="Open Sans"/>
              </a:rPr>
              <a:t>Cálculo</a:t>
            </a:r>
            <a:r>
              <a:rPr b="1" lang="es" sz="3600">
                <a:solidFill>
                  <a:srgbClr val="FFFFFF"/>
                </a:solidFill>
                <a:latin typeface="Open Sans"/>
                <a:ea typeface="Open Sans"/>
                <a:cs typeface="Open Sans"/>
                <a:sym typeface="Open Sans"/>
              </a:rPr>
              <a:t> de porcentaje de </a:t>
            </a:r>
            <a:r>
              <a:rPr b="1" lang="es" sz="3600">
                <a:solidFill>
                  <a:srgbClr val="FFFFFF"/>
                </a:solidFill>
                <a:latin typeface="Open Sans"/>
                <a:ea typeface="Open Sans"/>
                <a:cs typeface="Open Sans"/>
                <a:sym typeface="Open Sans"/>
              </a:rPr>
              <a:t>retención</a:t>
            </a:r>
            <a:r>
              <a:rPr b="1" lang="es" sz="3600">
                <a:solidFill>
                  <a:srgbClr val="FFFFFF"/>
                </a:solidFill>
                <a:latin typeface="Open Sans"/>
                <a:ea typeface="Open Sans"/>
                <a:cs typeface="Open Sans"/>
                <a:sym typeface="Open Sans"/>
              </a:rPr>
              <a:t> en la fuente  </a:t>
            </a:r>
            <a:r>
              <a:rPr b="1" lang="es" sz="3600">
                <a:solidFill>
                  <a:srgbClr val="FFFFFF"/>
                </a:solidFill>
                <a:latin typeface="Open Sans"/>
                <a:ea typeface="Open Sans"/>
                <a:cs typeface="Open Sans"/>
                <a:sym typeface="Open Sans"/>
              </a:rPr>
              <a:t> </a:t>
            </a:r>
            <a:endParaRPr b="1"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39"/>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a:t>
            </a:r>
            <a:r>
              <a:rPr b="1" lang="es" sz="2400">
                <a:solidFill>
                  <a:srgbClr val="404040"/>
                </a:solidFill>
                <a:latin typeface="Open Sans"/>
                <a:ea typeface="Open Sans"/>
                <a:cs typeface="Open Sans"/>
                <a:sym typeface="Open Sans"/>
              </a:rPr>
              <a:t>/ Recalculo de porcentaje   </a:t>
            </a:r>
            <a:endParaRPr b="1" sz="2400">
              <a:latin typeface="Open Sans"/>
              <a:ea typeface="Open Sans"/>
              <a:cs typeface="Open Sans"/>
              <a:sym typeface="Open Sans"/>
            </a:endParaRPr>
          </a:p>
        </p:txBody>
      </p:sp>
      <p:pic>
        <p:nvPicPr>
          <p:cNvPr id="1973" name="Google Shape;1973;p139"/>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974" name="Google Shape;1974;p139"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1975" name="Google Shape;1975;p139"/>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Nómina </a:t>
            </a:r>
            <a:r>
              <a:rPr lang="es">
                <a:latin typeface="Montserrat"/>
                <a:ea typeface="Montserrat"/>
                <a:cs typeface="Montserrat"/>
                <a:sym typeface="Montserrat"/>
              </a:rPr>
              <a:t>selecciona la pestaña y selecciona</a:t>
            </a:r>
            <a:r>
              <a:rPr b="1" lang="es">
                <a:latin typeface="Montserrat"/>
                <a:ea typeface="Montserrat"/>
                <a:cs typeface="Montserrat"/>
                <a:sym typeface="Montserrat"/>
              </a:rPr>
              <a:t>  Iw recalc             </a:t>
            </a:r>
            <a:r>
              <a:rPr lang="es">
                <a:latin typeface="Montserrat"/>
                <a:ea typeface="Montserrat"/>
                <a:cs typeface="Montserrat"/>
                <a:sym typeface="Montserrat"/>
              </a:rPr>
              <a:t>Encontrarás la siguiente Formulario </a:t>
            </a:r>
            <a:r>
              <a:rPr lang="es">
                <a:latin typeface="Montserrat"/>
                <a:ea typeface="Montserrat"/>
                <a:cs typeface="Montserrat"/>
                <a:sym typeface="Montserrat"/>
              </a:rPr>
              <a:t> </a:t>
            </a:r>
            <a:endParaRPr>
              <a:latin typeface="Montserrat"/>
              <a:ea typeface="Montserrat"/>
              <a:cs typeface="Montserrat"/>
              <a:sym typeface="Montserrat"/>
            </a:endParaRPr>
          </a:p>
        </p:txBody>
      </p:sp>
      <p:pic>
        <p:nvPicPr>
          <p:cNvPr id="1976" name="Google Shape;1976;p139"/>
          <p:cNvPicPr preferRelativeResize="0"/>
          <p:nvPr/>
        </p:nvPicPr>
        <p:blipFill>
          <a:blip r:embed="rId5">
            <a:alphaModFix/>
          </a:blip>
          <a:stretch>
            <a:fillRect/>
          </a:stretch>
        </p:blipFill>
        <p:spPr>
          <a:xfrm>
            <a:off x="6805275" y="631738"/>
            <a:ext cx="552450" cy="314325"/>
          </a:xfrm>
          <a:prstGeom prst="rect">
            <a:avLst/>
          </a:prstGeom>
          <a:noFill/>
          <a:ln>
            <a:noFill/>
          </a:ln>
        </p:spPr>
      </p:pic>
      <p:pic>
        <p:nvPicPr>
          <p:cNvPr id="1977" name="Google Shape;1977;p139"/>
          <p:cNvPicPr preferRelativeResize="0"/>
          <p:nvPr/>
        </p:nvPicPr>
        <p:blipFill>
          <a:blip r:embed="rId6">
            <a:alphaModFix/>
          </a:blip>
          <a:stretch>
            <a:fillRect/>
          </a:stretch>
        </p:blipFill>
        <p:spPr>
          <a:xfrm>
            <a:off x="609225" y="1416975"/>
            <a:ext cx="8131025" cy="3127076"/>
          </a:xfrm>
          <a:prstGeom prst="rect">
            <a:avLst/>
          </a:prstGeom>
          <a:noFill/>
          <a:ln cap="flat" cmpd="sng" w="9525">
            <a:solidFill>
              <a:srgbClr val="000000"/>
            </a:solidFill>
            <a:prstDash val="solid"/>
            <a:round/>
            <a:headEnd len="sm" w="sm" type="none"/>
            <a:tailEnd len="sm" w="sm" type="none"/>
          </a:ln>
        </p:spPr>
      </p:pic>
      <p:cxnSp>
        <p:nvCxnSpPr>
          <p:cNvPr id="1978" name="Google Shape;1978;p139"/>
          <p:cNvCxnSpPr/>
          <p:nvPr/>
        </p:nvCxnSpPr>
        <p:spPr>
          <a:xfrm rot="10800000">
            <a:off x="1213660" y="1998075"/>
            <a:ext cx="933000" cy="468300"/>
          </a:xfrm>
          <a:prstGeom prst="straightConnector1">
            <a:avLst/>
          </a:prstGeom>
          <a:noFill/>
          <a:ln cap="flat" cmpd="sng" w="19050">
            <a:solidFill>
              <a:srgbClr val="FF9900"/>
            </a:solidFill>
            <a:prstDash val="solid"/>
            <a:round/>
            <a:headEnd len="med" w="med" type="oval"/>
            <a:tailEnd len="med" w="med" type="oval"/>
          </a:ln>
        </p:spPr>
      </p:cxnSp>
      <p:cxnSp>
        <p:nvCxnSpPr>
          <p:cNvPr id="1979" name="Google Shape;1979;p139"/>
          <p:cNvCxnSpPr>
            <a:stCxn id="1980" idx="1"/>
          </p:cNvCxnSpPr>
          <p:nvPr/>
        </p:nvCxnSpPr>
        <p:spPr>
          <a:xfrm flipH="1">
            <a:off x="4795700" y="2679675"/>
            <a:ext cx="1378500" cy="680400"/>
          </a:xfrm>
          <a:prstGeom prst="straightConnector1">
            <a:avLst/>
          </a:prstGeom>
          <a:noFill/>
          <a:ln cap="flat" cmpd="sng" w="19050">
            <a:solidFill>
              <a:srgbClr val="FF9900"/>
            </a:solidFill>
            <a:prstDash val="solid"/>
            <a:round/>
            <a:headEnd len="med" w="med" type="oval"/>
            <a:tailEnd len="med" w="med" type="oval"/>
          </a:ln>
        </p:spPr>
      </p:cxnSp>
      <p:cxnSp>
        <p:nvCxnSpPr>
          <p:cNvPr id="1981" name="Google Shape;1981;p139"/>
          <p:cNvCxnSpPr/>
          <p:nvPr/>
        </p:nvCxnSpPr>
        <p:spPr>
          <a:xfrm flipH="1">
            <a:off x="4515775" y="4248025"/>
            <a:ext cx="1308600" cy="23400"/>
          </a:xfrm>
          <a:prstGeom prst="straightConnector1">
            <a:avLst/>
          </a:prstGeom>
          <a:noFill/>
          <a:ln cap="flat" cmpd="sng" w="19050">
            <a:solidFill>
              <a:srgbClr val="FF9900"/>
            </a:solidFill>
            <a:prstDash val="solid"/>
            <a:round/>
            <a:headEnd len="med" w="med" type="oval"/>
            <a:tailEnd len="med" w="med" type="oval"/>
          </a:ln>
        </p:spPr>
      </p:cxnSp>
      <p:sp>
        <p:nvSpPr>
          <p:cNvPr id="1980" name="Google Shape;1980;p139"/>
          <p:cNvSpPr txBox="1"/>
          <p:nvPr/>
        </p:nvSpPr>
        <p:spPr>
          <a:xfrm>
            <a:off x="6174200" y="2317725"/>
            <a:ext cx="1924500" cy="72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latin typeface="Montserrat"/>
                <a:ea typeface="Montserrat"/>
                <a:cs typeface="Montserrat"/>
                <a:sym typeface="Montserrat"/>
              </a:rPr>
              <a:t>Ingresa la </a:t>
            </a:r>
            <a:r>
              <a:rPr lang="es" sz="1200">
                <a:latin typeface="Montserrat"/>
                <a:ea typeface="Montserrat"/>
                <a:cs typeface="Montserrat"/>
                <a:sym typeface="Montserrat"/>
              </a:rPr>
              <a:t>información</a:t>
            </a:r>
            <a:r>
              <a:rPr lang="es" sz="1200">
                <a:latin typeface="Montserrat"/>
                <a:ea typeface="Montserrat"/>
                <a:cs typeface="Montserrat"/>
                <a:sym typeface="Montserrat"/>
              </a:rPr>
              <a:t> solicitada por el formulario </a:t>
            </a:r>
            <a:endParaRPr b="1" sz="1200">
              <a:latin typeface="Montserrat"/>
              <a:ea typeface="Montserrat"/>
              <a:cs typeface="Montserrat"/>
              <a:sym typeface="Montserrat"/>
            </a:endParaRPr>
          </a:p>
        </p:txBody>
      </p:sp>
      <p:sp>
        <p:nvSpPr>
          <p:cNvPr id="1982" name="Google Shape;1982;p139"/>
          <p:cNvSpPr txBox="1"/>
          <p:nvPr/>
        </p:nvSpPr>
        <p:spPr>
          <a:xfrm>
            <a:off x="6073400" y="3713450"/>
            <a:ext cx="1924500" cy="72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latin typeface="Montserrat"/>
                <a:ea typeface="Montserrat"/>
                <a:cs typeface="Montserrat"/>
                <a:sym typeface="Montserrat"/>
              </a:rPr>
              <a:t>Aqui podras visualizar el resumen por el empleado del proceso </a:t>
            </a:r>
            <a:endParaRPr b="1" sz="1200">
              <a:latin typeface="Montserrat"/>
              <a:ea typeface="Montserrat"/>
              <a:cs typeface="Montserrat"/>
              <a:sym typeface="Montserrat"/>
            </a:endParaRPr>
          </a:p>
        </p:txBody>
      </p:sp>
      <p:sp>
        <p:nvSpPr>
          <p:cNvPr id="1983" name="Google Shape;1983;p139"/>
          <p:cNvSpPr/>
          <p:nvPr/>
        </p:nvSpPr>
        <p:spPr>
          <a:xfrm>
            <a:off x="914050" y="1827975"/>
            <a:ext cx="552600" cy="170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39"/>
          <p:cNvSpPr txBox="1"/>
          <p:nvPr/>
        </p:nvSpPr>
        <p:spPr>
          <a:xfrm>
            <a:off x="3020525" y="1827975"/>
            <a:ext cx="2137800" cy="72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latin typeface="Montserrat"/>
                <a:ea typeface="Montserrat"/>
                <a:cs typeface="Montserrat"/>
                <a:sym typeface="Montserrat"/>
              </a:rPr>
              <a:t>una vez que ingreses la </a:t>
            </a:r>
            <a:r>
              <a:rPr lang="es" sz="1200">
                <a:latin typeface="Montserrat"/>
                <a:ea typeface="Montserrat"/>
                <a:cs typeface="Montserrat"/>
                <a:sym typeface="Montserrat"/>
              </a:rPr>
              <a:t>información</a:t>
            </a:r>
            <a:r>
              <a:rPr lang="es" sz="1200">
                <a:latin typeface="Montserrat"/>
                <a:ea typeface="Montserrat"/>
                <a:cs typeface="Montserrat"/>
                <a:sym typeface="Montserrat"/>
              </a:rPr>
              <a:t> </a:t>
            </a:r>
            <a:r>
              <a:rPr lang="es" sz="1200" u="sng">
                <a:solidFill>
                  <a:schemeClr val="hlink"/>
                </a:solidFill>
                <a:latin typeface="Montserrat"/>
                <a:ea typeface="Montserrat"/>
                <a:cs typeface="Montserrat"/>
                <a:sym typeface="Montserrat"/>
                <a:hlinkClick/>
              </a:rPr>
              <a:t>selecciona los empleado </a:t>
            </a:r>
            <a:endParaRPr b="1" sz="1200">
              <a:latin typeface="Montserrat"/>
              <a:ea typeface="Montserrat"/>
              <a:cs typeface="Montserrat"/>
              <a:sym typeface="Montserrat"/>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40"/>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Recalculo de porcentaje   </a:t>
            </a:r>
            <a:endParaRPr b="1" sz="2400">
              <a:latin typeface="Open Sans"/>
              <a:ea typeface="Open Sans"/>
              <a:cs typeface="Open Sans"/>
              <a:sym typeface="Open Sans"/>
            </a:endParaRPr>
          </a:p>
        </p:txBody>
      </p:sp>
      <p:pic>
        <p:nvPicPr>
          <p:cNvPr id="1990" name="Google Shape;1990;p140"/>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991" name="Google Shape;1991;p140"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1992" name="Google Shape;1992;p140"/>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Para agregar los empleados recuerda darle clic en el </a:t>
            </a:r>
            <a:r>
              <a:rPr lang="es">
                <a:latin typeface="Montserrat"/>
                <a:ea typeface="Montserrat"/>
                <a:cs typeface="Montserrat"/>
                <a:sym typeface="Montserrat"/>
              </a:rPr>
              <a:t>botón</a:t>
            </a:r>
            <a:r>
              <a:rPr lang="es">
                <a:latin typeface="Montserrat"/>
                <a:ea typeface="Montserrat"/>
                <a:cs typeface="Montserrat"/>
                <a:sym typeface="Montserrat"/>
              </a:rPr>
              <a:t> de </a:t>
            </a:r>
            <a:r>
              <a:rPr b="1" lang="es">
                <a:latin typeface="Montserrat"/>
                <a:ea typeface="Montserrat"/>
                <a:cs typeface="Montserrat"/>
                <a:sym typeface="Montserrat"/>
              </a:rPr>
              <a:t>Add Empleyees </a:t>
            </a:r>
            <a:r>
              <a:rPr lang="es">
                <a:latin typeface="Montserrat"/>
                <a:ea typeface="Montserrat"/>
                <a:cs typeface="Montserrat"/>
                <a:sym typeface="Montserrat"/>
              </a:rPr>
              <a:t> te activara la siguiente pantalla  solo debes dar clic en </a:t>
            </a:r>
            <a:r>
              <a:rPr b="1" lang="es">
                <a:latin typeface="Montserrat"/>
                <a:ea typeface="Montserrat"/>
                <a:cs typeface="Montserrat"/>
                <a:sym typeface="Montserrat"/>
              </a:rPr>
              <a:t>Agregar registro</a:t>
            </a:r>
            <a:endParaRPr b="1">
              <a:latin typeface="Montserrat"/>
              <a:ea typeface="Montserrat"/>
              <a:cs typeface="Montserrat"/>
              <a:sym typeface="Montserrat"/>
            </a:endParaRPr>
          </a:p>
        </p:txBody>
      </p:sp>
      <p:pic>
        <p:nvPicPr>
          <p:cNvPr id="1993" name="Google Shape;1993;p140"/>
          <p:cNvPicPr preferRelativeResize="0"/>
          <p:nvPr/>
        </p:nvPicPr>
        <p:blipFill>
          <a:blip r:embed="rId5">
            <a:alphaModFix/>
          </a:blip>
          <a:stretch>
            <a:fillRect/>
          </a:stretch>
        </p:blipFill>
        <p:spPr>
          <a:xfrm>
            <a:off x="2434825" y="1472750"/>
            <a:ext cx="6023301" cy="339765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cxnSp>
        <p:nvCxnSpPr>
          <p:cNvPr id="1994" name="Google Shape;1994;p140"/>
          <p:cNvCxnSpPr/>
          <p:nvPr/>
        </p:nvCxnSpPr>
        <p:spPr>
          <a:xfrm flipH="1" rot="10800000">
            <a:off x="1835375" y="2420025"/>
            <a:ext cx="517800" cy="851100"/>
          </a:xfrm>
          <a:prstGeom prst="straightConnector1">
            <a:avLst/>
          </a:prstGeom>
          <a:noFill/>
          <a:ln cap="flat" cmpd="sng" w="19050">
            <a:solidFill>
              <a:srgbClr val="FF9900"/>
            </a:solidFill>
            <a:prstDash val="solid"/>
            <a:round/>
            <a:headEnd len="med" w="med" type="oval"/>
            <a:tailEnd len="med" w="med" type="oval"/>
          </a:ln>
        </p:spPr>
      </p:cxnSp>
      <p:sp>
        <p:nvSpPr>
          <p:cNvPr id="1995" name="Google Shape;1995;p140"/>
          <p:cNvSpPr txBox="1"/>
          <p:nvPr/>
        </p:nvSpPr>
        <p:spPr>
          <a:xfrm>
            <a:off x="117275" y="2648000"/>
            <a:ext cx="1584900" cy="14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Selecciona Todos  los empleados</a:t>
            </a:r>
            <a:r>
              <a:rPr lang="es" sz="1200">
                <a:solidFill>
                  <a:schemeClr val="dk1"/>
                </a:solidFill>
                <a:latin typeface="Montserrat"/>
                <a:ea typeface="Montserrat"/>
                <a:cs typeface="Montserrat"/>
                <a:sym typeface="Montserrat"/>
              </a:rPr>
              <a:t>  a quienes realizar el </a:t>
            </a:r>
            <a:r>
              <a:rPr lang="es" sz="1200">
                <a:solidFill>
                  <a:schemeClr val="dk1"/>
                </a:solidFill>
                <a:latin typeface="Montserrat"/>
                <a:ea typeface="Montserrat"/>
                <a:cs typeface="Montserrat"/>
                <a:sym typeface="Montserrat"/>
              </a:rPr>
              <a:t>recálculo y dale en </a:t>
            </a:r>
            <a:r>
              <a:rPr lang="es" sz="1200" u="sng">
                <a:solidFill>
                  <a:schemeClr val="hlink"/>
                </a:solidFill>
                <a:latin typeface="Montserrat"/>
                <a:ea typeface="Montserrat"/>
                <a:cs typeface="Montserrat"/>
                <a:sym typeface="Montserrat"/>
                <a:hlinkClick/>
              </a:rPr>
              <a:t>seleccionar </a:t>
            </a:r>
            <a:r>
              <a:rPr lang="es" sz="1200">
                <a:solidFill>
                  <a:schemeClr val="dk1"/>
                </a:solidFill>
                <a:latin typeface="Montserrat"/>
                <a:ea typeface="Montserrat"/>
                <a:cs typeface="Montserrat"/>
                <a:sym typeface="Montserrat"/>
              </a:rPr>
              <a:t> </a:t>
            </a:r>
            <a:endParaRPr sz="1200">
              <a:latin typeface="Montserrat"/>
              <a:ea typeface="Montserrat"/>
              <a:cs typeface="Montserrat"/>
              <a:sym typeface="Montserrat"/>
            </a:endParaRPr>
          </a:p>
        </p:txBody>
      </p:sp>
      <p:sp>
        <p:nvSpPr>
          <p:cNvPr id="1996" name="Google Shape;1996;p140"/>
          <p:cNvSpPr txBox="1"/>
          <p:nvPr/>
        </p:nvSpPr>
        <p:spPr>
          <a:xfrm>
            <a:off x="2635489" y="2420118"/>
            <a:ext cx="1377900" cy="205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40"/>
          <p:cNvSpPr txBox="1"/>
          <p:nvPr/>
        </p:nvSpPr>
        <p:spPr>
          <a:xfrm>
            <a:off x="4202805" y="2420118"/>
            <a:ext cx="1377900" cy="205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998" name="Google Shape;1998;p140"/>
          <p:cNvCxnSpPr/>
          <p:nvPr/>
        </p:nvCxnSpPr>
        <p:spPr>
          <a:xfrm>
            <a:off x="1808288" y="3345125"/>
            <a:ext cx="552600" cy="1095300"/>
          </a:xfrm>
          <a:prstGeom prst="straightConnector1">
            <a:avLst/>
          </a:prstGeom>
          <a:noFill/>
          <a:ln cap="flat" cmpd="sng" w="19050">
            <a:solidFill>
              <a:srgbClr val="FF9900"/>
            </a:solidFill>
            <a:prstDash val="solid"/>
            <a:round/>
            <a:headEnd len="med" w="med" type="oval"/>
            <a:tailEnd len="med" w="med" type="oval"/>
          </a:ln>
        </p:spPr>
      </p:cxnSp>
      <p:sp>
        <p:nvSpPr>
          <p:cNvPr id="1999" name="Google Shape;1999;p140"/>
          <p:cNvSpPr txBox="1"/>
          <p:nvPr/>
        </p:nvSpPr>
        <p:spPr>
          <a:xfrm>
            <a:off x="5971300" y="4262600"/>
            <a:ext cx="2338800" cy="851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6"/>
              </a:rPr>
              <a:t>Selecciona los empleados</a:t>
            </a:r>
            <a:r>
              <a:rPr lang="es" sz="1200">
                <a:latin typeface="Montserrat"/>
                <a:ea typeface="Montserrat"/>
                <a:cs typeface="Montserrat"/>
                <a:sym typeface="Montserrat"/>
              </a:rPr>
              <a:t> a los que se le liquidará el </a:t>
            </a:r>
            <a:r>
              <a:rPr lang="es" sz="1200">
                <a:latin typeface="Montserrat"/>
                <a:ea typeface="Montserrat"/>
                <a:cs typeface="Montserrat"/>
                <a:sym typeface="Montserrat"/>
              </a:rPr>
              <a:t>recálculo</a:t>
            </a:r>
            <a:r>
              <a:rPr lang="es" sz="1200">
                <a:latin typeface="Montserrat"/>
                <a:ea typeface="Montserrat"/>
                <a:cs typeface="Montserrat"/>
                <a:sym typeface="Montserrat"/>
              </a:rPr>
              <a:t> , recuerda que el empleado debe estar activo.  </a:t>
            </a:r>
            <a:endParaRPr sz="1200">
              <a:latin typeface="Montserrat"/>
              <a:ea typeface="Montserrat"/>
              <a:cs typeface="Montserrat"/>
              <a:sym typeface="Montserrat"/>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141"/>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Recalculo de porcentaje   </a:t>
            </a:r>
            <a:endParaRPr b="1" sz="2400">
              <a:latin typeface="Open Sans"/>
              <a:ea typeface="Open Sans"/>
              <a:cs typeface="Open Sans"/>
              <a:sym typeface="Open Sans"/>
            </a:endParaRPr>
          </a:p>
        </p:txBody>
      </p:sp>
      <p:pic>
        <p:nvPicPr>
          <p:cNvPr id="2005" name="Google Shape;2005;p141"/>
          <p:cNvPicPr preferRelativeResize="0"/>
          <p:nvPr/>
        </p:nvPicPr>
        <p:blipFill>
          <a:blip r:embed="rId3">
            <a:alphaModFix/>
          </a:blip>
          <a:stretch>
            <a:fillRect/>
          </a:stretch>
        </p:blipFill>
        <p:spPr>
          <a:xfrm>
            <a:off x="8591925" y="152400"/>
            <a:ext cx="330500" cy="330500"/>
          </a:xfrm>
          <a:prstGeom prst="rect">
            <a:avLst/>
          </a:prstGeom>
          <a:noFill/>
          <a:ln>
            <a:noFill/>
          </a:ln>
        </p:spPr>
      </p:pic>
      <p:sp>
        <p:nvSpPr>
          <p:cNvPr id="2006" name="Google Shape;2006;p141"/>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Una vez que selecciones los empleados </a:t>
            </a:r>
            <a:r>
              <a:rPr lang="es">
                <a:latin typeface="Montserrat"/>
                <a:ea typeface="Montserrat"/>
                <a:cs typeface="Montserrat"/>
                <a:sym typeface="Montserrat"/>
              </a:rPr>
              <a:t>haz</a:t>
            </a:r>
            <a:r>
              <a:rPr lang="es">
                <a:latin typeface="Montserrat"/>
                <a:ea typeface="Montserrat"/>
                <a:cs typeface="Montserrat"/>
                <a:sym typeface="Montserrat"/>
              </a:rPr>
              <a:t> clic en                                 donde te generara la siguiente </a:t>
            </a:r>
            <a:r>
              <a:rPr lang="es">
                <a:latin typeface="Montserrat"/>
                <a:ea typeface="Montserrat"/>
                <a:cs typeface="Montserrat"/>
                <a:sym typeface="Montserrat"/>
              </a:rPr>
              <a:t>información</a:t>
            </a:r>
            <a:endParaRPr b="1">
              <a:latin typeface="Montserrat"/>
              <a:ea typeface="Montserrat"/>
              <a:cs typeface="Montserrat"/>
              <a:sym typeface="Montserrat"/>
            </a:endParaRPr>
          </a:p>
        </p:txBody>
      </p:sp>
      <p:pic>
        <p:nvPicPr>
          <p:cNvPr id="2007" name="Google Shape;2007;p141"/>
          <p:cNvPicPr preferRelativeResize="0"/>
          <p:nvPr/>
        </p:nvPicPr>
        <p:blipFill>
          <a:blip r:embed="rId4">
            <a:alphaModFix/>
          </a:blip>
          <a:stretch>
            <a:fillRect/>
          </a:stretch>
        </p:blipFill>
        <p:spPr>
          <a:xfrm>
            <a:off x="5066500" y="736038"/>
            <a:ext cx="1390650" cy="276225"/>
          </a:xfrm>
          <a:prstGeom prst="rect">
            <a:avLst/>
          </a:prstGeom>
          <a:noFill/>
          <a:ln cap="flat" cmpd="sng" w="19050">
            <a:solidFill>
              <a:srgbClr val="FF9900"/>
            </a:solidFill>
            <a:prstDash val="solid"/>
            <a:round/>
            <a:headEnd len="sm" w="sm" type="none"/>
            <a:tailEnd len="sm" w="sm" type="none"/>
          </a:ln>
        </p:spPr>
      </p:pic>
      <p:pic>
        <p:nvPicPr>
          <p:cNvPr id="2008" name="Google Shape;2008;p141"/>
          <p:cNvPicPr preferRelativeResize="0"/>
          <p:nvPr/>
        </p:nvPicPr>
        <p:blipFill>
          <a:blip r:embed="rId5">
            <a:alphaModFix/>
          </a:blip>
          <a:stretch>
            <a:fillRect/>
          </a:stretch>
        </p:blipFill>
        <p:spPr>
          <a:xfrm>
            <a:off x="152400" y="1268950"/>
            <a:ext cx="8494425" cy="3367160"/>
          </a:xfrm>
          <a:prstGeom prst="rect">
            <a:avLst/>
          </a:prstGeom>
          <a:noFill/>
          <a:ln cap="flat" cmpd="sng" w="9525">
            <a:solidFill>
              <a:srgbClr val="000000"/>
            </a:solidFill>
            <a:prstDash val="solid"/>
            <a:round/>
            <a:headEnd len="sm" w="sm" type="none"/>
            <a:tailEnd len="sm" w="sm" type="none"/>
          </a:ln>
        </p:spPr>
      </p:pic>
      <p:sp>
        <p:nvSpPr>
          <p:cNvPr id="2009" name="Google Shape;2009;p141"/>
          <p:cNvSpPr txBox="1"/>
          <p:nvPr/>
        </p:nvSpPr>
        <p:spPr>
          <a:xfrm>
            <a:off x="4005900" y="4359800"/>
            <a:ext cx="1248600" cy="236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434343"/>
                </a:solidFill>
              </a:rPr>
              <a:t>E</a:t>
            </a:r>
            <a:r>
              <a:rPr lang="es" sz="800">
                <a:solidFill>
                  <a:srgbClr val="434343"/>
                </a:solidFill>
              </a:rPr>
              <a:t>mpleado 1</a:t>
            </a:r>
            <a:endParaRPr sz="800">
              <a:solidFill>
                <a:srgbClr val="434343"/>
              </a:solidFill>
            </a:endParaRPr>
          </a:p>
        </p:txBody>
      </p:sp>
      <p:sp>
        <p:nvSpPr>
          <p:cNvPr id="2010" name="Google Shape;2010;p141"/>
          <p:cNvSpPr txBox="1"/>
          <p:nvPr/>
        </p:nvSpPr>
        <p:spPr>
          <a:xfrm>
            <a:off x="2026900" y="4359800"/>
            <a:ext cx="1828800" cy="236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434343"/>
                </a:solidFill>
              </a:rPr>
              <a:t>Empleado 1 Manual de proceso</a:t>
            </a:r>
            <a:endParaRPr sz="800">
              <a:solidFill>
                <a:srgbClr val="434343"/>
              </a:solidFill>
            </a:endParaRPr>
          </a:p>
        </p:txBody>
      </p:sp>
      <p:cxnSp>
        <p:nvCxnSpPr>
          <p:cNvPr id="2011" name="Google Shape;2011;p141"/>
          <p:cNvCxnSpPr/>
          <p:nvPr/>
        </p:nvCxnSpPr>
        <p:spPr>
          <a:xfrm flipH="1">
            <a:off x="4988500" y="3314475"/>
            <a:ext cx="900" cy="889200"/>
          </a:xfrm>
          <a:prstGeom prst="straightConnector1">
            <a:avLst/>
          </a:prstGeom>
          <a:noFill/>
          <a:ln cap="flat" cmpd="sng" w="19050">
            <a:solidFill>
              <a:srgbClr val="FF9900"/>
            </a:solidFill>
            <a:prstDash val="solid"/>
            <a:round/>
            <a:headEnd len="med" w="med" type="oval"/>
            <a:tailEnd len="med" w="med" type="oval"/>
          </a:ln>
        </p:spPr>
      </p:cxnSp>
      <p:sp>
        <p:nvSpPr>
          <p:cNvPr id="2012" name="Google Shape;2012;p141"/>
          <p:cNvSpPr txBox="1"/>
          <p:nvPr/>
        </p:nvSpPr>
        <p:spPr>
          <a:xfrm>
            <a:off x="3855700" y="2590575"/>
            <a:ext cx="2266500" cy="72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latin typeface="Montserrat"/>
                <a:ea typeface="Montserrat"/>
                <a:cs typeface="Montserrat"/>
                <a:sym typeface="Montserrat"/>
              </a:rPr>
              <a:t>Tendras el registro de todos los empleados con la </a:t>
            </a:r>
            <a:r>
              <a:rPr lang="es" sz="1200">
                <a:latin typeface="Montserrat"/>
                <a:ea typeface="Montserrat"/>
                <a:cs typeface="Montserrat"/>
                <a:sym typeface="Montserrat"/>
              </a:rPr>
              <a:t>información</a:t>
            </a:r>
            <a:r>
              <a:rPr lang="es" sz="1200">
                <a:latin typeface="Montserrat"/>
                <a:ea typeface="Montserrat"/>
                <a:cs typeface="Montserrat"/>
                <a:sym typeface="Montserrat"/>
              </a:rPr>
              <a:t> </a:t>
            </a:r>
            <a:r>
              <a:rPr lang="es" sz="1200">
                <a:latin typeface="Montserrat"/>
                <a:ea typeface="Montserrat"/>
                <a:cs typeface="Montserrat"/>
                <a:sym typeface="Montserrat"/>
              </a:rPr>
              <a:t>básica</a:t>
            </a:r>
            <a:r>
              <a:rPr lang="es" sz="1200">
                <a:latin typeface="Montserrat"/>
                <a:ea typeface="Montserrat"/>
                <a:cs typeface="Montserrat"/>
                <a:sym typeface="Montserrat"/>
              </a:rPr>
              <a:t> </a:t>
            </a:r>
            <a:endParaRPr b="1" sz="1200">
              <a:latin typeface="Montserrat"/>
              <a:ea typeface="Montserrat"/>
              <a:cs typeface="Montserrat"/>
              <a:sym typeface="Montserrat"/>
            </a:endParaRPr>
          </a:p>
        </p:txBody>
      </p:sp>
      <p:cxnSp>
        <p:nvCxnSpPr>
          <p:cNvPr id="2013" name="Google Shape;2013;p141"/>
          <p:cNvCxnSpPr>
            <a:stCxn id="2014" idx="2"/>
          </p:cNvCxnSpPr>
          <p:nvPr/>
        </p:nvCxnSpPr>
        <p:spPr>
          <a:xfrm flipH="1">
            <a:off x="1347025" y="1942325"/>
            <a:ext cx="864000" cy="751500"/>
          </a:xfrm>
          <a:prstGeom prst="straightConnector1">
            <a:avLst/>
          </a:prstGeom>
          <a:noFill/>
          <a:ln cap="flat" cmpd="sng" w="19050">
            <a:solidFill>
              <a:srgbClr val="FF9900"/>
            </a:solidFill>
            <a:prstDash val="solid"/>
            <a:round/>
            <a:headEnd len="med" w="med" type="oval"/>
            <a:tailEnd len="med" w="med" type="oval"/>
          </a:ln>
        </p:spPr>
      </p:cxnSp>
      <p:sp>
        <p:nvSpPr>
          <p:cNvPr id="2014" name="Google Shape;2014;p141"/>
          <p:cNvSpPr/>
          <p:nvPr/>
        </p:nvSpPr>
        <p:spPr>
          <a:xfrm>
            <a:off x="1802125" y="1772225"/>
            <a:ext cx="817800" cy="170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1"/>
          <p:cNvSpPr txBox="1"/>
          <p:nvPr/>
        </p:nvSpPr>
        <p:spPr>
          <a:xfrm>
            <a:off x="315200" y="2789125"/>
            <a:ext cx="1828800" cy="889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latin typeface="Montserrat"/>
                <a:ea typeface="Montserrat"/>
                <a:cs typeface="Montserrat"/>
                <a:sym typeface="Montserrat"/>
              </a:rPr>
              <a:t>Un vez que revises la </a:t>
            </a:r>
            <a:r>
              <a:rPr lang="es" sz="1200">
                <a:latin typeface="Montserrat"/>
                <a:ea typeface="Montserrat"/>
                <a:cs typeface="Montserrat"/>
                <a:sym typeface="Montserrat"/>
              </a:rPr>
              <a:t>información</a:t>
            </a:r>
            <a:r>
              <a:rPr lang="es" sz="1200">
                <a:latin typeface="Montserrat"/>
                <a:ea typeface="Montserrat"/>
                <a:cs typeface="Montserrat"/>
                <a:sym typeface="Montserrat"/>
              </a:rPr>
              <a:t> haz clic en </a:t>
            </a:r>
            <a:r>
              <a:rPr b="1" lang="es" sz="1200">
                <a:latin typeface="Montserrat"/>
                <a:ea typeface="Montserrat"/>
                <a:cs typeface="Montserrat"/>
                <a:sym typeface="Montserrat"/>
              </a:rPr>
              <a:t> Compute Sheet RF</a:t>
            </a:r>
            <a:endParaRPr b="1" sz="12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5"/>
          <p:cNvPicPr preferRelativeResize="0"/>
          <p:nvPr/>
        </p:nvPicPr>
        <p:blipFill rotWithShape="1">
          <a:blip r:embed="rId3">
            <a:alphaModFix/>
          </a:blip>
          <a:srcRect b="91238" l="0" r="0" t="0"/>
          <a:stretch/>
        </p:blipFill>
        <p:spPr>
          <a:xfrm>
            <a:off x="1358200" y="1619375"/>
            <a:ext cx="504350" cy="536300"/>
          </a:xfrm>
          <a:prstGeom prst="rect">
            <a:avLst/>
          </a:prstGeom>
          <a:noFill/>
          <a:ln>
            <a:noFill/>
          </a:ln>
        </p:spPr>
      </p:pic>
      <p:sp>
        <p:nvSpPr>
          <p:cNvPr id="212" name="Google Shape;212;p25"/>
          <p:cNvSpPr txBox="1"/>
          <p:nvPr/>
        </p:nvSpPr>
        <p:spPr>
          <a:xfrm>
            <a:off x="330500" y="127725"/>
            <a:ext cx="48441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Menú Herramientas</a:t>
            </a:r>
            <a:endParaRPr b="1" sz="2400">
              <a:latin typeface="Open Sans"/>
              <a:ea typeface="Open Sans"/>
              <a:cs typeface="Open Sans"/>
              <a:sym typeface="Open Sans"/>
            </a:endParaRPr>
          </a:p>
        </p:txBody>
      </p:sp>
      <p:sp>
        <p:nvSpPr>
          <p:cNvPr id="213" name="Google Shape;213;p25"/>
          <p:cNvSpPr txBox="1"/>
          <p:nvPr/>
        </p:nvSpPr>
        <p:spPr>
          <a:xfrm>
            <a:off x="342450" y="576025"/>
            <a:ext cx="77061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Este menú siempre estará visible y te permitirá moverte por las funciones principales de W-ERP 		</a:t>
            </a:r>
            <a:endParaRPr>
              <a:latin typeface="Montserrat"/>
              <a:ea typeface="Montserrat"/>
              <a:cs typeface="Montserrat"/>
              <a:sym typeface="Montserrat"/>
            </a:endParaRPr>
          </a:p>
        </p:txBody>
      </p:sp>
      <p:sp>
        <p:nvSpPr>
          <p:cNvPr id="214" name="Google Shape;214;p25"/>
          <p:cNvSpPr txBox="1"/>
          <p:nvPr/>
        </p:nvSpPr>
        <p:spPr>
          <a:xfrm>
            <a:off x="3159625" y="1682350"/>
            <a:ext cx="48441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este icono para ver el menú en vista ampliada.</a:t>
            </a:r>
            <a:endParaRPr sz="1200">
              <a:latin typeface="Montserrat"/>
              <a:ea typeface="Montserrat"/>
              <a:cs typeface="Montserrat"/>
              <a:sym typeface="Montserrat"/>
            </a:endParaRPr>
          </a:p>
        </p:txBody>
      </p:sp>
      <p:sp>
        <p:nvSpPr>
          <p:cNvPr id="215" name="Google Shape;215;p25"/>
          <p:cNvSpPr txBox="1"/>
          <p:nvPr/>
        </p:nvSpPr>
        <p:spPr>
          <a:xfrm>
            <a:off x="3199725" y="2040692"/>
            <a:ext cx="5239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a:t>
            </a:r>
            <a:r>
              <a:rPr b="1" lang="es" sz="1200" u="sng">
                <a:solidFill>
                  <a:schemeClr val="hlink"/>
                </a:solidFill>
                <a:latin typeface="Montserrat"/>
                <a:ea typeface="Montserrat"/>
                <a:cs typeface="Montserrat"/>
                <a:sym typeface="Montserrat"/>
                <a:hlinkClick action="ppaction://hlinksldjump" r:id="rId4"/>
              </a:rPr>
              <a:t>Nómina</a:t>
            </a:r>
            <a:r>
              <a:rPr lang="es" sz="1200" u="sng">
                <a:solidFill>
                  <a:schemeClr val="hlink"/>
                </a:solidFill>
                <a:latin typeface="Montserrat"/>
                <a:ea typeface="Montserrat"/>
                <a:cs typeface="Montserrat"/>
                <a:sym typeface="Montserrat"/>
                <a:hlinkClick action="ppaction://hlinksldjump" r:id="rId5"/>
              </a:rPr>
              <a:t> </a:t>
            </a:r>
            <a:r>
              <a:rPr lang="es" sz="1200">
                <a:latin typeface="Montserrat"/>
                <a:ea typeface="Montserrat"/>
                <a:cs typeface="Montserrat"/>
                <a:sym typeface="Montserrat"/>
              </a:rPr>
              <a:t>para ver el listado de nóminas generadas (solo visible para perfiles de nómina)</a:t>
            </a:r>
            <a:endParaRPr sz="1200">
              <a:latin typeface="Montserrat"/>
              <a:ea typeface="Montserrat"/>
              <a:cs typeface="Montserrat"/>
              <a:sym typeface="Montserrat"/>
            </a:endParaRPr>
          </a:p>
        </p:txBody>
      </p:sp>
      <p:sp>
        <p:nvSpPr>
          <p:cNvPr id="216" name="Google Shape;216;p25"/>
          <p:cNvSpPr txBox="1"/>
          <p:nvPr/>
        </p:nvSpPr>
        <p:spPr>
          <a:xfrm>
            <a:off x="3159625" y="2571858"/>
            <a:ext cx="5239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a:t>
            </a:r>
            <a:r>
              <a:rPr b="1" lang="es" sz="1200" u="sng">
                <a:solidFill>
                  <a:schemeClr val="hlink"/>
                </a:solidFill>
                <a:latin typeface="Montserrat"/>
                <a:ea typeface="Montserrat"/>
                <a:cs typeface="Montserrat"/>
                <a:sym typeface="Montserrat"/>
                <a:hlinkClick action="ppaction://hlinksldjump" r:id="rId6"/>
              </a:rPr>
              <a:t>Empleados</a:t>
            </a:r>
            <a:r>
              <a:rPr b="1" lang="es" sz="1200">
                <a:latin typeface="Montserrat"/>
                <a:ea typeface="Montserrat"/>
                <a:cs typeface="Montserrat"/>
                <a:sym typeface="Montserrat"/>
              </a:rPr>
              <a:t> </a:t>
            </a:r>
            <a:r>
              <a:rPr lang="es" sz="1200">
                <a:latin typeface="Montserrat"/>
                <a:ea typeface="Montserrat"/>
                <a:cs typeface="Montserrat"/>
                <a:sym typeface="Montserrat"/>
              </a:rPr>
              <a:t> para visualizar los empleados activos e inactivos.</a:t>
            </a:r>
            <a:endParaRPr sz="1200">
              <a:latin typeface="Montserrat"/>
              <a:ea typeface="Montserrat"/>
              <a:cs typeface="Montserrat"/>
              <a:sym typeface="Montserrat"/>
            </a:endParaRPr>
          </a:p>
        </p:txBody>
      </p:sp>
      <p:sp>
        <p:nvSpPr>
          <p:cNvPr id="217" name="Google Shape;217;p25"/>
          <p:cNvSpPr txBox="1"/>
          <p:nvPr/>
        </p:nvSpPr>
        <p:spPr>
          <a:xfrm>
            <a:off x="3159625" y="3477488"/>
            <a:ext cx="5239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a:t>
            </a:r>
            <a:r>
              <a:rPr b="1" lang="es" sz="1200" u="sng">
                <a:solidFill>
                  <a:schemeClr val="hlink"/>
                </a:solidFill>
                <a:latin typeface="Montserrat"/>
                <a:ea typeface="Montserrat"/>
                <a:cs typeface="Montserrat"/>
                <a:sym typeface="Montserrat"/>
                <a:hlinkClick/>
              </a:rPr>
              <a:t>Ausencias</a:t>
            </a:r>
            <a:r>
              <a:rPr b="1" lang="es" sz="1200">
                <a:latin typeface="Montserrat"/>
                <a:ea typeface="Montserrat"/>
                <a:cs typeface="Montserrat"/>
                <a:sym typeface="Montserrat"/>
              </a:rPr>
              <a:t> </a:t>
            </a:r>
            <a:r>
              <a:rPr lang="es" sz="1200">
                <a:latin typeface="Montserrat"/>
                <a:ea typeface="Montserrat"/>
                <a:cs typeface="Montserrat"/>
                <a:sym typeface="Montserrat"/>
              </a:rPr>
              <a:t>para gestionar las ausencias de tu equipo.</a:t>
            </a:r>
            <a:endParaRPr sz="1200">
              <a:latin typeface="Montserrat"/>
              <a:ea typeface="Montserrat"/>
              <a:cs typeface="Montserrat"/>
              <a:sym typeface="Montserrat"/>
            </a:endParaRPr>
          </a:p>
        </p:txBody>
      </p:sp>
      <p:pic>
        <p:nvPicPr>
          <p:cNvPr id="218" name="Google Shape;218;p25"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pic>
        <p:nvPicPr>
          <p:cNvPr id="219" name="Google Shape;219;p25"/>
          <p:cNvPicPr preferRelativeResize="0"/>
          <p:nvPr/>
        </p:nvPicPr>
        <p:blipFill>
          <a:blip r:embed="rId8">
            <a:alphaModFix/>
          </a:blip>
          <a:stretch>
            <a:fillRect/>
          </a:stretch>
        </p:blipFill>
        <p:spPr>
          <a:xfrm>
            <a:off x="8591925" y="152400"/>
            <a:ext cx="330500" cy="330500"/>
          </a:xfrm>
          <a:prstGeom prst="rect">
            <a:avLst/>
          </a:prstGeom>
          <a:noFill/>
          <a:ln>
            <a:noFill/>
          </a:ln>
        </p:spPr>
      </p:pic>
      <p:pic>
        <p:nvPicPr>
          <p:cNvPr id="220" name="Google Shape;220;p25"/>
          <p:cNvPicPr preferRelativeResize="0"/>
          <p:nvPr/>
        </p:nvPicPr>
        <p:blipFill>
          <a:blip r:embed="rId9">
            <a:alphaModFix/>
          </a:blip>
          <a:stretch>
            <a:fillRect/>
          </a:stretch>
        </p:blipFill>
        <p:spPr>
          <a:xfrm>
            <a:off x="1483626" y="2155666"/>
            <a:ext cx="253499" cy="253027"/>
          </a:xfrm>
          <a:prstGeom prst="rect">
            <a:avLst/>
          </a:prstGeom>
          <a:noFill/>
          <a:ln>
            <a:noFill/>
          </a:ln>
          <a:effectLst>
            <a:outerShdw blurRad="1228725" rotWithShape="0" algn="bl" dir="7200000" dist="952500">
              <a:srgbClr val="FFFFFF">
                <a:alpha val="0"/>
              </a:srgbClr>
            </a:outerShdw>
          </a:effectLst>
        </p:spPr>
      </p:pic>
      <p:pic>
        <p:nvPicPr>
          <p:cNvPr id="221" name="Google Shape;221;p25"/>
          <p:cNvPicPr preferRelativeResize="0"/>
          <p:nvPr/>
        </p:nvPicPr>
        <p:blipFill rotWithShape="1">
          <a:blip r:embed="rId3">
            <a:alphaModFix/>
          </a:blip>
          <a:srcRect b="0" l="0" r="0" t="71535"/>
          <a:stretch/>
        </p:blipFill>
        <p:spPr>
          <a:xfrm>
            <a:off x="1328925" y="2076300"/>
            <a:ext cx="521450" cy="1801275"/>
          </a:xfrm>
          <a:prstGeom prst="rect">
            <a:avLst/>
          </a:prstGeom>
          <a:noFill/>
          <a:ln>
            <a:noFill/>
          </a:ln>
        </p:spPr>
      </p:pic>
      <p:cxnSp>
        <p:nvCxnSpPr>
          <p:cNvPr id="222" name="Google Shape;222;p25"/>
          <p:cNvCxnSpPr/>
          <p:nvPr/>
        </p:nvCxnSpPr>
        <p:spPr>
          <a:xfrm rot="10800000">
            <a:off x="1777225" y="1848000"/>
            <a:ext cx="1382400" cy="0"/>
          </a:xfrm>
          <a:prstGeom prst="straightConnector1">
            <a:avLst/>
          </a:prstGeom>
          <a:noFill/>
          <a:ln cap="flat" cmpd="sng" w="28575">
            <a:solidFill>
              <a:srgbClr val="FF9900"/>
            </a:solidFill>
            <a:prstDash val="solid"/>
            <a:round/>
            <a:headEnd len="med" w="med" type="oval"/>
            <a:tailEnd len="med" w="med" type="oval"/>
          </a:ln>
        </p:spPr>
      </p:cxnSp>
      <p:cxnSp>
        <p:nvCxnSpPr>
          <p:cNvPr id="223" name="Google Shape;223;p25"/>
          <p:cNvCxnSpPr/>
          <p:nvPr/>
        </p:nvCxnSpPr>
        <p:spPr>
          <a:xfrm rot="10800000">
            <a:off x="1777225" y="2786283"/>
            <a:ext cx="1382400" cy="0"/>
          </a:xfrm>
          <a:prstGeom prst="straightConnector1">
            <a:avLst/>
          </a:prstGeom>
          <a:noFill/>
          <a:ln cap="flat" cmpd="sng" w="28575">
            <a:solidFill>
              <a:srgbClr val="FF9900"/>
            </a:solidFill>
            <a:prstDash val="solid"/>
            <a:round/>
            <a:headEnd len="med" w="med" type="oval"/>
            <a:tailEnd len="med" w="med" type="oval"/>
          </a:ln>
        </p:spPr>
      </p:cxnSp>
      <p:cxnSp>
        <p:nvCxnSpPr>
          <p:cNvPr id="224" name="Google Shape;224;p25"/>
          <p:cNvCxnSpPr/>
          <p:nvPr/>
        </p:nvCxnSpPr>
        <p:spPr>
          <a:xfrm rot="10800000">
            <a:off x="1777225" y="3255425"/>
            <a:ext cx="1382400" cy="0"/>
          </a:xfrm>
          <a:prstGeom prst="straightConnector1">
            <a:avLst/>
          </a:prstGeom>
          <a:noFill/>
          <a:ln cap="flat" cmpd="sng" w="28575">
            <a:solidFill>
              <a:srgbClr val="FF9900"/>
            </a:solidFill>
            <a:prstDash val="solid"/>
            <a:round/>
            <a:headEnd len="med" w="med" type="oval"/>
            <a:tailEnd len="med" w="med" type="oval"/>
          </a:ln>
        </p:spPr>
      </p:cxnSp>
      <p:cxnSp>
        <p:nvCxnSpPr>
          <p:cNvPr id="225" name="Google Shape;225;p25"/>
          <p:cNvCxnSpPr/>
          <p:nvPr/>
        </p:nvCxnSpPr>
        <p:spPr>
          <a:xfrm rot="10800000">
            <a:off x="1777225" y="2317142"/>
            <a:ext cx="1382400" cy="0"/>
          </a:xfrm>
          <a:prstGeom prst="straightConnector1">
            <a:avLst/>
          </a:prstGeom>
          <a:noFill/>
          <a:ln cap="flat" cmpd="sng" w="28575">
            <a:solidFill>
              <a:srgbClr val="FF9900"/>
            </a:solidFill>
            <a:prstDash val="solid"/>
            <a:round/>
            <a:headEnd len="med" w="med" type="oval"/>
            <a:tailEnd len="med" w="med" type="oval"/>
          </a:ln>
        </p:spPr>
      </p:cxnSp>
      <p:cxnSp>
        <p:nvCxnSpPr>
          <p:cNvPr id="226" name="Google Shape;226;p25"/>
          <p:cNvCxnSpPr/>
          <p:nvPr/>
        </p:nvCxnSpPr>
        <p:spPr>
          <a:xfrm rot="10800000">
            <a:off x="1804625" y="3618883"/>
            <a:ext cx="1382400" cy="0"/>
          </a:xfrm>
          <a:prstGeom prst="straightConnector1">
            <a:avLst/>
          </a:prstGeom>
          <a:noFill/>
          <a:ln cap="flat" cmpd="sng" w="28575">
            <a:solidFill>
              <a:srgbClr val="FF9900"/>
            </a:solidFill>
            <a:prstDash val="solid"/>
            <a:round/>
            <a:headEnd len="med" w="med" type="oval"/>
            <a:tailEnd len="med" w="med" type="oval"/>
          </a:ln>
        </p:spPr>
      </p:cxnSp>
      <p:sp>
        <p:nvSpPr>
          <p:cNvPr id="227" name="Google Shape;227;p25"/>
          <p:cNvSpPr txBox="1"/>
          <p:nvPr/>
        </p:nvSpPr>
        <p:spPr>
          <a:xfrm>
            <a:off x="3159625" y="3020300"/>
            <a:ext cx="5671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a:t>
            </a:r>
            <a:r>
              <a:rPr b="1" lang="es" sz="1200" u="sng">
                <a:solidFill>
                  <a:schemeClr val="hlink"/>
                </a:solidFill>
                <a:latin typeface="Montserrat"/>
                <a:ea typeface="Montserrat"/>
                <a:cs typeface="Montserrat"/>
                <a:sym typeface="Montserrat"/>
                <a:hlinkClick/>
              </a:rPr>
              <a:t>Proceso de Selección</a:t>
            </a:r>
            <a:r>
              <a:rPr b="1" lang="es" sz="1200">
                <a:latin typeface="Montserrat"/>
                <a:ea typeface="Montserrat"/>
                <a:cs typeface="Montserrat"/>
                <a:sym typeface="Montserrat"/>
              </a:rPr>
              <a:t> </a:t>
            </a:r>
            <a:r>
              <a:rPr lang="es" sz="1200">
                <a:latin typeface="Montserrat"/>
                <a:ea typeface="Montserrat"/>
                <a:cs typeface="Montserrat"/>
                <a:sym typeface="Montserrat"/>
              </a:rPr>
              <a:t>para gestionar los puestos de trabajo de los empleados. </a:t>
            </a:r>
            <a:r>
              <a:rPr lang="es" sz="1200">
                <a:solidFill>
                  <a:schemeClr val="dk1"/>
                </a:solidFill>
                <a:latin typeface="Montserrat"/>
                <a:ea typeface="Montserrat"/>
                <a:cs typeface="Montserrat"/>
                <a:sym typeface="Montserrat"/>
              </a:rPr>
              <a:t>(solo visible para perfiles de nómina y talento).</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142"/>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Recalculo de porcentaje   </a:t>
            </a:r>
            <a:endParaRPr b="1" sz="2400">
              <a:latin typeface="Open Sans"/>
              <a:ea typeface="Open Sans"/>
              <a:cs typeface="Open Sans"/>
              <a:sym typeface="Open Sans"/>
            </a:endParaRPr>
          </a:p>
        </p:txBody>
      </p:sp>
      <p:sp>
        <p:nvSpPr>
          <p:cNvPr id="2021" name="Google Shape;2021;p142"/>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sp>
        <p:nvSpPr>
          <p:cNvPr id="2022" name="Google Shape;2022;p142"/>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pic>
        <p:nvPicPr>
          <p:cNvPr id="2023" name="Google Shape;2023;p142"/>
          <p:cNvPicPr preferRelativeResize="0"/>
          <p:nvPr/>
        </p:nvPicPr>
        <p:blipFill>
          <a:blip r:embed="rId3">
            <a:alphaModFix/>
          </a:blip>
          <a:stretch>
            <a:fillRect/>
          </a:stretch>
        </p:blipFill>
        <p:spPr>
          <a:xfrm>
            <a:off x="8591925" y="152400"/>
            <a:ext cx="330500" cy="330500"/>
          </a:xfrm>
          <a:prstGeom prst="rect">
            <a:avLst/>
          </a:prstGeom>
          <a:noFill/>
          <a:ln>
            <a:noFill/>
          </a:ln>
        </p:spPr>
      </p:pic>
      <p:sp>
        <p:nvSpPr>
          <p:cNvPr id="2024" name="Google Shape;2024;p142"/>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Una vez que finalice el proceso de                             el sistema </a:t>
            </a:r>
            <a:r>
              <a:rPr lang="es">
                <a:latin typeface="Montserrat"/>
                <a:ea typeface="Montserrat"/>
                <a:cs typeface="Montserrat"/>
                <a:sym typeface="Montserrat"/>
              </a:rPr>
              <a:t>realizará</a:t>
            </a:r>
            <a:r>
              <a:rPr lang="es">
                <a:latin typeface="Montserrat"/>
                <a:ea typeface="Montserrat"/>
                <a:cs typeface="Montserrat"/>
                <a:sym typeface="Montserrat"/>
              </a:rPr>
              <a:t> el </a:t>
            </a:r>
            <a:r>
              <a:rPr lang="es">
                <a:latin typeface="Montserrat"/>
                <a:ea typeface="Montserrat"/>
                <a:cs typeface="Montserrat"/>
                <a:sym typeface="Montserrat"/>
              </a:rPr>
              <a:t>cálculo</a:t>
            </a:r>
            <a:r>
              <a:rPr lang="es">
                <a:latin typeface="Montserrat"/>
                <a:ea typeface="Montserrat"/>
                <a:cs typeface="Montserrat"/>
                <a:sym typeface="Montserrat"/>
              </a:rPr>
              <a:t> del </a:t>
            </a:r>
            <a:r>
              <a:rPr lang="es">
                <a:latin typeface="Montserrat"/>
                <a:ea typeface="Montserrat"/>
                <a:cs typeface="Montserrat"/>
                <a:sym typeface="Montserrat"/>
              </a:rPr>
              <a:t>porcentaje</a:t>
            </a:r>
            <a:r>
              <a:rPr lang="es">
                <a:latin typeface="Montserrat"/>
                <a:ea typeface="Montserrat"/>
                <a:cs typeface="Montserrat"/>
                <a:sym typeface="Montserrat"/>
              </a:rPr>
              <a:t> del </a:t>
            </a:r>
            <a:r>
              <a:rPr b="1" lang="es">
                <a:latin typeface="Montserrat"/>
                <a:ea typeface="Montserrat"/>
                <a:cs typeface="Montserrat"/>
                <a:sym typeface="Montserrat"/>
              </a:rPr>
              <a:t>método</a:t>
            </a:r>
            <a:r>
              <a:rPr b="1" lang="es">
                <a:latin typeface="Montserrat"/>
                <a:ea typeface="Montserrat"/>
                <a:cs typeface="Montserrat"/>
                <a:sym typeface="Montserrat"/>
              </a:rPr>
              <a:t> 2</a:t>
            </a:r>
            <a:r>
              <a:rPr lang="es">
                <a:latin typeface="Montserrat"/>
                <a:ea typeface="Montserrat"/>
                <a:cs typeface="Montserrat"/>
                <a:sym typeface="Montserrat"/>
              </a:rPr>
              <a:t> </a:t>
            </a:r>
            <a:r>
              <a:rPr lang="es">
                <a:latin typeface="Montserrat"/>
                <a:ea typeface="Montserrat"/>
                <a:cs typeface="Montserrat"/>
                <a:sym typeface="Montserrat"/>
              </a:rPr>
              <a:t> y te mostrará:   </a:t>
            </a:r>
            <a:r>
              <a:rPr lang="es">
                <a:latin typeface="Montserrat"/>
                <a:ea typeface="Montserrat"/>
                <a:cs typeface="Montserrat"/>
                <a:sym typeface="Montserrat"/>
              </a:rPr>
              <a:t>                    </a:t>
            </a:r>
            <a:endParaRPr>
              <a:latin typeface="Montserrat"/>
              <a:ea typeface="Montserrat"/>
              <a:cs typeface="Montserrat"/>
              <a:sym typeface="Montserrat"/>
            </a:endParaRPr>
          </a:p>
        </p:txBody>
      </p:sp>
      <p:pic>
        <p:nvPicPr>
          <p:cNvPr id="2025" name="Google Shape;2025;p142"/>
          <p:cNvPicPr preferRelativeResize="0"/>
          <p:nvPr/>
        </p:nvPicPr>
        <p:blipFill>
          <a:blip r:embed="rId4">
            <a:alphaModFix/>
          </a:blip>
          <a:stretch>
            <a:fillRect/>
          </a:stretch>
        </p:blipFill>
        <p:spPr>
          <a:xfrm>
            <a:off x="3624050" y="662100"/>
            <a:ext cx="1257300" cy="276225"/>
          </a:xfrm>
          <a:prstGeom prst="rect">
            <a:avLst/>
          </a:prstGeom>
          <a:noFill/>
          <a:ln>
            <a:noFill/>
          </a:ln>
        </p:spPr>
      </p:pic>
      <p:pic>
        <p:nvPicPr>
          <p:cNvPr id="2026" name="Google Shape;2026;p142"/>
          <p:cNvPicPr preferRelativeResize="0"/>
          <p:nvPr/>
        </p:nvPicPr>
        <p:blipFill>
          <a:blip r:embed="rId5">
            <a:alphaModFix/>
          </a:blip>
          <a:stretch>
            <a:fillRect/>
          </a:stretch>
        </p:blipFill>
        <p:spPr>
          <a:xfrm>
            <a:off x="2213925" y="1265400"/>
            <a:ext cx="5235351" cy="3755175"/>
          </a:xfrm>
          <a:prstGeom prst="rect">
            <a:avLst/>
          </a:prstGeom>
          <a:noFill/>
          <a:ln cap="flat" cmpd="sng" w="9525">
            <a:solidFill>
              <a:srgbClr val="000000"/>
            </a:solidFill>
            <a:prstDash val="solid"/>
            <a:round/>
            <a:headEnd len="sm" w="sm" type="none"/>
            <a:tailEnd len="sm" w="sm" type="none"/>
          </a:ln>
        </p:spPr>
      </p:pic>
      <p:sp>
        <p:nvSpPr>
          <p:cNvPr id="2027" name="Google Shape;2027;p142"/>
          <p:cNvSpPr txBox="1"/>
          <p:nvPr/>
        </p:nvSpPr>
        <p:spPr>
          <a:xfrm>
            <a:off x="5887725" y="3772050"/>
            <a:ext cx="1487400" cy="1201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028" name="Google Shape;2028;p142"/>
          <p:cNvCxnSpPr>
            <a:stCxn id="2029" idx="1"/>
          </p:cNvCxnSpPr>
          <p:nvPr/>
        </p:nvCxnSpPr>
        <p:spPr>
          <a:xfrm flipH="1">
            <a:off x="5273400" y="2906475"/>
            <a:ext cx="1979700" cy="1030500"/>
          </a:xfrm>
          <a:prstGeom prst="straightConnector1">
            <a:avLst/>
          </a:prstGeom>
          <a:noFill/>
          <a:ln cap="flat" cmpd="sng" w="19050">
            <a:solidFill>
              <a:srgbClr val="FF9900"/>
            </a:solidFill>
            <a:prstDash val="solid"/>
            <a:round/>
            <a:headEnd len="med" w="med" type="oval"/>
            <a:tailEnd len="med" w="med" type="oval"/>
          </a:ln>
        </p:spPr>
      </p:cxnSp>
      <p:sp>
        <p:nvSpPr>
          <p:cNvPr id="2030" name="Google Shape;2030;p142"/>
          <p:cNvSpPr txBox="1"/>
          <p:nvPr/>
        </p:nvSpPr>
        <p:spPr>
          <a:xfrm>
            <a:off x="3127250" y="1820382"/>
            <a:ext cx="1850100" cy="291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rgbClr val="434343"/>
                </a:solidFill>
              </a:rPr>
              <a:t>Empleado 1 Manual de proceso</a:t>
            </a:r>
            <a:endParaRPr sz="700">
              <a:solidFill>
                <a:srgbClr val="434343"/>
              </a:solidFill>
            </a:endParaRPr>
          </a:p>
        </p:txBody>
      </p:sp>
      <p:sp>
        <p:nvSpPr>
          <p:cNvPr id="2029" name="Google Shape;2029;p142"/>
          <p:cNvSpPr txBox="1"/>
          <p:nvPr/>
        </p:nvSpPr>
        <p:spPr>
          <a:xfrm>
            <a:off x="7253100" y="2290425"/>
            <a:ext cx="1890900" cy="1232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Los ingresos, deducción y aportes de manera detallada   y la sumatoria total durante el periodo del tiempo estipulado </a:t>
            </a:r>
            <a:endParaRPr sz="1100">
              <a:latin typeface="Montserrat"/>
              <a:ea typeface="Montserrat"/>
              <a:cs typeface="Montserrat"/>
              <a:sym typeface="Montserrat"/>
            </a:endParaRPr>
          </a:p>
        </p:txBody>
      </p:sp>
      <p:cxnSp>
        <p:nvCxnSpPr>
          <p:cNvPr id="2031" name="Google Shape;2031;p142"/>
          <p:cNvCxnSpPr/>
          <p:nvPr/>
        </p:nvCxnSpPr>
        <p:spPr>
          <a:xfrm flipH="1">
            <a:off x="3889525" y="2146075"/>
            <a:ext cx="1050900" cy="229500"/>
          </a:xfrm>
          <a:prstGeom prst="straightConnector1">
            <a:avLst/>
          </a:prstGeom>
          <a:noFill/>
          <a:ln cap="flat" cmpd="sng" w="19050">
            <a:solidFill>
              <a:srgbClr val="FF9900"/>
            </a:solidFill>
            <a:prstDash val="solid"/>
            <a:round/>
            <a:headEnd len="med" w="med" type="oval"/>
            <a:tailEnd len="med" w="med" type="oval"/>
          </a:ln>
        </p:spPr>
      </p:cxnSp>
      <p:sp>
        <p:nvSpPr>
          <p:cNvPr id="2032" name="Google Shape;2032;p142"/>
          <p:cNvSpPr txBox="1"/>
          <p:nvPr/>
        </p:nvSpPr>
        <p:spPr>
          <a:xfrm>
            <a:off x="5029375" y="1850032"/>
            <a:ext cx="1828800" cy="48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La información básica del empleado </a:t>
            </a:r>
            <a:endParaRPr sz="1100">
              <a:latin typeface="Montserrat"/>
              <a:ea typeface="Montserrat"/>
              <a:cs typeface="Montserrat"/>
              <a:sym typeface="Montserrat"/>
            </a:endParaRPr>
          </a:p>
        </p:txBody>
      </p:sp>
      <p:sp>
        <p:nvSpPr>
          <p:cNvPr id="2033" name="Google Shape;2033;p142"/>
          <p:cNvSpPr txBox="1"/>
          <p:nvPr/>
        </p:nvSpPr>
        <p:spPr>
          <a:xfrm>
            <a:off x="282304" y="3949525"/>
            <a:ext cx="2108100" cy="10305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Recuerda configurar primeros las uvt del año y que todas las nóminas deben estar en estado </a:t>
            </a:r>
            <a:r>
              <a:rPr b="1" lang="es" sz="1200">
                <a:solidFill>
                  <a:schemeClr val="dk1"/>
                </a:solidFill>
                <a:latin typeface="Montserrat"/>
                <a:ea typeface="Montserrat"/>
                <a:cs typeface="Montserrat"/>
                <a:sym typeface="Montserrat"/>
              </a:rPr>
              <a:t>Hecho</a:t>
            </a:r>
            <a:endParaRPr b="1" sz="1200">
              <a:solidFill>
                <a:schemeClr val="dk1"/>
              </a:solidFill>
              <a:latin typeface="Montserrat"/>
              <a:ea typeface="Montserrat"/>
              <a:cs typeface="Montserrat"/>
              <a:sym typeface="Montserrat"/>
            </a:endParaRPr>
          </a:p>
        </p:txBody>
      </p:sp>
      <p:pic>
        <p:nvPicPr>
          <p:cNvPr id="2034" name="Google Shape;2034;p142"/>
          <p:cNvPicPr preferRelativeResize="0"/>
          <p:nvPr/>
        </p:nvPicPr>
        <p:blipFill>
          <a:blip r:embed="rId6">
            <a:alphaModFix/>
          </a:blip>
          <a:stretch>
            <a:fillRect/>
          </a:stretch>
        </p:blipFill>
        <p:spPr>
          <a:xfrm>
            <a:off x="102175" y="3708850"/>
            <a:ext cx="304522" cy="3562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143"/>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Recalculo de porcentaje   </a:t>
            </a:r>
            <a:endParaRPr b="1" sz="2400">
              <a:latin typeface="Open Sans"/>
              <a:ea typeface="Open Sans"/>
              <a:cs typeface="Open Sans"/>
              <a:sym typeface="Open Sans"/>
            </a:endParaRPr>
          </a:p>
        </p:txBody>
      </p:sp>
      <p:pic>
        <p:nvPicPr>
          <p:cNvPr id="2040" name="Google Shape;2040;p143"/>
          <p:cNvPicPr preferRelativeResize="0"/>
          <p:nvPr/>
        </p:nvPicPr>
        <p:blipFill>
          <a:blip r:embed="rId3">
            <a:alphaModFix/>
          </a:blip>
          <a:stretch>
            <a:fillRect/>
          </a:stretch>
        </p:blipFill>
        <p:spPr>
          <a:xfrm>
            <a:off x="8591925" y="152400"/>
            <a:ext cx="330500" cy="330500"/>
          </a:xfrm>
          <a:prstGeom prst="rect">
            <a:avLst/>
          </a:prstGeom>
          <a:noFill/>
          <a:ln>
            <a:noFill/>
          </a:ln>
        </p:spPr>
      </p:pic>
      <p:sp>
        <p:nvSpPr>
          <p:cNvPr id="2041" name="Google Shape;2041;p143"/>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la parte de abajo de la ficha de cada empleado </a:t>
            </a:r>
            <a:r>
              <a:rPr lang="es">
                <a:latin typeface="Montserrat"/>
                <a:ea typeface="Montserrat"/>
                <a:cs typeface="Montserrat"/>
                <a:sym typeface="Montserrat"/>
              </a:rPr>
              <a:t>encontrarás:</a:t>
            </a:r>
            <a:r>
              <a:rPr lang="es">
                <a:latin typeface="Montserrat"/>
                <a:ea typeface="Montserrat"/>
                <a:cs typeface="Montserrat"/>
                <a:sym typeface="Montserrat"/>
              </a:rPr>
              <a:t> </a:t>
            </a:r>
            <a:endParaRPr>
              <a:latin typeface="Montserrat"/>
              <a:ea typeface="Montserrat"/>
              <a:cs typeface="Montserrat"/>
              <a:sym typeface="Montserrat"/>
            </a:endParaRPr>
          </a:p>
        </p:txBody>
      </p:sp>
      <p:pic>
        <p:nvPicPr>
          <p:cNvPr id="2042" name="Google Shape;2042;p143"/>
          <p:cNvPicPr preferRelativeResize="0"/>
          <p:nvPr/>
        </p:nvPicPr>
        <p:blipFill rotWithShape="1">
          <a:blip r:embed="rId4">
            <a:alphaModFix/>
          </a:blip>
          <a:srcRect b="0" l="0" r="50278" t="0"/>
          <a:stretch/>
        </p:blipFill>
        <p:spPr>
          <a:xfrm>
            <a:off x="559100" y="1268950"/>
            <a:ext cx="3622301" cy="3722150"/>
          </a:xfrm>
          <a:prstGeom prst="rect">
            <a:avLst/>
          </a:prstGeom>
          <a:noFill/>
          <a:ln cap="flat" cmpd="sng" w="9525">
            <a:solidFill>
              <a:srgbClr val="000000"/>
            </a:solidFill>
            <a:prstDash val="solid"/>
            <a:round/>
            <a:headEnd len="sm" w="sm" type="none"/>
            <a:tailEnd len="sm" w="sm" type="none"/>
          </a:ln>
        </p:spPr>
      </p:pic>
      <p:cxnSp>
        <p:nvCxnSpPr>
          <p:cNvPr id="2043" name="Google Shape;2043;p143"/>
          <p:cNvCxnSpPr/>
          <p:nvPr/>
        </p:nvCxnSpPr>
        <p:spPr>
          <a:xfrm rot="10800000">
            <a:off x="2627125" y="2064800"/>
            <a:ext cx="592200" cy="0"/>
          </a:xfrm>
          <a:prstGeom prst="straightConnector1">
            <a:avLst/>
          </a:prstGeom>
          <a:noFill/>
          <a:ln cap="flat" cmpd="sng" w="19050">
            <a:solidFill>
              <a:srgbClr val="FF9900"/>
            </a:solidFill>
            <a:prstDash val="solid"/>
            <a:round/>
            <a:headEnd len="med" w="med" type="oval"/>
            <a:tailEnd len="med" w="med" type="oval"/>
          </a:ln>
        </p:spPr>
      </p:cxnSp>
      <p:cxnSp>
        <p:nvCxnSpPr>
          <p:cNvPr id="2044" name="Google Shape;2044;p143"/>
          <p:cNvCxnSpPr/>
          <p:nvPr/>
        </p:nvCxnSpPr>
        <p:spPr>
          <a:xfrm flipH="1">
            <a:off x="2374438" y="2880225"/>
            <a:ext cx="592200" cy="300"/>
          </a:xfrm>
          <a:prstGeom prst="straightConnector1">
            <a:avLst/>
          </a:prstGeom>
          <a:noFill/>
          <a:ln cap="flat" cmpd="sng" w="19050">
            <a:solidFill>
              <a:srgbClr val="FF9900"/>
            </a:solidFill>
            <a:prstDash val="solid"/>
            <a:round/>
            <a:headEnd len="med" w="med" type="oval"/>
            <a:tailEnd len="med" w="med" type="oval"/>
          </a:ln>
        </p:spPr>
      </p:cxnSp>
      <p:cxnSp>
        <p:nvCxnSpPr>
          <p:cNvPr id="2045" name="Google Shape;2045;p143"/>
          <p:cNvCxnSpPr/>
          <p:nvPr/>
        </p:nvCxnSpPr>
        <p:spPr>
          <a:xfrm rot="10800000">
            <a:off x="2538275" y="3460650"/>
            <a:ext cx="414600" cy="17700"/>
          </a:xfrm>
          <a:prstGeom prst="straightConnector1">
            <a:avLst/>
          </a:prstGeom>
          <a:noFill/>
          <a:ln cap="flat" cmpd="sng" w="19050">
            <a:solidFill>
              <a:srgbClr val="FF9900"/>
            </a:solidFill>
            <a:prstDash val="solid"/>
            <a:round/>
            <a:headEnd len="med" w="med" type="oval"/>
            <a:tailEnd len="med" w="med" type="oval"/>
          </a:ln>
        </p:spPr>
      </p:cxnSp>
      <p:cxnSp>
        <p:nvCxnSpPr>
          <p:cNvPr id="2046" name="Google Shape;2046;p143"/>
          <p:cNvCxnSpPr/>
          <p:nvPr/>
        </p:nvCxnSpPr>
        <p:spPr>
          <a:xfrm rot="10800000">
            <a:off x="2419975" y="4190300"/>
            <a:ext cx="495900" cy="20700"/>
          </a:xfrm>
          <a:prstGeom prst="straightConnector1">
            <a:avLst/>
          </a:prstGeom>
          <a:noFill/>
          <a:ln cap="flat" cmpd="sng" w="19050">
            <a:solidFill>
              <a:srgbClr val="FF9900"/>
            </a:solidFill>
            <a:prstDash val="solid"/>
            <a:round/>
            <a:headEnd len="med" w="med" type="oval"/>
            <a:tailEnd len="med" w="med" type="oval"/>
          </a:ln>
        </p:spPr>
      </p:cxnSp>
      <p:sp>
        <p:nvSpPr>
          <p:cNvPr id="2047" name="Google Shape;2047;p143"/>
          <p:cNvSpPr txBox="1"/>
          <p:nvPr/>
        </p:nvSpPr>
        <p:spPr>
          <a:xfrm>
            <a:off x="3270100" y="1865813"/>
            <a:ext cx="1671300" cy="330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Cálculo</a:t>
            </a:r>
            <a:r>
              <a:rPr lang="es" sz="1100">
                <a:latin typeface="Montserrat"/>
                <a:ea typeface="Montserrat"/>
                <a:cs typeface="Montserrat"/>
                <a:sym typeface="Montserrat"/>
              </a:rPr>
              <a:t> de los topes </a:t>
            </a:r>
            <a:endParaRPr sz="1100">
              <a:latin typeface="Montserrat"/>
              <a:ea typeface="Montserrat"/>
              <a:cs typeface="Montserrat"/>
              <a:sym typeface="Montserrat"/>
            </a:endParaRPr>
          </a:p>
        </p:txBody>
      </p:sp>
      <p:sp>
        <p:nvSpPr>
          <p:cNvPr id="2048" name="Google Shape;2048;p143"/>
          <p:cNvSpPr txBox="1"/>
          <p:nvPr/>
        </p:nvSpPr>
        <p:spPr>
          <a:xfrm>
            <a:off x="3051425" y="2535175"/>
            <a:ext cx="1671300" cy="586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La base utilizada para calcular el porcentaje  </a:t>
            </a:r>
            <a:endParaRPr sz="1100">
              <a:latin typeface="Montserrat"/>
              <a:ea typeface="Montserrat"/>
              <a:cs typeface="Montserrat"/>
              <a:sym typeface="Montserrat"/>
            </a:endParaRPr>
          </a:p>
        </p:txBody>
      </p:sp>
      <p:sp>
        <p:nvSpPr>
          <p:cNvPr id="2049" name="Google Shape;2049;p143"/>
          <p:cNvSpPr txBox="1"/>
          <p:nvPr/>
        </p:nvSpPr>
        <p:spPr>
          <a:xfrm>
            <a:off x="3051425" y="3228925"/>
            <a:ext cx="1220700" cy="330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Valor en UVT</a:t>
            </a:r>
            <a:endParaRPr sz="1100">
              <a:latin typeface="Montserrat"/>
              <a:ea typeface="Montserrat"/>
              <a:cs typeface="Montserrat"/>
              <a:sym typeface="Montserrat"/>
            </a:endParaRPr>
          </a:p>
        </p:txBody>
      </p:sp>
      <p:sp>
        <p:nvSpPr>
          <p:cNvPr id="2050" name="Google Shape;2050;p143"/>
          <p:cNvSpPr txBox="1"/>
          <p:nvPr/>
        </p:nvSpPr>
        <p:spPr>
          <a:xfrm>
            <a:off x="3051425" y="3958255"/>
            <a:ext cx="1671300" cy="48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Valor del porcentaje del </a:t>
            </a:r>
            <a:r>
              <a:rPr lang="es" sz="1100">
                <a:latin typeface="Montserrat"/>
                <a:ea typeface="Montserrat"/>
                <a:cs typeface="Montserrat"/>
                <a:sym typeface="Montserrat"/>
              </a:rPr>
              <a:t>método</a:t>
            </a:r>
            <a:r>
              <a:rPr lang="es" sz="1100">
                <a:latin typeface="Montserrat"/>
                <a:ea typeface="Montserrat"/>
                <a:cs typeface="Montserrat"/>
                <a:sym typeface="Montserrat"/>
              </a:rPr>
              <a:t> 2</a:t>
            </a:r>
            <a:endParaRPr sz="1100">
              <a:latin typeface="Montserrat"/>
              <a:ea typeface="Montserrat"/>
              <a:cs typeface="Montserrat"/>
              <a:sym typeface="Montserrat"/>
            </a:endParaRPr>
          </a:p>
        </p:txBody>
      </p:sp>
      <p:sp>
        <p:nvSpPr>
          <p:cNvPr id="2051" name="Google Shape;2051;p143"/>
          <p:cNvSpPr txBox="1"/>
          <p:nvPr/>
        </p:nvSpPr>
        <p:spPr>
          <a:xfrm>
            <a:off x="5694525" y="2196425"/>
            <a:ext cx="2320500" cy="330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U</a:t>
            </a:r>
            <a:r>
              <a:rPr lang="es" sz="1200">
                <a:latin typeface="Montserrat"/>
                <a:ea typeface="Montserrat"/>
                <a:cs typeface="Montserrat"/>
                <a:sym typeface="Montserrat"/>
              </a:rPr>
              <a:t>na vez que </a:t>
            </a:r>
            <a:r>
              <a:rPr lang="es" sz="1200">
                <a:latin typeface="Montserrat"/>
                <a:ea typeface="Montserrat"/>
                <a:cs typeface="Montserrat"/>
                <a:sym typeface="Montserrat"/>
              </a:rPr>
              <a:t>finalices</a:t>
            </a:r>
            <a:r>
              <a:rPr lang="es" sz="1200">
                <a:latin typeface="Montserrat"/>
                <a:ea typeface="Montserrat"/>
                <a:cs typeface="Montserrat"/>
                <a:sym typeface="Montserrat"/>
              </a:rPr>
              <a:t> este paso </a:t>
            </a:r>
            <a:r>
              <a:rPr lang="es" sz="1200">
                <a:latin typeface="Montserrat"/>
                <a:ea typeface="Montserrat"/>
                <a:cs typeface="Montserrat"/>
                <a:sym typeface="Montserrat"/>
              </a:rPr>
              <a:t>recuerda</a:t>
            </a:r>
            <a:r>
              <a:rPr lang="es" sz="1200">
                <a:latin typeface="Montserrat"/>
                <a:ea typeface="Montserrat"/>
                <a:cs typeface="Montserrat"/>
                <a:sym typeface="Montserrat"/>
              </a:rPr>
              <a:t> darle </a:t>
            </a:r>
            <a:r>
              <a:rPr lang="es" sz="1200">
                <a:latin typeface="Montserrat"/>
                <a:ea typeface="Montserrat"/>
                <a:cs typeface="Montserrat"/>
                <a:sym typeface="Montserrat"/>
              </a:rPr>
              <a:t>click en el botón </a:t>
            </a:r>
            <a:r>
              <a:rPr b="1" lang="es" sz="1200" u="sng">
                <a:solidFill>
                  <a:schemeClr val="hlink"/>
                </a:solidFill>
                <a:latin typeface="Montserrat"/>
                <a:ea typeface="Montserrat"/>
                <a:cs typeface="Montserrat"/>
                <a:sym typeface="Montserrat"/>
                <a:hlinkClick/>
              </a:rPr>
              <a:t>Create Payslip</a:t>
            </a:r>
            <a:endParaRPr b="1" sz="12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12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12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s" sz="1200">
                <a:latin typeface="Montserrat"/>
                <a:ea typeface="Montserrat"/>
                <a:cs typeface="Montserrat"/>
                <a:sym typeface="Montserrat"/>
              </a:rPr>
              <a:t>para el cálculo del porcentaje de método 1</a:t>
            </a:r>
            <a:endParaRPr sz="1200">
              <a:latin typeface="Montserrat"/>
              <a:ea typeface="Montserrat"/>
              <a:cs typeface="Montserrat"/>
              <a:sym typeface="Montserrat"/>
            </a:endParaRPr>
          </a:p>
        </p:txBody>
      </p:sp>
      <p:pic>
        <p:nvPicPr>
          <p:cNvPr id="2052" name="Google Shape;2052;p143"/>
          <p:cNvPicPr preferRelativeResize="0"/>
          <p:nvPr/>
        </p:nvPicPr>
        <p:blipFill>
          <a:blip r:embed="rId5">
            <a:alphaModFix/>
          </a:blip>
          <a:stretch>
            <a:fillRect/>
          </a:stretch>
        </p:blipFill>
        <p:spPr>
          <a:xfrm>
            <a:off x="6388925" y="2873650"/>
            <a:ext cx="1000125" cy="2286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44"/>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Recalculo de porcentaje   </a:t>
            </a:r>
            <a:endParaRPr b="1" sz="2400">
              <a:latin typeface="Open Sans"/>
              <a:ea typeface="Open Sans"/>
              <a:cs typeface="Open Sans"/>
              <a:sym typeface="Open Sans"/>
            </a:endParaRPr>
          </a:p>
        </p:txBody>
      </p:sp>
      <p:pic>
        <p:nvPicPr>
          <p:cNvPr id="2058" name="Google Shape;2058;p144"/>
          <p:cNvPicPr preferRelativeResize="0"/>
          <p:nvPr/>
        </p:nvPicPr>
        <p:blipFill>
          <a:blip r:embed="rId3">
            <a:alphaModFix/>
          </a:blip>
          <a:stretch>
            <a:fillRect/>
          </a:stretch>
        </p:blipFill>
        <p:spPr>
          <a:xfrm>
            <a:off x="8831275" y="4752175"/>
            <a:ext cx="330500" cy="330500"/>
          </a:xfrm>
          <a:prstGeom prst="rect">
            <a:avLst/>
          </a:prstGeom>
          <a:noFill/>
          <a:ln>
            <a:noFill/>
          </a:ln>
        </p:spPr>
      </p:pic>
      <p:sp>
        <p:nvSpPr>
          <p:cNvPr id="2059" name="Google Shape;2059;p144"/>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sp>
        <p:nvSpPr>
          <p:cNvPr id="2060" name="Google Shape;2060;p144"/>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pic>
        <p:nvPicPr>
          <p:cNvPr id="2061" name="Google Shape;2061;p144"/>
          <p:cNvPicPr preferRelativeResize="0"/>
          <p:nvPr/>
        </p:nvPicPr>
        <p:blipFill>
          <a:blip r:embed="rId3">
            <a:alphaModFix/>
          </a:blip>
          <a:stretch>
            <a:fillRect/>
          </a:stretch>
        </p:blipFill>
        <p:spPr>
          <a:xfrm>
            <a:off x="8831275" y="4752175"/>
            <a:ext cx="330500" cy="330500"/>
          </a:xfrm>
          <a:prstGeom prst="rect">
            <a:avLst/>
          </a:prstGeom>
          <a:noFill/>
          <a:ln>
            <a:noFill/>
          </a:ln>
        </p:spPr>
      </p:pic>
      <p:pic>
        <p:nvPicPr>
          <p:cNvPr id="2062" name="Google Shape;2062;p144"/>
          <p:cNvPicPr preferRelativeResize="0"/>
          <p:nvPr/>
        </p:nvPicPr>
        <p:blipFill>
          <a:blip r:embed="rId4">
            <a:alphaModFix/>
          </a:blip>
          <a:stretch>
            <a:fillRect/>
          </a:stretch>
        </p:blipFill>
        <p:spPr>
          <a:xfrm>
            <a:off x="8591925" y="152400"/>
            <a:ext cx="330500" cy="330500"/>
          </a:xfrm>
          <a:prstGeom prst="rect">
            <a:avLst/>
          </a:prstGeom>
          <a:noFill/>
          <a:ln>
            <a:noFill/>
          </a:ln>
        </p:spPr>
      </p:pic>
      <p:sp>
        <p:nvSpPr>
          <p:cNvPr id="2063" name="Google Shape;2063;p144"/>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Para el </a:t>
            </a:r>
            <a:r>
              <a:rPr lang="es">
                <a:latin typeface="Montserrat"/>
                <a:ea typeface="Montserrat"/>
                <a:cs typeface="Montserrat"/>
                <a:sym typeface="Montserrat"/>
              </a:rPr>
              <a:t>cálculo</a:t>
            </a:r>
            <a:r>
              <a:rPr lang="es">
                <a:latin typeface="Montserrat"/>
                <a:ea typeface="Montserrat"/>
                <a:cs typeface="Montserrat"/>
                <a:sym typeface="Montserrat"/>
              </a:rPr>
              <a:t> del porcentaje metodo 1 el sistema te va </a:t>
            </a:r>
            <a:r>
              <a:rPr lang="es">
                <a:latin typeface="Montserrat"/>
                <a:ea typeface="Montserrat"/>
                <a:cs typeface="Montserrat"/>
                <a:sym typeface="Montserrat"/>
              </a:rPr>
              <a:t>a simular</a:t>
            </a:r>
            <a:r>
              <a:rPr lang="es">
                <a:latin typeface="Montserrat"/>
                <a:ea typeface="Montserrat"/>
                <a:cs typeface="Montserrat"/>
                <a:sym typeface="Montserrat"/>
              </a:rPr>
              <a:t> una </a:t>
            </a:r>
            <a:r>
              <a:rPr lang="es">
                <a:latin typeface="Montserrat"/>
                <a:ea typeface="Montserrat"/>
                <a:cs typeface="Montserrat"/>
                <a:sym typeface="Montserrat"/>
              </a:rPr>
              <a:t>nómina</a:t>
            </a:r>
            <a:r>
              <a:rPr lang="es">
                <a:latin typeface="Montserrat"/>
                <a:ea typeface="Montserrat"/>
                <a:cs typeface="Montserrat"/>
                <a:sym typeface="Montserrat"/>
              </a:rPr>
              <a:t> para el mes siguien  solo ingresa la fecha y dale </a:t>
            </a:r>
            <a:r>
              <a:rPr b="1" lang="es">
                <a:latin typeface="Montserrat"/>
                <a:ea typeface="Montserrat"/>
                <a:cs typeface="Montserrat"/>
                <a:sym typeface="Montserrat"/>
              </a:rPr>
              <a:t>Accept</a:t>
            </a:r>
            <a:endParaRPr b="1">
              <a:latin typeface="Montserrat"/>
              <a:ea typeface="Montserrat"/>
              <a:cs typeface="Montserrat"/>
              <a:sym typeface="Montserrat"/>
            </a:endParaRPr>
          </a:p>
        </p:txBody>
      </p:sp>
      <p:pic>
        <p:nvPicPr>
          <p:cNvPr id="2064" name="Google Shape;2064;p144"/>
          <p:cNvPicPr preferRelativeResize="0"/>
          <p:nvPr/>
        </p:nvPicPr>
        <p:blipFill>
          <a:blip r:embed="rId5">
            <a:alphaModFix/>
          </a:blip>
          <a:stretch>
            <a:fillRect/>
          </a:stretch>
        </p:blipFill>
        <p:spPr>
          <a:xfrm>
            <a:off x="618525" y="1379950"/>
            <a:ext cx="7766376" cy="1114100"/>
          </a:xfrm>
          <a:prstGeom prst="rect">
            <a:avLst/>
          </a:prstGeom>
          <a:noFill/>
          <a:ln cap="flat" cmpd="sng" w="9525">
            <a:solidFill>
              <a:srgbClr val="000000"/>
            </a:solidFill>
            <a:prstDash val="solid"/>
            <a:round/>
            <a:headEnd len="sm" w="sm" type="none"/>
            <a:tailEnd len="sm" w="sm" type="none"/>
          </a:ln>
        </p:spPr>
      </p:pic>
      <p:sp>
        <p:nvSpPr>
          <p:cNvPr id="2065" name="Google Shape;2065;p144"/>
          <p:cNvSpPr/>
          <p:nvPr/>
        </p:nvSpPr>
        <p:spPr>
          <a:xfrm>
            <a:off x="689000" y="1524650"/>
            <a:ext cx="7577700" cy="133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44"/>
          <p:cNvSpPr txBox="1"/>
          <p:nvPr/>
        </p:nvSpPr>
        <p:spPr>
          <a:xfrm>
            <a:off x="1994950" y="1662775"/>
            <a:ext cx="1850100" cy="207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rgbClr val="434343"/>
                </a:solidFill>
              </a:rPr>
              <a:t>Empleado 1 Manual de proceso</a:t>
            </a:r>
            <a:endParaRPr sz="700">
              <a:solidFill>
                <a:srgbClr val="434343"/>
              </a:solidFill>
            </a:endParaRPr>
          </a:p>
        </p:txBody>
      </p:sp>
      <p:sp>
        <p:nvSpPr>
          <p:cNvPr id="2067" name="Google Shape;2067;p144"/>
          <p:cNvSpPr/>
          <p:nvPr/>
        </p:nvSpPr>
        <p:spPr>
          <a:xfrm>
            <a:off x="689000" y="2269100"/>
            <a:ext cx="498000" cy="2073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44"/>
          <p:cNvSpPr txBox="1"/>
          <p:nvPr/>
        </p:nvSpPr>
        <p:spPr>
          <a:xfrm>
            <a:off x="1143075" y="3054900"/>
            <a:ext cx="2772000" cy="1114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latin typeface="Montserrat"/>
                <a:ea typeface="Montserrat"/>
                <a:cs typeface="Montserrat"/>
                <a:sym typeface="Montserrat"/>
              </a:rPr>
              <a:t>una vez que se complete el proceso de la </a:t>
            </a:r>
            <a:r>
              <a:rPr lang="es" sz="1200">
                <a:latin typeface="Montserrat"/>
                <a:ea typeface="Montserrat"/>
                <a:cs typeface="Montserrat"/>
                <a:sym typeface="Montserrat"/>
              </a:rPr>
              <a:t>simulación</a:t>
            </a:r>
            <a:r>
              <a:rPr lang="es" sz="1200">
                <a:latin typeface="Montserrat"/>
                <a:ea typeface="Montserrat"/>
                <a:cs typeface="Montserrat"/>
                <a:sym typeface="Montserrat"/>
              </a:rPr>
              <a:t> de </a:t>
            </a:r>
            <a:r>
              <a:rPr lang="es" sz="1200">
                <a:latin typeface="Montserrat"/>
                <a:ea typeface="Montserrat"/>
                <a:cs typeface="Montserrat"/>
                <a:sym typeface="Montserrat"/>
              </a:rPr>
              <a:t>nóminas</a:t>
            </a:r>
            <a:r>
              <a:rPr lang="es" sz="1200">
                <a:latin typeface="Montserrat"/>
                <a:ea typeface="Montserrat"/>
                <a:cs typeface="Montserrat"/>
                <a:sym typeface="Montserrat"/>
              </a:rPr>
              <a:t> </a:t>
            </a:r>
            <a:r>
              <a:rPr lang="es" sz="1200">
                <a:latin typeface="Montserrat"/>
                <a:ea typeface="Montserrat"/>
                <a:cs typeface="Montserrat"/>
                <a:sym typeface="Montserrat"/>
              </a:rPr>
              <a:t>podrás</a:t>
            </a:r>
            <a:r>
              <a:rPr lang="es" sz="1200">
                <a:latin typeface="Montserrat"/>
                <a:ea typeface="Montserrat"/>
                <a:cs typeface="Montserrat"/>
                <a:sym typeface="Montserrat"/>
              </a:rPr>
              <a:t> visualizar el porcentaje del método 1, donde </a:t>
            </a:r>
            <a:r>
              <a:rPr lang="es" sz="1200">
                <a:latin typeface="Montserrat"/>
                <a:ea typeface="Montserrat"/>
                <a:cs typeface="Montserrat"/>
                <a:sym typeface="Montserrat"/>
              </a:rPr>
              <a:t>podrás</a:t>
            </a:r>
            <a:r>
              <a:rPr lang="es" sz="1200">
                <a:latin typeface="Montserrat"/>
                <a:ea typeface="Montserrat"/>
                <a:cs typeface="Montserrat"/>
                <a:sym typeface="Montserrat"/>
              </a:rPr>
              <a:t> comparar los Porcentajes  </a:t>
            </a:r>
            <a:endParaRPr sz="1200">
              <a:latin typeface="Montserrat"/>
              <a:ea typeface="Montserrat"/>
              <a:cs typeface="Montserrat"/>
              <a:sym typeface="Montserrat"/>
            </a:endParaRPr>
          </a:p>
        </p:txBody>
      </p:sp>
      <p:pic>
        <p:nvPicPr>
          <p:cNvPr id="2069" name="Google Shape;2069;p144"/>
          <p:cNvPicPr preferRelativeResize="0"/>
          <p:nvPr/>
        </p:nvPicPr>
        <p:blipFill>
          <a:blip r:embed="rId6">
            <a:alphaModFix/>
          </a:blip>
          <a:stretch>
            <a:fillRect/>
          </a:stretch>
        </p:blipFill>
        <p:spPr>
          <a:xfrm>
            <a:off x="5236725" y="2666575"/>
            <a:ext cx="2243125" cy="2243125"/>
          </a:xfrm>
          <a:prstGeom prst="rect">
            <a:avLst/>
          </a:prstGeom>
          <a:noFill/>
          <a:ln cap="flat" cmpd="sng" w="9525">
            <a:solidFill>
              <a:srgbClr val="000000"/>
            </a:solidFill>
            <a:prstDash val="solid"/>
            <a:round/>
            <a:headEnd len="sm" w="sm" type="none"/>
            <a:tailEnd len="sm" w="sm" type="none"/>
          </a:ln>
        </p:spPr>
      </p:pic>
      <p:cxnSp>
        <p:nvCxnSpPr>
          <p:cNvPr id="2070" name="Google Shape;2070;p144"/>
          <p:cNvCxnSpPr/>
          <p:nvPr/>
        </p:nvCxnSpPr>
        <p:spPr>
          <a:xfrm rot="10800000">
            <a:off x="4066175" y="3514050"/>
            <a:ext cx="855300" cy="8700"/>
          </a:xfrm>
          <a:prstGeom prst="straightConnector1">
            <a:avLst/>
          </a:prstGeom>
          <a:noFill/>
          <a:ln cap="flat" cmpd="sng" w="19050">
            <a:solidFill>
              <a:srgbClr val="FF9900"/>
            </a:solidFill>
            <a:prstDash val="solid"/>
            <a:round/>
            <a:headEnd len="med" w="med" type="oval"/>
            <a:tailEnd len="med" w="med" type="oval"/>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145"/>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 Recalculo de porcentaje   </a:t>
            </a:r>
            <a:endParaRPr b="1" sz="2400">
              <a:latin typeface="Open Sans"/>
              <a:ea typeface="Open Sans"/>
              <a:cs typeface="Open Sans"/>
              <a:sym typeface="Open Sans"/>
            </a:endParaRPr>
          </a:p>
        </p:txBody>
      </p:sp>
      <p:pic>
        <p:nvPicPr>
          <p:cNvPr id="2076" name="Google Shape;2076;p145"/>
          <p:cNvPicPr preferRelativeResize="0"/>
          <p:nvPr/>
        </p:nvPicPr>
        <p:blipFill>
          <a:blip r:embed="rId3">
            <a:alphaModFix/>
          </a:blip>
          <a:stretch>
            <a:fillRect/>
          </a:stretch>
        </p:blipFill>
        <p:spPr>
          <a:xfrm>
            <a:off x="8591925" y="152400"/>
            <a:ext cx="330500" cy="330500"/>
          </a:xfrm>
          <a:prstGeom prst="rect">
            <a:avLst/>
          </a:prstGeom>
          <a:noFill/>
          <a:ln>
            <a:noFill/>
          </a:ln>
        </p:spPr>
      </p:pic>
      <p:sp>
        <p:nvSpPr>
          <p:cNvPr id="2077" name="Google Shape;2077;p145"/>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Una vez que </a:t>
            </a:r>
            <a:r>
              <a:rPr lang="es">
                <a:latin typeface="Montserrat"/>
                <a:ea typeface="Montserrat"/>
                <a:cs typeface="Montserrat"/>
                <a:sym typeface="Montserrat"/>
              </a:rPr>
              <a:t>revises</a:t>
            </a:r>
            <a:r>
              <a:rPr lang="es">
                <a:latin typeface="Montserrat"/>
                <a:ea typeface="Montserrat"/>
                <a:cs typeface="Montserrat"/>
                <a:sym typeface="Montserrat"/>
              </a:rPr>
              <a:t> y apruebas los porcentajes cierra el proceso para que el % se cambie </a:t>
            </a:r>
            <a:r>
              <a:rPr lang="es">
                <a:latin typeface="Montserrat"/>
                <a:ea typeface="Montserrat"/>
                <a:cs typeface="Montserrat"/>
                <a:sym typeface="Montserrat"/>
              </a:rPr>
              <a:t>automáticamente</a:t>
            </a:r>
            <a:r>
              <a:rPr lang="es">
                <a:latin typeface="Montserrat"/>
                <a:ea typeface="Montserrat"/>
                <a:cs typeface="Montserrat"/>
                <a:sym typeface="Montserrat"/>
              </a:rPr>
              <a:t>  </a:t>
            </a:r>
            <a:endParaRPr b="1">
              <a:latin typeface="Montserrat"/>
              <a:ea typeface="Montserrat"/>
              <a:cs typeface="Montserrat"/>
              <a:sym typeface="Montserrat"/>
            </a:endParaRPr>
          </a:p>
        </p:txBody>
      </p:sp>
      <p:pic>
        <p:nvPicPr>
          <p:cNvPr id="2078" name="Google Shape;2078;p145"/>
          <p:cNvPicPr preferRelativeResize="0"/>
          <p:nvPr/>
        </p:nvPicPr>
        <p:blipFill>
          <a:blip r:embed="rId4">
            <a:alphaModFix/>
          </a:blip>
          <a:stretch>
            <a:fillRect/>
          </a:stretch>
        </p:blipFill>
        <p:spPr>
          <a:xfrm>
            <a:off x="2439200" y="1572425"/>
            <a:ext cx="743075" cy="247650"/>
          </a:xfrm>
          <a:prstGeom prst="rect">
            <a:avLst/>
          </a:prstGeom>
          <a:noFill/>
          <a:ln cap="flat" cmpd="sng" w="9525">
            <a:solidFill>
              <a:srgbClr val="000000"/>
            </a:solidFill>
            <a:prstDash val="solid"/>
            <a:round/>
            <a:headEnd len="sm" w="sm" type="none"/>
            <a:tailEnd len="sm" w="sm" type="none"/>
          </a:ln>
        </p:spPr>
      </p:pic>
      <p:cxnSp>
        <p:nvCxnSpPr>
          <p:cNvPr id="2079" name="Google Shape;2079;p145"/>
          <p:cNvCxnSpPr/>
          <p:nvPr/>
        </p:nvCxnSpPr>
        <p:spPr>
          <a:xfrm>
            <a:off x="3243675" y="1378000"/>
            <a:ext cx="888000" cy="6000"/>
          </a:xfrm>
          <a:prstGeom prst="straightConnector1">
            <a:avLst/>
          </a:prstGeom>
          <a:noFill/>
          <a:ln cap="flat" cmpd="sng" w="19050">
            <a:solidFill>
              <a:srgbClr val="FF9900"/>
            </a:solidFill>
            <a:prstDash val="solid"/>
            <a:round/>
            <a:headEnd len="med" w="med" type="none"/>
            <a:tailEnd len="med" w="med" type="triangle"/>
          </a:ln>
        </p:spPr>
      </p:cxnSp>
      <p:pic>
        <p:nvPicPr>
          <p:cNvPr id="2080" name="Google Shape;2080;p145"/>
          <p:cNvPicPr preferRelativeResize="0"/>
          <p:nvPr/>
        </p:nvPicPr>
        <p:blipFill>
          <a:blip r:embed="rId5">
            <a:alphaModFix/>
          </a:blip>
          <a:stretch>
            <a:fillRect/>
          </a:stretch>
        </p:blipFill>
        <p:spPr>
          <a:xfrm>
            <a:off x="4274600" y="1572425"/>
            <a:ext cx="743075" cy="247650"/>
          </a:xfrm>
          <a:prstGeom prst="rect">
            <a:avLst/>
          </a:prstGeom>
          <a:noFill/>
          <a:ln cap="flat" cmpd="sng" w="9525">
            <a:solidFill>
              <a:srgbClr val="000000"/>
            </a:solidFill>
            <a:prstDash val="solid"/>
            <a:round/>
            <a:headEnd len="sm" w="sm" type="none"/>
            <a:tailEnd len="sm" w="sm" type="none"/>
          </a:ln>
        </p:spPr>
      </p:pic>
      <p:sp>
        <p:nvSpPr>
          <p:cNvPr id="2081" name="Google Shape;2081;p145"/>
          <p:cNvSpPr txBox="1"/>
          <p:nvPr/>
        </p:nvSpPr>
        <p:spPr>
          <a:xfrm>
            <a:off x="406700" y="2583475"/>
            <a:ext cx="8190000" cy="21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Ten presente lo siguiente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
                <a:latin typeface="Montserrat"/>
                <a:ea typeface="Montserrat"/>
                <a:cs typeface="Montserrat"/>
                <a:sym typeface="Montserrat"/>
              </a:rPr>
              <a:t>Los empleado de método dos van a seguir con el </a:t>
            </a:r>
            <a:r>
              <a:rPr lang="es">
                <a:latin typeface="Montserrat"/>
                <a:ea typeface="Montserrat"/>
                <a:cs typeface="Montserrat"/>
                <a:sym typeface="Montserrat"/>
              </a:rPr>
              <a:t>método</a:t>
            </a:r>
            <a:r>
              <a:rPr lang="es">
                <a:latin typeface="Montserrat"/>
                <a:ea typeface="Montserrat"/>
                <a:cs typeface="Montserrat"/>
                <a:sym typeface="Montserrat"/>
              </a:rPr>
              <a:t> 2.</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
                <a:latin typeface="Montserrat"/>
                <a:ea typeface="Montserrat"/>
                <a:cs typeface="Montserrat"/>
                <a:sym typeface="Montserrat"/>
              </a:rPr>
              <a:t>Para los empleados con método 1 puedes </a:t>
            </a:r>
            <a:r>
              <a:rPr lang="es">
                <a:latin typeface="Montserrat"/>
                <a:ea typeface="Montserrat"/>
                <a:cs typeface="Montserrat"/>
                <a:sym typeface="Montserrat"/>
              </a:rPr>
              <a:t>escoger</a:t>
            </a:r>
            <a:r>
              <a:rPr lang="es">
                <a:latin typeface="Montserrat"/>
                <a:ea typeface="Montserrat"/>
                <a:cs typeface="Montserrat"/>
                <a:sym typeface="Montserrat"/>
              </a:rPr>
              <a:t> cual dejar.</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
                <a:latin typeface="Montserrat"/>
                <a:ea typeface="Montserrat"/>
                <a:cs typeface="Montserrat"/>
                <a:sym typeface="Montserrat"/>
              </a:rPr>
              <a:t>El sistema selecciona el porcentaje que </a:t>
            </a:r>
            <a:r>
              <a:rPr lang="es">
                <a:latin typeface="Montserrat"/>
                <a:ea typeface="Montserrat"/>
                <a:cs typeface="Montserrat"/>
                <a:sym typeface="Montserrat"/>
              </a:rPr>
              <a:t>más</a:t>
            </a:r>
            <a:r>
              <a:rPr lang="es">
                <a:latin typeface="Montserrat"/>
                <a:ea typeface="Montserrat"/>
                <a:cs typeface="Montserrat"/>
                <a:sym typeface="Montserrat"/>
              </a:rPr>
              <a:t> beneficie al empleado que tenga metodo 1.</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
                <a:latin typeface="Montserrat"/>
                <a:ea typeface="Montserrat"/>
                <a:cs typeface="Montserrat"/>
                <a:sym typeface="Montserrat"/>
              </a:rPr>
              <a:t>Procura siempre escribir los nombres de las deducciones ejemplo: </a:t>
            </a:r>
            <a:r>
              <a:rPr lang="es">
                <a:latin typeface="Montserrat"/>
                <a:ea typeface="Montserrat"/>
                <a:cs typeface="Montserrat"/>
                <a:sym typeface="Montserrat"/>
              </a:rPr>
              <a:t>Deducción</a:t>
            </a:r>
            <a:r>
              <a:rPr lang="es">
                <a:latin typeface="Montserrat"/>
                <a:ea typeface="Montserrat"/>
                <a:cs typeface="Montserrat"/>
                <a:sym typeface="Montserrat"/>
              </a:rPr>
              <a:t> de salud, </a:t>
            </a:r>
            <a:r>
              <a:rPr lang="es">
                <a:latin typeface="Montserrat"/>
                <a:ea typeface="Montserrat"/>
                <a:cs typeface="Montserrat"/>
                <a:sym typeface="Montserrat"/>
              </a:rPr>
              <a:t>deducción</a:t>
            </a:r>
            <a:r>
              <a:rPr lang="es">
                <a:latin typeface="Montserrat"/>
                <a:ea typeface="Montserrat"/>
                <a:cs typeface="Montserrat"/>
                <a:sym typeface="Montserrat"/>
              </a:rPr>
              <a:t> de vivienda y Dependientes.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
                <a:latin typeface="Montserrat"/>
                <a:ea typeface="Montserrat"/>
                <a:cs typeface="Montserrat"/>
                <a:sym typeface="Montserrat"/>
              </a:rPr>
              <a:t>Todas las </a:t>
            </a:r>
            <a:r>
              <a:rPr lang="es">
                <a:latin typeface="Montserrat"/>
                <a:ea typeface="Montserrat"/>
                <a:cs typeface="Montserrat"/>
                <a:sym typeface="Montserrat"/>
              </a:rPr>
              <a:t>nóminas</a:t>
            </a:r>
            <a:r>
              <a:rPr lang="es">
                <a:latin typeface="Montserrat"/>
                <a:ea typeface="Montserrat"/>
                <a:cs typeface="Montserrat"/>
                <a:sym typeface="Montserrat"/>
              </a:rPr>
              <a:t> anteriores deben estar en estado </a:t>
            </a:r>
            <a:r>
              <a:rPr b="1" lang="es">
                <a:latin typeface="Montserrat"/>
                <a:ea typeface="Montserrat"/>
                <a:cs typeface="Montserrat"/>
                <a:sym typeface="Montserrat"/>
              </a:rPr>
              <a:t> Hecho.</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
                <a:latin typeface="Montserrat"/>
                <a:ea typeface="Montserrat"/>
                <a:cs typeface="Montserrat"/>
                <a:sym typeface="Montserrat"/>
              </a:rPr>
              <a:t>Recuerda configurar las UVT y topes del año.   </a:t>
            </a:r>
            <a:endParaRPr>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146"/>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7" name="Google Shape;2087;p146"/>
          <p:cNvPicPr preferRelativeResize="0"/>
          <p:nvPr/>
        </p:nvPicPr>
        <p:blipFill rotWithShape="1">
          <a:blip r:embed="rId3">
            <a:alphaModFix amt="22000"/>
          </a:blip>
          <a:srcRect b="0" l="0" r="0" t="0"/>
          <a:stretch/>
        </p:blipFill>
        <p:spPr>
          <a:xfrm>
            <a:off x="1876508" y="1405950"/>
            <a:ext cx="5390980" cy="1874389"/>
          </a:xfrm>
          <a:prstGeom prst="rect">
            <a:avLst/>
          </a:prstGeom>
          <a:noFill/>
          <a:ln>
            <a:noFill/>
          </a:ln>
        </p:spPr>
      </p:pic>
      <p:pic>
        <p:nvPicPr>
          <p:cNvPr id="2088" name="Google Shape;2088;p146"/>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2089" name="Google Shape;2089;p146"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
        <p:nvSpPr>
          <p:cNvPr id="2090" name="Google Shape;2090;p146"/>
          <p:cNvSpPr txBox="1"/>
          <p:nvPr/>
        </p:nvSpPr>
        <p:spPr>
          <a:xfrm>
            <a:off x="925950" y="2202150"/>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a:ea typeface="Open Sans"/>
                <a:cs typeface="Open Sans"/>
                <a:sym typeface="Open Sans"/>
              </a:rPr>
              <a:t>Proceso de </a:t>
            </a:r>
            <a:r>
              <a:rPr b="1" lang="es" sz="3600">
                <a:solidFill>
                  <a:srgbClr val="FFFFFF"/>
                </a:solidFill>
                <a:latin typeface="Open Sans"/>
                <a:ea typeface="Open Sans"/>
                <a:cs typeface="Open Sans"/>
                <a:sym typeface="Open Sans"/>
              </a:rPr>
              <a:t>Retiro </a:t>
            </a:r>
            <a:endParaRPr b="1"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147"/>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Retiro/ Novedad </a:t>
            </a:r>
            <a:endParaRPr b="1" sz="2400">
              <a:latin typeface="Open Sans"/>
              <a:ea typeface="Open Sans"/>
              <a:cs typeface="Open Sans"/>
              <a:sym typeface="Open Sans"/>
            </a:endParaRPr>
          </a:p>
        </p:txBody>
      </p:sp>
      <p:pic>
        <p:nvPicPr>
          <p:cNvPr id="2096" name="Google Shape;2096;p147"/>
          <p:cNvPicPr preferRelativeResize="0"/>
          <p:nvPr/>
        </p:nvPicPr>
        <p:blipFill>
          <a:blip r:embed="rId3">
            <a:alphaModFix/>
          </a:blip>
          <a:stretch>
            <a:fillRect/>
          </a:stretch>
        </p:blipFill>
        <p:spPr>
          <a:xfrm>
            <a:off x="8831275" y="4752175"/>
            <a:ext cx="330500" cy="330500"/>
          </a:xfrm>
          <a:prstGeom prst="rect">
            <a:avLst/>
          </a:prstGeom>
          <a:noFill/>
          <a:ln>
            <a:noFill/>
          </a:ln>
        </p:spPr>
      </p:pic>
      <p:sp>
        <p:nvSpPr>
          <p:cNvPr id="2097" name="Google Shape;2097;p147"/>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sp>
        <p:nvSpPr>
          <p:cNvPr id="2098" name="Google Shape;2098;p147"/>
          <p:cNvSpPr txBox="1"/>
          <p:nvPr/>
        </p:nvSpPr>
        <p:spPr>
          <a:xfrm>
            <a:off x="330500" y="586800"/>
            <a:ext cx="80196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Ingresa al </a:t>
            </a:r>
            <a:r>
              <a:rPr lang="es">
                <a:latin typeface="Montserrat"/>
                <a:ea typeface="Montserrat"/>
                <a:cs typeface="Montserrat"/>
                <a:sym typeface="Montserrat"/>
              </a:rPr>
              <a:t>módulo</a:t>
            </a:r>
            <a:r>
              <a:rPr lang="es">
                <a:latin typeface="Montserrat"/>
                <a:ea typeface="Montserrat"/>
                <a:cs typeface="Montserrat"/>
                <a:sym typeface="Montserrat"/>
              </a:rPr>
              <a:t> de</a:t>
            </a:r>
            <a:r>
              <a:rPr lang="es" u="sng">
                <a:solidFill>
                  <a:schemeClr val="hlink"/>
                </a:solidFill>
                <a:latin typeface="Montserrat"/>
                <a:ea typeface="Montserrat"/>
                <a:cs typeface="Montserrat"/>
                <a:sym typeface="Montserrat"/>
                <a:hlinkClick action="ppaction://hlinksldjump" r:id="rId4"/>
              </a:rPr>
              <a:t> novedades</a:t>
            </a:r>
            <a:r>
              <a:rPr lang="es">
                <a:latin typeface="Montserrat"/>
                <a:ea typeface="Montserrat"/>
                <a:cs typeface="Montserrat"/>
                <a:sym typeface="Montserrat"/>
              </a:rPr>
              <a:t>, donde </a:t>
            </a:r>
            <a:r>
              <a:rPr lang="es">
                <a:latin typeface="Montserrat"/>
                <a:ea typeface="Montserrat"/>
                <a:cs typeface="Montserrat"/>
                <a:sym typeface="Montserrat"/>
              </a:rPr>
              <a:t>encontrarás</a:t>
            </a:r>
            <a:r>
              <a:rPr lang="es">
                <a:latin typeface="Montserrat"/>
                <a:ea typeface="Montserrat"/>
                <a:cs typeface="Montserrat"/>
                <a:sym typeface="Montserrat"/>
              </a:rPr>
              <a:t> los eventos de </a:t>
            </a:r>
            <a:r>
              <a:rPr lang="es">
                <a:latin typeface="Montserrat"/>
                <a:ea typeface="Montserrat"/>
                <a:cs typeface="Montserrat"/>
                <a:sym typeface="Montserrat"/>
              </a:rPr>
              <a:t>terminación</a:t>
            </a:r>
            <a:r>
              <a:rPr lang="es">
                <a:latin typeface="Montserrat"/>
                <a:ea typeface="Montserrat"/>
                <a:cs typeface="Montserrat"/>
                <a:sym typeface="Montserrat"/>
              </a:rPr>
              <a:t> de contrato creados por los perfiles </a:t>
            </a:r>
            <a:r>
              <a:rPr lang="es">
                <a:latin typeface="Montserrat"/>
                <a:ea typeface="Montserrat"/>
                <a:cs typeface="Montserrat"/>
                <a:sym typeface="Montserrat"/>
              </a:rPr>
              <a:t>correspondientes</a:t>
            </a:r>
            <a:r>
              <a:rPr lang="es">
                <a:latin typeface="Montserrat"/>
                <a:ea typeface="Montserrat"/>
                <a:cs typeface="Montserrat"/>
                <a:sym typeface="Montserrat"/>
              </a:rPr>
              <a:t>. </a:t>
            </a:r>
            <a:endParaRPr>
              <a:latin typeface="Montserrat"/>
              <a:ea typeface="Montserrat"/>
              <a:cs typeface="Montserrat"/>
              <a:sym typeface="Montserrat"/>
            </a:endParaRPr>
          </a:p>
        </p:txBody>
      </p:sp>
      <p:pic>
        <p:nvPicPr>
          <p:cNvPr id="2099" name="Google Shape;2099;p147"/>
          <p:cNvPicPr preferRelativeResize="0"/>
          <p:nvPr/>
        </p:nvPicPr>
        <p:blipFill rotWithShape="1">
          <a:blip r:embed="rId5">
            <a:alphaModFix/>
          </a:blip>
          <a:srcRect b="0" l="0" r="0" t="7612"/>
          <a:stretch/>
        </p:blipFill>
        <p:spPr>
          <a:xfrm>
            <a:off x="530150" y="1210525"/>
            <a:ext cx="6470900" cy="3492400"/>
          </a:xfrm>
          <a:prstGeom prst="rect">
            <a:avLst/>
          </a:prstGeom>
          <a:noFill/>
          <a:ln>
            <a:noFill/>
          </a:ln>
          <a:effectLst>
            <a:outerShdw blurRad="57150" rotWithShape="0" algn="bl" dir="5400000" dist="19050">
              <a:srgbClr val="000000">
                <a:alpha val="20000"/>
              </a:srgbClr>
            </a:outerShdw>
          </a:effectLst>
        </p:spPr>
      </p:pic>
      <p:sp>
        <p:nvSpPr>
          <p:cNvPr id="2100" name="Google Shape;2100;p147"/>
          <p:cNvSpPr txBox="1"/>
          <p:nvPr/>
        </p:nvSpPr>
        <p:spPr>
          <a:xfrm>
            <a:off x="7227000" y="2225450"/>
            <a:ext cx="1688400" cy="8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Encontrarán</a:t>
            </a:r>
            <a:r>
              <a:rPr lang="es" sz="1200">
                <a:latin typeface="Montserrat"/>
                <a:ea typeface="Montserrat"/>
                <a:cs typeface="Montserrat"/>
                <a:sym typeface="Montserrat"/>
              </a:rPr>
              <a:t> el historial de novedades creadas durante el año.</a:t>
            </a:r>
            <a:endParaRPr sz="1200">
              <a:latin typeface="Montserrat"/>
              <a:ea typeface="Montserrat"/>
              <a:cs typeface="Montserrat"/>
              <a:sym typeface="Montserrat"/>
            </a:endParaRPr>
          </a:p>
        </p:txBody>
      </p:sp>
      <p:sp>
        <p:nvSpPr>
          <p:cNvPr id="2101" name="Google Shape;2101;p147"/>
          <p:cNvSpPr txBox="1"/>
          <p:nvPr/>
        </p:nvSpPr>
        <p:spPr>
          <a:xfrm>
            <a:off x="7211225" y="1277688"/>
            <a:ext cx="1772400" cy="7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Utilice los filtros para buscar las </a:t>
            </a:r>
            <a:r>
              <a:rPr lang="es" sz="1200">
                <a:latin typeface="Montserrat"/>
                <a:ea typeface="Montserrat"/>
                <a:cs typeface="Montserrat"/>
                <a:sym typeface="Montserrat"/>
              </a:rPr>
              <a:t>novedades.</a:t>
            </a:r>
            <a:endParaRPr sz="1200">
              <a:latin typeface="Montserrat"/>
              <a:ea typeface="Montserrat"/>
              <a:cs typeface="Montserrat"/>
              <a:sym typeface="Montserrat"/>
            </a:endParaRPr>
          </a:p>
        </p:txBody>
      </p:sp>
      <p:cxnSp>
        <p:nvCxnSpPr>
          <p:cNvPr id="2102" name="Google Shape;2102;p147"/>
          <p:cNvCxnSpPr/>
          <p:nvPr/>
        </p:nvCxnSpPr>
        <p:spPr>
          <a:xfrm rot="10800000">
            <a:off x="6653750" y="1499675"/>
            <a:ext cx="496500" cy="4200"/>
          </a:xfrm>
          <a:prstGeom prst="straightConnector1">
            <a:avLst/>
          </a:prstGeom>
          <a:noFill/>
          <a:ln cap="flat" cmpd="sng" w="19050">
            <a:solidFill>
              <a:srgbClr val="FF9900"/>
            </a:solidFill>
            <a:prstDash val="solid"/>
            <a:round/>
            <a:headEnd len="med" w="med" type="oval"/>
            <a:tailEnd len="med" w="med" type="oval"/>
          </a:ln>
        </p:spPr>
      </p:cxnSp>
      <p:cxnSp>
        <p:nvCxnSpPr>
          <p:cNvPr id="2103" name="Google Shape;2103;p147"/>
          <p:cNvCxnSpPr/>
          <p:nvPr/>
        </p:nvCxnSpPr>
        <p:spPr>
          <a:xfrm>
            <a:off x="659750" y="2667275"/>
            <a:ext cx="6559200" cy="10200"/>
          </a:xfrm>
          <a:prstGeom prst="straightConnector1">
            <a:avLst/>
          </a:prstGeom>
          <a:noFill/>
          <a:ln cap="flat" cmpd="sng" w="19050">
            <a:solidFill>
              <a:srgbClr val="FF9900"/>
            </a:solidFill>
            <a:prstDash val="solid"/>
            <a:round/>
            <a:headEnd len="med" w="med" type="oval"/>
            <a:tailEnd len="med" w="med" type="oval"/>
          </a:ln>
        </p:spPr>
      </p:cxnSp>
      <p:sp>
        <p:nvSpPr>
          <p:cNvPr id="2104" name="Google Shape;2104;p147"/>
          <p:cNvSpPr txBox="1"/>
          <p:nvPr/>
        </p:nvSpPr>
        <p:spPr>
          <a:xfrm>
            <a:off x="7183000" y="3911275"/>
            <a:ext cx="1554600" cy="8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Da click en el evento para para ver el  detalle de la novedad.</a:t>
            </a:r>
            <a:endParaRPr sz="1200">
              <a:latin typeface="Montserrat"/>
              <a:ea typeface="Montserrat"/>
              <a:cs typeface="Montserrat"/>
              <a:sym typeface="Montserrat"/>
            </a:endParaRPr>
          </a:p>
        </p:txBody>
      </p:sp>
      <p:cxnSp>
        <p:nvCxnSpPr>
          <p:cNvPr id="2105" name="Google Shape;2105;p147"/>
          <p:cNvCxnSpPr/>
          <p:nvPr/>
        </p:nvCxnSpPr>
        <p:spPr>
          <a:xfrm flipH="1">
            <a:off x="5758425" y="4343400"/>
            <a:ext cx="1377900" cy="7800"/>
          </a:xfrm>
          <a:prstGeom prst="straightConnector1">
            <a:avLst/>
          </a:prstGeom>
          <a:noFill/>
          <a:ln cap="flat" cmpd="sng" w="19050">
            <a:solidFill>
              <a:srgbClr val="FF9900"/>
            </a:solidFill>
            <a:prstDash val="solid"/>
            <a:round/>
            <a:headEnd len="med" w="med" type="oval"/>
            <a:tailEnd len="med" w="med" type="oval"/>
          </a:ln>
        </p:spPr>
      </p:cxnSp>
      <p:pic>
        <p:nvPicPr>
          <p:cNvPr id="2106" name="Google Shape;2106;p147"/>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2107" name="Google Shape;2107;p147"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148"/>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Retiro/ Estado y detalle de la Novedad</a:t>
            </a:r>
            <a:endParaRPr b="1" sz="2400">
              <a:latin typeface="Open Sans"/>
              <a:ea typeface="Open Sans"/>
              <a:cs typeface="Open Sans"/>
              <a:sym typeface="Open Sans"/>
            </a:endParaRPr>
          </a:p>
          <a:p>
            <a:pPr indent="0" lvl="0" marL="0" rtl="0" algn="l">
              <a:spcBef>
                <a:spcPts val="0"/>
              </a:spcBef>
              <a:spcAft>
                <a:spcPts val="0"/>
              </a:spcAft>
              <a:buClr>
                <a:schemeClr val="dk1"/>
              </a:buClr>
              <a:buSzPts val="3600"/>
              <a:buFont typeface="Arial"/>
              <a:buNone/>
            </a:pPr>
            <a:r>
              <a:t/>
            </a:r>
            <a:endParaRPr b="1" sz="2400">
              <a:solidFill>
                <a:srgbClr val="404040"/>
              </a:solidFill>
              <a:latin typeface="Open Sans"/>
              <a:ea typeface="Open Sans"/>
              <a:cs typeface="Open Sans"/>
              <a:sym typeface="Open Sans"/>
            </a:endParaRPr>
          </a:p>
        </p:txBody>
      </p:sp>
      <p:sp>
        <p:nvSpPr>
          <p:cNvPr id="2113" name="Google Shape;2113;p148"/>
          <p:cNvSpPr txBox="1"/>
          <p:nvPr/>
        </p:nvSpPr>
        <p:spPr>
          <a:xfrm>
            <a:off x="330500" y="510600"/>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ingresar la novedad </a:t>
            </a:r>
            <a:r>
              <a:rPr lang="es">
                <a:latin typeface="Montserrat"/>
                <a:ea typeface="Montserrat"/>
                <a:cs typeface="Montserrat"/>
                <a:sym typeface="Montserrat"/>
              </a:rPr>
              <a:t>encontrarás</a:t>
            </a:r>
            <a:r>
              <a:rPr lang="es">
                <a:latin typeface="Montserrat"/>
                <a:ea typeface="Montserrat"/>
                <a:cs typeface="Montserrat"/>
                <a:sym typeface="Montserrat"/>
              </a:rPr>
              <a:t> la siguiente </a:t>
            </a:r>
            <a:r>
              <a:rPr lang="es">
                <a:latin typeface="Montserrat"/>
                <a:ea typeface="Montserrat"/>
                <a:cs typeface="Montserrat"/>
                <a:sym typeface="Montserrat"/>
              </a:rPr>
              <a:t>información:</a:t>
            </a:r>
            <a:endParaRPr>
              <a:latin typeface="Montserrat"/>
              <a:ea typeface="Montserrat"/>
              <a:cs typeface="Montserrat"/>
              <a:sym typeface="Montserrat"/>
            </a:endParaRPr>
          </a:p>
        </p:txBody>
      </p:sp>
      <p:pic>
        <p:nvPicPr>
          <p:cNvPr id="2114" name="Google Shape;2114;p148"/>
          <p:cNvPicPr preferRelativeResize="0"/>
          <p:nvPr/>
        </p:nvPicPr>
        <p:blipFill>
          <a:blip r:embed="rId3">
            <a:alphaModFix/>
          </a:blip>
          <a:stretch>
            <a:fillRect/>
          </a:stretch>
        </p:blipFill>
        <p:spPr>
          <a:xfrm>
            <a:off x="462274" y="917400"/>
            <a:ext cx="6054676" cy="3834775"/>
          </a:xfrm>
          <a:prstGeom prst="rect">
            <a:avLst/>
          </a:prstGeom>
          <a:noFill/>
          <a:ln>
            <a:noFill/>
          </a:ln>
          <a:effectLst>
            <a:outerShdw blurRad="57150" rotWithShape="0" algn="bl" dir="5400000" dist="19050">
              <a:srgbClr val="000000">
                <a:alpha val="20000"/>
              </a:srgbClr>
            </a:outerShdw>
          </a:effectLst>
        </p:spPr>
      </p:pic>
      <p:sp>
        <p:nvSpPr>
          <p:cNvPr id="2115" name="Google Shape;2115;p148"/>
          <p:cNvSpPr/>
          <p:nvPr/>
        </p:nvSpPr>
        <p:spPr>
          <a:xfrm>
            <a:off x="4884300" y="1437275"/>
            <a:ext cx="778200" cy="3306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6" name="Google Shape;2116;p148"/>
          <p:cNvCxnSpPr>
            <a:stCxn id="2115" idx="3"/>
            <a:endCxn id="2117" idx="1"/>
          </p:cNvCxnSpPr>
          <p:nvPr/>
        </p:nvCxnSpPr>
        <p:spPr>
          <a:xfrm>
            <a:off x="5662500" y="1602575"/>
            <a:ext cx="1080000" cy="12600"/>
          </a:xfrm>
          <a:prstGeom prst="straightConnector1">
            <a:avLst/>
          </a:prstGeom>
          <a:noFill/>
          <a:ln cap="flat" cmpd="sng" w="19050">
            <a:solidFill>
              <a:srgbClr val="FF9900"/>
            </a:solidFill>
            <a:prstDash val="solid"/>
            <a:round/>
            <a:headEnd len="med" w="med" type="oval"/>
            <a:tailEnd len="med" w="med" type="oval"/>
          </a:ln>
        </p:spPr>
      </p:cxnSp>
      <p:cxnSp>
        <p:nvCxnSpPr>
          <p:cNvPr id="2118" name="Google Shape;2118;p148"/>
          <p:cNvCxnSpPr/>
          <p:nvPr/>
        </p:nvCxnSpPr>
        <p:spPr>
          <a:xfrm>
            <a:off x="5698050" y="3938475"/>
            <a:ext cx="1097100" cy="11700"/>
          </a:xfrm>
          <a:prstGeom prst="straightConnector1">
            <a:avLst/>
          </a:prstGeom>
          <a:noFill/>
          <a:ln cap="flat" cmpd="sng" w="19050">
            <a:solidFill>
              <a:srgbClr val="FF9900"/>
            </a:solidFill>
            <a:prstDash val="solid"/>
            <a:round/>
            <a:headEnd len="med" w="med" type="oval"/>
            <a:tailEnd len="med" w="med" type="oval"/>
          </a:ln>
        </p:spPr>
      </p:cxnSp>
      <p:cxnSp>
        <p:nvCxnSpPr>
          <p:cNvPr id="2119" name="Google Shape;2119;p148"/>
          <p:cNvCxnSpPr>
            <a:stCxn id="2120" idx="1"/>
            <a:endCxn id="2121" idx="3"/>
          </p:cNvCxnSpPr>
          <p:nvPr/>
        </p:nvCxnSpPr>
        <p:spPr>
          <a:xfrm rot="10800000">
            <a:off x="1960400" y="1602500"/>
            <a:ext cx="4699500" cy="1359300"/>
          </a:xfrm>
          <a:prstGeom prst="straightConnector1">
            <a:avLst/>
          </a:prstGeom>
          <a:noFill/>
          <a:ln cap="flat" cmpd="sng" w="19050">
            <a:solidFill>
              <a:srgbClr val="FF9900"/>
            </a:solidFill>
            <a:prstDash val="solid"/>
            <a:round/>
            <a:headEnd len="med" w="med" type="oval"/>
            <a:tailEnd len="med" w="med" type="oval"/>
          </a:ln>
        </p:spPr>
      </p:cxnSp>
      <p:sp>
        <p:nvSpPr>
          <p:cNvPr id="2117" name="Google Shape;2117;p148"/>
          <p:cNvSpPr txBox="1"/>
          <p:nvPr/>
        </p:nvSpPr>
        <p:spPr>
          <a:xfrm>
            <a:off x="6742550" y="1148275"/>
            <a:ext cx="2164500" cy="9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Encontrarás</a:t>
            </a:r>
            <a:r>
              <a:rPr lang="es" sz="1200">
                <a:latin typeface="Montserrat"/>
                <a:ea typeface="Montserrat"/>
                <a:cs typeface="Montserrat"/>
                <a:sym typeface="Montserrat"/>
              </a:rPr>
              <a:t> el estado de la novedad en  espera para aprobación por parte de Nómina</a:t>
            </a:r>
            <a:endParaRPr sz="1200">
              <a:latin typeface="Montserrat"/>
              <a:ea typeface="Montserrat"/>
              <a:cs typeface="Montserrat"/>
              <a:sym typeface="Montserrat"/>
            </a:endParaRPr>
          </a:p>
        </p:txBody>
      </p:sp>
      <p:sp>
        <p:nvSpPr>
          <p:cNvPr id="2122" name="Google Shape;2122;p148"/>
          <p:cNvSpPr txBox="1"/>
          <p:nvPr/>
        </p:nvSpPr>
        <p:spPr>
          <a:xfrm>
            <a:off x="6767300" y="3756525"/>
            <a:ext cx="15066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Encuentra el resumen de la novedad</a:t>
            </a:r>
            <a:endParaRPr sz="1200">
              <a:latin typeface="Montserrat"/>
              <a:ea typeface="Montserrat"/>
              <a:cs typeface="Montserrat"/>
              <a:sym typeface="Montserrat"/>
            </a:endParaRPr>
          </a:p>
        </p:txBody>
      </p:sp>
      <p:sp>
        <p:nvSpPr>
          <p:cNvPr id="2121" name="Google Shape;2121;p148"/>
          <p:cNvSpPr/>
          <p:nvPr/>
        </p:nvSpPr>
        <p:spPr>
          <a:xfrm>
            <a:off x="1409950" y="1473575"/>
            <a:ext cx="550500" cy="258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48"/>
          <p:cNvSpPr txBox="1"/>
          <p:nvPr/>
        </p:nvSpPr>
        <p:spPr>
          <a:xfrm>
            <a:off x="6659900" y="2388950"/>
            <a:ext cx="2247000" cy="11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a:t>
            </a:r>
            <a:r>
              <a:rPr lang="es" sz="1200">
                <a:latin typeface="Montserrat"/>
                <a:ea typeface="Montserrat"/>
                <a:cs typeface="Montserrat"/>
                <a:sym typeface="Montserrat"/>
              </a:rPr>
              <a:t>prueba la novedad para activar el </a:t>
            </a:r>
            <a:r>
              <a:rPr lang="es" sz="1200" u="sng">
                <a:solidFill>
                  <a:schemeClr val="hlink"/>
                </a:solidFill>
                <a:latin typeface="Montserrat"/>
                <a:ea typeface="Montserrat"/>
                <a:cs typeface="Montserrat"/>
                <a:sym typeface="Montserrat"/>
                <a:hlinkClick action="ppaction://hlinksldjump" r:id="rId4"/>
              </a:rPr>
              <a:t>link de la </a:t>
            </a:r>
            <a:r>
              <a:rPr lang="es" sz="1200" u="sng">
                <a:solidFill>
                  <a:schemeClr val="hlink"/>
                </a:solidFill>
                <a:latin typeface="Montserrat"/>
                <a:ea typeface="Montserrat"/>
                <a:cs typeface="Montserrat"/>
                <a:sym typeface="Montserrat"/>
                <a:hlinkClick action="ppaction://hlinksldjump" r:id="rId5"/>
              </a:rPr>
              <a:t>liquidación</a:t>
            </a:r>
            <a:r>
              <a:rPr lang="es" sz="1200">
                <a:latin typeface="Montserrat"/>
                <a:ea typeface="Montserrat"/>
                <a:cs typeface="Montserrat"/>
                <a:sym typeface="Montserrat"/>
              </a:rPr>
              <a:t> del empleado. Si rechazas la novedad no se activará la liquidación.</a:t>
            </a:r>
            <a:endParaRPr sz="1200">
              <a:latin typeface="Montserrat"/>
              <a:ea typeface="Montserrat"/>
              <a:cs typeface="Montserrat"/>
              <a:sym typeface="Montserrat"/>
            </a:endParaRPr>
          </a:p>
        </p:txBody>
      </p:sp>
      <p:pic>
        <p:nvPicPr>
          <p:cNvPr id="2123" name="Google Shape;2123;p148"/>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2124" name="Google Shape;2124;p148"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149"/>
          <p:cNvSpPr txBox="1"/>
          <p:nvPr/>
        </p:nvSpPr>
        <p:spPr>
          <a:xfrm>
            <a:off x="228600" y="762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Retiro/ Liquidación del Empleado</a:t>
            </a:r>
            <a:endParaRPr b="1" sz="2400">
              <a:latin typeface="Open Sans"/>
              <a:ea typeface="Open Sans"/>
              <a:cs typeface="Open Sans"/>
              <a:sym typeface="Open Sans"/>
            </a:endParaRPr>
          </a:p>
          <a:p>
            <a:pPr indent="0" lvl="0" marL="0" rtl="0" algn="l">
              <a:spcBef>
                <a:spcPts val="0"/>
              </a:spcBef>
              <a:spcAft>
                <a:spcPts val="0"/>
              </a:spcAft>
              <a:buClr>
                <a:schemeClr val="dk1"/>
              </a:buClr>
              <a:buSzPts val="3600"/>
              <a:buFont typeface="Arial"/>
              <a:buNone/>
            </a:pPr>
            <a:r>
              <a:t/>
            </a:r>
            <a:endParaRPr b="1" sz="2400">
              <a:solidFill>
                <a:srgbClr val="404040"/>
              </a:solidFill>
              <a:latin typeface="Open Sans"/>
              <a:ea typeface="Open Sans"/>
              <a:cs typeface="Open Sans"/>
              <a:sym typeface="Open Sans"/>
            </a:endParaRPr>
          </a:p>
          <a:p>
            <a:pPr indent="0" lvl="0" marL="0" rtl="0" algn="l">
              <a:spcBef>
                <a:spcPts val="0"/>
              </a:spcBef>
              <a:spcAft>
                <a:spcPts val="0"/>
              </a:spcAft>
              <a:buClr>
                <a:schemeClr val="dk1"/>
              </a:buClr>
              <a:buSzPts val="3600"/>
              <a:buFont typeface="Arial"/>
              <a:buNone/>
            </a:pPr>
            <a:r>
              <a:t/>
            </a:r>
            <a:endParaRPr b="1" sz="2400">
              <a:solidFill>
                <a:srgbClr val="404040"/>
              </a:solidFill>
              <a:latin typeface="Open Sans"/>
              <a:ea typeface="Open Sans"/>
              <a:cs typeface="Open Sans"/>
              <a:sym typeface="Open Sans"/>
            </a:endParaRPr>
          </a:p>
        </p:txBody>
      </p:sp>
      <p:pic>
        <p:nvPicPr>
          <p:cNvPr id="2130" name="Google Shape;2130;p149"/>
          <p:cNvPicPr preferRelativeResize="0"/>
          <p:nvPr/>
        </p:nvPicPr>
        <p:blipFill>
          <a:blip r:embed="rId3">
            <a:alphaModFix/>
          </a:blip>
          <a:stretch>
            <a:fillRect/>
          </a:stretch>
        </p:blipFill>
        <p:spPr>
          <a:xfrm>
            <a:off x="375050" y="605775"/>
            <a:ext cx="6694424" cy="4129825"/>
          </a:xfrm>
          <a:prstGeom prst="rect">
            <a:avLst/>
          </a:prstGeom>
          <a:noFill/>
          <a:ln>
            <a:noFill/>
          </a:ln>
          <a:effectLst>
            <a:outerShdw blurRad="57150" rotWithShape="0" algn="bl" dir="5400000" dist="19050">
              <a:srgbClr val="000000">
                <a:alpha val="20000"/>
              </a:srgbClr>
            </a:outerShdw>
          </a:effectLst>
        </p:spPr>
      </p:pic>
      <p:cxnSp>
        <p:nvCxnSpPr>
          <p:cNvPr id="2131" name="Google Shape;2131;p149"/>
          <p:cNvCxnSpPr>
            <a:stCxn id="2132" idx="3"/>
            <a:endCxn id="2133" idx="1"/>
          </p:cNvCxnSpPr>
          <p:nvPr/>
        </p:nvCxnSpPr>
        <p:spPr>
          <a:xfrm flipH="1" rot="10800000">
            <a:off x="2778075" y="2457925"/>
            <a:ext cx="4416600" cy="1857300"/>
          </a:xfrm>
          <a:prstGeom prst="straightConnector1">
            <a:avLst/>
          </a:prstGeom>
          <a:noFill/>
          <a:ln cap="flat" cmpd="sng" w="19050">
            <a:solidFill>
              <a:srgbClr val="FF9900"/>
            </a:solidFill>
            <a:prstDash val="solid"/>
            <a:round/>
            <a:headEnd len="med" w="med" type="oval"/>
            <a:tailEnd len="med" w="med" type="oval"/>
          </a:ln>
        </p:spPr>
      </p:cxnSp>
      <p:cxnSp>
        <p:nvCxnSpPr>
          <p:cNvPr id="2134" name="Google Shape;2134;p149"/>
          <p:cNvCxnSpPr>
            <a:stCxn id="2135" idx="2"/>
            <a:endCxn id="2133" idx="1"/>
          </p:cNvCxnSpPr>
          <p:nvPr/>
        </p:nvCxnSpPr>
        <p:spPr>
          <a:xfrm>
            <a:off x="6276375" y="1453125"/>
            <a:ext cx="918300" cy="1004700"/>
          </a:xfrm>
          <a:prstGeom prst="straightConnector1">
            <a:avLst/>
          </a:prstGeom>
          <a:noFill/>
          <a:ln cap="flat" cmpd="sng" w="19050">
            <a:solidFill>
              <a:srgbClr val="FF9900"/>
            </a:solidFill>
            <a:prstDash val="solid"/>
            <a:round/>
            <a:headEnd len="med" w="med" type="oval"/>
            <a:tailEnd len="med" w="med" type="oval"/>
          </a:ln>
        </p:spPr>
      </p:cxnSp>
      <p:sp>
        <p:nvSpPr>
          <p:cNvPr id="2132" name="Google Shape;2132;p149"/>
          <p:cNvSpPr/>
          <p:nvPr/>
        </p:nvSpPr>
        <p:spPr>
          <a:xfrm>
            <a:off x="1342275" y="4205275"/>
            <a:ext cx="1435800" cy="21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9"/>
          <p:cNvSpPr/>
          <p:nvPr/>
        </p:nvSpPr>
        <p:spPr>
          <a:xfrm>
            <a:off x="5890125" y="1122525"/>
            <a:ext cx="772500" cy="3306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49"/>
          <p:cNvSpPr txBox="1"/>
          <p:nvPr/>
        </p:nvSpPr>
        <p:spPr>
          <a:xfrm>
            <a:off x="7194525" y="1705100"/>
            <a:ext cx="1947600" cy="15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a:t>
            </a:r>
            <a:r>
              <a:rPr lang="es" sz="1200">
                <a:latin typeface="Montserrat"/>
                <a:ea typeface="Montserrat"/>
                <a:cs typeface="Montserrat"/>
                <a:sym typeface="Montserrat"/>
              </a:rPr>
              <a:t>aprobar la novedad </a:t>
            </a:r>
            <a:br>
              <a:rPr lang="es" sz="1200">
                <a:latin typeface="Montserrat"/>
                <a:ea typeface="Montserrat"/>
                <a:cs typeface="Montserrat"/>
                <a:sym typeface="Montserrat"/>
              </a:rPr>
            </a:br>
            <a:r>
              <a:rPr lang="es" sz="1200">
                <a:latin typeface="Montserrat"/>
                <a:ea typeface="Montserrat"/>
                <a:cs typeface="Montserrat"/>
                <a:sym typeface="Montserrat"/>
              </a:rPr>
              <a:t>se </a:t>
            </a:r>
            <a:r>
              <a:rPr lang="es" sz="1200">
                <a:latin typeface="Montserrat"/>
                <a:ea typeface="Montserrat"/>
                <a:cs typeface="Montserrat"/>
                <a:sym typeface="Montserrat"/>
              </a:rPr>
              <a:t>activará un link donde podrás crear </a:t>
            </a:r>
            <a:br>
              <a:rPr lang="es" sz="1200">
                <a:latin typeface="Montserrat"/>
                <a:ea typeface="Montserrat"/>
                <a:cs typeface="Montserrat"/>
                <a:sym typeface="Montserrat"/>
              </a:rPr>
            </a:br>
            <a:r>
              <a:rPr lang="es" sz="1200">
                <a:latin typeface="Montserrat"/>
                <a:ea typeface="Montserrat"/>
                <a:cs typeface="Montserrat"/>
                <a:sym typeface="Montserrat"/>
              </a:rPr>
              <a:t>y modificar en </a:t>
            </a:r>
            <a:r>
              <a:rPr lang="es" sz="1200" u="sng">
                <a:solidFill>
                  <a:schemeClr val="hlink"/>
                </a:solidFill>
                <a:latin typeface="Montserrat"/>
                <a:ea typeface="Montserrat"/>
                <a:cs typeface="Montserrat"/>
                <a:sym typeface="Montserrat"/>
                <a:hlinkClick action="ppaction://hlinksldjump" r:id="rId4"/>
              </a:rPr>
              <a:t>detalle liquidación del empleado.</a:t>
            </a:r>
            <a:endParaRPr sz="1200">
              <a:latin typeface="Montserrat"/>
              <a:ea typeface="Montserrat"/>
              <a:cs typeface="Montserrat"/>
              <a:sym typeface="Montserrat"/>
            </a:endParaRPr>
          </a:p>
        </p:txBody>
      </p:sp>
      <p:pic>
        <p:nvPicPr>
          <p:cNvPr id="2136" name="Google Shape;2136;p149"/>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2137" name="Google Shape;2137;p149"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
        <p:nvSpPr>
          <p:cNvPr id="2138" name="Google Shape;2138;p149"/>
          <p:cNvSpPr txBox="1"/>
          <p:nvPr/>
        </p:nvSpPr>
        <p:spPr>
          <a:xfrm>
            <a:off x="6310014" y="4063675"/>
            <a:ext cx="2343600" cy="6885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No olvides ingresar las novedades del empleado para generar la </a:t>
            </a:r>
            <a:r>
              <a:rPr lang="es" sz="1200">
                <a:solidFill>
                  <a:schemeClr val="dk1"/>
                </a:solidFill>
                <a:latin typeface="Montserrat"/>
                <a:ea typeface="Montserrat"/>
                <a:cs typeface="Montserrat"/>
                <a:sym typeface="Montserrat"/>
              </a:rPr>
              <a:t>liquidación</a:t>
            </a:r>
            <a:endParaRPr sz="1200">
              <a:solidFill>
                <a:schemeClr val="dk1"/>
              </a:solidFill>
              <a:latin typeface="Montserrat"/>
              <a:ea typeface="Montserrat"/>
              <a:cs typeface="Montserrat"/>
              <a:sym typeface="Montserrat"/>
            </a:endParaRPr>
          </a:p>
        </p:txBody>
      </p:sp>
      <p:pic>
        <p:nvPicPr>
          <p:cNvPr id="2139" name="Google Shape;2139;p149"/>
          <p:cNvPicPr preferRelativeResize="0"/>
          <p:nvPr/>
        </p:nvPicPr>
        <p:blipFill>
          <a:blip r:embed="rId7">
            <a:alphaModFix/>
          </a:blip>
          <a:stretch>
            <a:fillRect/>
          </a:stretch>
        </p:blipFill>
        <p:spPr>
          <a:xfrm>
            <a:off x="6007550" y="4104254"/>
            <a:ext cx="242774" cy="3562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150"/>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Retiro</a:t>
            </a:r>
            <a:r>
              <a:rPr b="1" lang="es" sz="2400">
                <a:solidFill>
                  <a:srgbClr val="404040"/>
                </a:solidFill>
                <a:latin typeface="Open Sans"/>
                <a:ea typeface="Open Sans"/>
                <a:cs typeface="Open Sans"/>
                <a:sym typeface="Open Sans"/>
              </a:rPr>
              <a:t>/ Proceso de </a:t>
            </a:r>
            <a:r>
              <a:rPr b="1" lang="es" sz="2400">
                <a:solidFill>
                  <a:srgbClr val="404040"/>
                </a:solidFill>
                <a:latin typeface="Open Sans"/>
                <a:ea typeface="Open Sans"/>
                <a:cs typeface="Open Sans"/>
                <a:sym typeface="Open Sans"/>
              </a:rPr>
              <a:t>liquidación</a:t>
            </a: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
        <p:nvSpPr>
          <p:cNvPr id="2145" name="Google Shape;2145;p150"/>
          <p:cNvSpPr txBox="1"/>
          <p:nvPr/>
        </p:nvSpPr>
        <p:spPr>
          <a:xfrm>
            <a:off x="353059" y="434400"/>
            <a:ext cx="8019600" cy="4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a:t>
            </a:r>
            <a:r>
              <a:rPr lang="es">
                <a:latin typeface="Montserrat"/>
                <a:ea typeface="Montserrat"/>
                <a:cs typeface="Montserrat"/>
                <a:sym typeface="Montserrat"/>
              </a:rPr>
              <a:t>activar</a:t>
            </a:r>
            <a:r>
              <a:rPr lang="es">
                <a:latin typeface="Montserrat"/>
                <a:ea typeface="Montserrat"/>
                <a:cs typeface="Montserrat"/>
                <a:sym typeface="Montserrat"/>
              </a:rPr>
              <a:t> el link se </a:t>
            </a:r>
            <a:r>
              <a:rPr lang="es">
                <a:latin typeface="Montserrat"/>
                <a:ea typeface="Montserrat"/>
                <a:cs typeface="Montserrat"/>
                <a:sym typeface="Montserrat"/>
              </a:rPr>
              <a:t>generará</a:t>
            </a:r>
            <a:r>
              <a:rPr lang="es">
                <a:latin typeface="Montserrat"/>
                <a:ea typeface="Montserrat"/>
                <a:cs typeface="Montserrat"/>
                <a:sym typeface="Montserrat"/>
              </a:rPr>
              <a:t> la </a:t>
            </a:r>
            <a:r>
              <a:rPr lang="es">
                <a:latin typeface="Montserrat"/>
                <a:ea typeface="Montserrat"/>
                <a:cs typeface="Montserrat"/>
                <a:sym typeface="Montserrat"/>
              </a:rPr>
              <a:t>liquidación del empleado</a:t>
            </a:r>
            <a:r>
              <a:rPr lang="es">
                <a:latin typeface="Montserrat"/>
                <a:ea typeface="Montserrat"/>
                <a:cs typeface="Montserrat"/>
                <a:sym typeface="Montserrat"/>
              </a:rPr>
              <a:t> donde </a:t>
            </a:r>
            <a:r>
              <a:rPr lang="es">
                <a:latin typeface="Montserrat"/>
                <a:ea typeface="Montserrat"/>
                <a:cs typeface="Montserrat"/>
                <a:sym typeface="Montserrat"/>
              </a:rPr>
              <a:t>podrás</a:t>
            </a:r>
            <a:r>
              <a:rPr lang="es">
                <a:latin typeface="Montserrat"/>
                <a:ea typeface="Montserrat"/>
                <a:cs typeface="Montserrat"/>
                <a:sym typeface="Montserrat"/>
              </a:rPr>
              <a:t> modificarla o hacer los cambios correspondientes.</a:t>
            </a:r>
            <a:endParaRPr>
              <a:latin typeface="Montserrat"/>
              <a:ea typeface="Montserrat"/>
              <a:cs typeface="Montserrat"/>
              <a:sym typeface="Montserrat"/>
            </a:endParaRPr>
          </a:p>
        </p:txBody>
      </p:sp>
      <p:pic>
        <p:nvPicPr>
          <p:cNvPr id="2146" name="Google Shape;2146;p150"/>
          <p:cNvPicPr preferRelativeResize="0"/>
          <p:nvPr/>
        </p:nvPicPr>
        <p:blipFill>
          <a:blip r:embed="rId3">
            <a:alphaModFix/>
          </a:blip>
          <a:stretch>
            <a:fillRect/>
          </a:stretch>
        </p:blipFill>
        <p:spPr>
          <a:xfrm>
            <a:off x="369625" y="1159625"/>
            <a:ext cx="6768551" cy="3718175"/>
          </a:xfrm>
          <a:prstGeom prst="rect">
            <a:avLst/>
          </a:prstGeom>
          <a:noFill/>
          <a:ln>
            <a:noFill/>
          </a:ln>
          <a:effectLst>
            <a:outerShdw blurRad="57150" rotWithShape="0" algn="bl" dir="5400000" dist="19050">
              <a:srgbClr val="000000">
                <a:alpha val="20000"/>
              </a:srgbClr>
            </a:outerShdw>
          </a:effectLst>
        </p:spPr>
      </p:pic>
      <p:cxnSp>
        <p:nvCxnSpPr>
          <p:cNvPr id="2147" name="Google Shape;2147;p150"/>
          <p:cNvCxnSpPr/>
          <p:nvPr/>
        </p:nvCxnSpPr>
        <p:spPr>
          <a:xfrm flipH="1" rot="10800000">
            <a:off x="853150" y="4018550"/>
            <a:ext cx="549600" cy="12600"/>
          </a:xfrm>
          <a:prstGeom prst="straightConnector1">
            <a:avLst/>
          </a:prstGeom>
          <a:noFill/>
          <a:ln cap="flat" cmpd="sng" w="19050">
            <a:solidFill>
              <a:srgbClr val="FF9900"/>
            </a:solidFill>
            <a:prstDash val="solid"/>
            <a:round/>
            <a:headEnd len="med" w="med" type="oval"/>
            <a:tailEnd len="med" w="med" type="oval"/>
          </a:ln>
        </p:spPr>
      </p:cxnSp>
      <p:cxnSp>
        <p:nvCxnSpPr>
          <p:cNvPr id="2148" name="Google Shape;2148;p150"/>
          <p:cNvCxnSpPr>
            <a:endCxn id="2149" idx="1"/>
          </p:cNvCxnSpPr>
          <p:nvPr/>
        </p:nvCxnSpPr>
        <p:spPr>
          <a:xfrm flipH="1" rot="10800000">
            <a:off x="4934375" y="1884450"/>
            <a:ext cx="2363100" cy="969000"/>
          </a:xfrm>
          <a:prstGeom prst="straightConnector1">
            <a:avLst/>
          </a:prstGeom>
          <a:noFill/>
          <a:ln cap="flat" cmpd="sng" w="19050">
            <a:solidFill>
              <a:srgbClr val="FF9900"/>
            </a:solidFill>
            <a:prstDash val="solid"/>
            <a:round/>
            <a:headEnd len="med" w="med" type="oval"/>
            <a:tailEnd len="med" w="med" type="oval"/>
          </a:ln>
        </p:spPr>
      </p:cxnSp>
      <p:cxnSp>
        <p:nvCxnSpPr>
          <p:cNvPr id="2150" name="Google Shape;2150;p150"/>
          <p:cNvCxnSpPr>
            <a:endCxn id="2151" idx="1"/>
          </p:cNvCxnSpPr>
          <p:nvPr/>
        </p:nvCxnSpPr>
        <p:spPr>
          <a:xfrm>
            <a:off x="2194300" y="3031325"/>
            <a:ext cx="5084700" cy="12300"/>
          </a:xfrm>
          <a:prstGeom prst="straightConnector1">
            <a:avLst/>
          </a:prstGeom>
          <a:noFill/>
          <a:ln cap="flat" cmpd="sng" w="19050">
            <a:solidFill>
              <a:srgbClr val="FF9900"/>
            </a:solidFill>
            <a:prstDash val="solid"/>
            <a:round/>
            <a:headEnd len="med" w="med" type="oval"/>
            <a:tailEnd len="med" w="med" type="oval"/>
          </a:ln>
        </p:spPr>
      </p:cxnSp>
      <p:sp>
        <p:nvSpPr>
          <p:cNvPr id="2149" name="Google Shape;2149;p150"/>
          <p:cNvSpPr txBox="1"/>
          <p:nvPr/>
        </p:nvSpPr>
        <p:spPr>
          <a:xfrm>
            <a:off x="7297475" y="1311600"/>
            <a:ext cx="1616100" cy="11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Genera la </a:t>
            </a:r>
            <a:r>
              <a:rPr lang="es" sz="1200">
                <a:latin typeface="Montserrat"/>
                <a:ea typeface="Montserrat"/>
                <a:cs typeface="Montserrat"/>
                <a:sym typeface="Montserrat"/>
              </a:rPr>
              <a:t>indemnización</a:t>
            </a:r>
            <a:r>
              <a:rPr lang="es" sz="1200">
                <a:latin typeface="Montserrat"/>
                <a:ea typeface="Montserrat"/>
                <a:cs typeface="Montserrat"/>
                <a:sym typeface="Montserrat"/>
              </a:rPr>
              <a:t> activando el c</a:t>
            </a:r>
            <a:r>
              <a:rPr lang="es" sz="1200">
                <a:latin typeface="Montserrat"/>
                <a:ea typeface="Montserrat"/>
                <a:cs typeface="Montserrat"/>
                <a:sym typeface="Montserrat"/>
              </a:rPr>
              <a:t>heck</a:t>
            </a:r>
            <a:r>
              <a:rPr lang="es" sz="1200">
                <a:latin typeface="Montserrat"/>
                <a:ea typeface="Montserrat"/>
                <a:cs typeface="Montserrat"/>
                <a:sym typeface="Montserrat"/>
              </a:rPr>
              <a:t> si la </a:t>
            </a:r>
            <a:r>
              <a:rPr lang="es" sz="1200">
                <a:latin typeface="Montserrat"/>
                <a:ea typeface="Montserrat"/>
                <a:cs typeface="Montserrat"/>
                <a:sym typeface="Montserrat"/>
              </a:rPr>
              <a:t>terminación</a:t>
            </a:r>
            <a:r>
              <a:rPr lang="es" sz="1200">
                <a:latin typeface="Montserrat"/>
                <a:ea typeface="Montserrat"/>
                <a:cs typeface="Montserrat"/>
                <a:sym typeface="Montserrat"/>
              </a:rPr>
              <a:t> del contrato lo estipula.</a:t>
            </a:r>
            <a:endParaRPr sz="1200">
              <a:latin typeface="Montserrat"/>
              <a:ea typeface="Montserrat"/>
              <a:cs typeface="Montserrat"/>
              <a:sym typeface="Montserrat"/>
            </a:endParaRPr>
          </a:p>
        </p:txBody>
      </p:sp>
      <p:sp>
        <p:nvSpPr>
          <p:cNvPr id="2151" name="Google Shape;2151;p150"/>
          <p:cNvSpPr txBox="1"/>
          <p:nvPr/>
        </p:nvSpPr>
        <p:spPr>
          <a:xfrm>
            <a:off x="7279000" y="2653625"/>
            <a:ext cx="16161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Sube el soporte solicitado para </a:t>
            </a:r>
            <a:br>
              <a:rPr lang="es" sz="1200">
                <a:latin typeface="Montserrat"/>
                <a:ea typeface="Montserrat"/>
                <a:cs typeface="Montserrat"/>
                <a:sym typeface="Montserrat"/>
              </a:rPr>
            </a:br>
            <a:r>
              <a:rPr lang="es" sz="1200">
                <a:latin typeface="Montserrat"/>
                <a:ea typeface="Montserrat"/>
                <a:cs typeface="Montserrat"/>
                <a:sym typeface="Montserrat"/>
              </a:rPr>
              <a:t>proseguir</a:t>
            </a:r>
            <a:r>
              <a:rPr lang="es" sz="1200">
                <a:latin typeface="Montserrat"/>
                <a:ea typeface="Montserrat"/>
                <a:cs typeface="Montserrat"/>
                <a:sym typeface="Montserrat"/>
              </a:rPr>
              <a:t> con el </a:t>
            </a:r>
            <a:br>
              <a:rPr lang="es" sz="1200">
                <a:latin typeface="Montserrat"/>
                <a:ea typeface="Montserrat"/>
                <a:cs typeface="Montserrat"/>
                <a:sym typeface="Montserrat"/>
              </a:rPr>
            </a:br>
            <a:r>
              <a:rPr lang="es" sz="1200">
                <a:latin typeface="Montserrat"/>
                <a:ea typeface="Montserrat"/>
                <a:cs typeface="Montserrat"/>
                <a:sym typeface="Montserrat"/>
              </a:rPr>
              <a:t>proceso.</a:t>
            </a:r>
            <a:r>
              <a:rPr lang="es" sz="1200">
                <a:latin typeface="Montserrat"/>
                <a:ea typeface="Montserrat"/>
                <a:cs typeface="Montserrat"/>
                <a:sym typeface="Montserrat"/>
              </a:rPr>
              <a:t> </a:t>
            </a:r>
            <a:endParaRPr sz="1200">
              <a:latin typeface="Montserrat"/>
              <a:ea typeface="Montserrat"/>
              <a:cs typeface="Montserrat"/>
              <a:sym typeface="Montserrat"/>
            </a:endParaRPr>
          </a:p>
        </p:txBody>
      </p:sp>
      <p:pic>
        <p:nvPicPr>
          <p:cNvPr id="2152" name="Google Shape;2152;p150"/>
          <p:cNvPicPr preferRelativeResize="0"/>
          <p:nvPr/>
        </p:nvPicPr>
        <p:blipFill rotWithShape="1">
          <a:blip r:embed="rId4">
            <a:alphaModFix/>
          </a:blip>
          <a:srcRect b="14627" l="0" r="0" t="73980"/>
          <a:stretch/>
        </p:blipFill>
        <p:spPr>
          <a:xfrm>
            <a:off x="369625" y="3930900"/>
            <a:ext cx="6768549" cy="502325"/>
          </a:xfrm>
          <a:prstGeom prst="rect">
            <a:avLst/>
          </a:prstGeom>
          <a:noFill/>
          <a:ln>
            <a:noFill/>
          </a:ln>
        </p:spPr>
      </p:pic>
      <p:cxnSp>
        <p:nvCxnSpPr>
          <p:cNvPr id="2153" name="Google Shape;2153;p150"/>
          <p:cNvCxnSpPr/>
          <p:nvPr/>
        </p:nvCxnSpPr>
        <p:spPr>
          <a:xfrm>
            <a:off x="6405875" y="4340800"/>
            <a:ext cx="891600" cy="5400"/>
          </a:xfrm>
          <a:prstGeom prst="straightConnector1">
            <a:avLst/>
          </a:prstGeom>
          <a:noFill/>
          <a:ln cap="flat" cmpd="sng" w="19050">
            <a:solidFill>
              <a:srgbClr val="FF9900"/>
            </a:solidFill>
            <a:prstDash val="solid"/>
            <a:round/>
            <a:headEnd len="med" w="med" type="oval"/>
            <a:tailEnd len="med" w="med" type="oval"/>
          </a:ln>
        </p:spPr>
      </p:cxnSp>
      <p:sp>
        <p:nvSpPr>
          <p:cNvPr id="2154" name="Google Shape;2154;p150"/>
          <p:cNvSpPr txBox="1"/>
          <p:nvPr/>
        </p:nvSpPr>
        <p:spPr>
          <a:xfrm>
            <a:off x="7306325" y="3654650"/>
            <a:ext cx="1372500" cy="10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Al dar click en la </a:t>
            </a:r>
            <a:r>
              <a:rPr lang="es" sz="1200">
                <a:solidFill>
                  <a:schemeClr val="dk1"/>
                </a:solidFill>
                <a:latin typeface="Montserrat"/>
                <a:ea typeface="Montserrat"/>
                <a:cs typeface="Montserrat"/>
                <a:sym typeface="Montserrat"/>
              </a:rPr>
              <a:t>liquidación</a:t>
            </a:r>
            <a:r>
              <a:rPr lang="es" sz="1200">
                <a:solidFill>
                  <a:schemeClr val="dk1"/>
                </a:solidFill>
                <a:latin typeface="Montserrat"/>
                <a:ea typeface="Montserrat"/>
                <a:cs typeface="Montserrat"/>
                <a:sym typeface="Montserrat"/>
              </a:rPr>
              <a:t>  podrás ver el </a:t>
            </a:r>
            <a:r>
              <a:rPr lang="es" sz="1200" u="sng">
                <a:solidFill>
                  <a:schemeClr val="hlink"/>
                </a:solidFill>
                <a:latin typeface="Montserrat"/>
                <a:ea typeface="Montserrat"/>
                <a:cs typeface="Montserrat"/>
                <a:sym typeface="Montserrat"/>
                <a:hlinkClick action="ppaction://hlinksldjump" r:id="rId5"/>
              </a:rPr>
              <a:t>Detalle</a:t>
            </a:r>
            <a:r>
              <a:rPr lang="es" sz="1200">
                <a:solidFill>
                  <a:schemeClr val="dk1"/>
                </a:solidFill>
                <a:latin typeface="Montserrat"/>
                <a:ea typeface="Montserrat"/>
                <a:cs typeface="Montserrat"/>
                <a:sym typeface="Montserrat"/>
              </a:rPr>
              <a:t> de la misma.</a:t>
            </a:r>
            <a:endParaRPr sz="1200">
              <a:latin typeface="Montserrat"/>
              <a:ea typeface="Montserrat"/>
              <a:cs typeface="Montserrat"/>
              <a:sym typeface="Montserrat"/>
            </a:endParaRPr>
          </a:p>
        </p:txBody>
      </p:sp>
      <p:sp>
        <p:nvSpPr>
          <p:cNvPr id="2155" name="Google Shape;2155;p150"/>
          <p:cNvSpPr txBox="1"/>
          <p:nvPr/>
        </p:nvSpPr>
        <p:spPr>
          <a:xfrm>
            <a:off x="1103425" y="4678125"/>
            <a:ext cx="6256200" cy="3564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Solicita y aprueba el proceso de liquidación para generar la nómina individual.</a:t>
            </a:r>
            <a:endParaRPr sz="1200">
              <a:solidFill>
                <a:schemeClr val="dk1"/>
              </a:solidFill>
              <a:latin typeface="Montserrat"/>
              <a:ea typeface="Montserrat"/>
              <a:cs typeface="Montserrat"/>
              <a:sym typeface="Montserrat"/>
            </a:endParaRPr>
          </a:p>
        </p:txBody>
      </p:sp>
      <p:pic>
        <p:nvPicPr>
          <p:cNvPr id="2156" name="Google Shape;2156;p150"/>
          <p:cNvPicPr preferRelativeResize="0"/>
          <p:nvPr/>
        </p:nvPicPr>
        <p:blipFill>
          <a:blip r:embed="rId6">
            <a:alphaModFix/>
          </a:blip>
          <a:stretch>
            <a:fillRect/>
          </a:stretch>
        </p:blipFill>
        <p:spPr>
          <a:xfrm>
            <a:off x="792623" y="4584279"/>
            <a:ext cx="356250" cy="356250"/>
          </a:xfrm>
          <a:prstGeom prst="rect">
            <a:avLst/>
          </a:prstGeom>
          <a:noFill/>
          <a:ln>
            <a:noFill/>
          </a:ln>
        </p:spPr>
      </p:pic>
      <p:pic>
        <p:nvPicPr>
          <p:cNvPr id="2157" name="Google Shape;2157;p150"/>
          <p:cNvPicPr preferRelativeResize="0"/>
          <p:nvPr/>
        </p:nvPicPr>
        <p:blipFill>
          <a:blip r:embed="rId7">
            <a:alphaModFix/>
          </a:blip>
          <a:stretch>
            <a:fillRect/>
          </a:stretch>
        </p:blipFill>
        <p:spPr>
          <a:xfrm>
            <a:off x="8591925" y="152400"/>
            <a:ext cx="330500" cy="330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151"/>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Retiro/ Proceso de liquidación  </a:t>
            </a:r>
            <a:endParaRPr b="1" sz="2400">
              <a:latin typeface="Open Sans"/>
              <a:ea typeface="Open Sans"/>
              <a:cs typeface="Open Sans"/>
              <a:sym typeface="Open Sans"/>
            </a:endParaRPr>
          </a:p>
        </p:txBody>
      </p:sp>
      <p:sp>
        <p:nvSpPr>
          <p:cNvPr id="2163" name="Google Shape;2163;p151"/>
          <p:cNvSpPr txBox="1"/>
          <p:nvPr/>
        </p:nvSpPr>
        <p:spPr>
          <a:xfrm>
            <a:off x="341780" y="488041"/>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Montserrat"/>
                <a:ea typeface="Montserrat"/>
                <a:cs typeface="Montserrat"/>
                <a:sym typeface="Montserrat"/>
              </a:rPr>
              <a:t>Al aprobar la liquidación se generará la </a:t>
            </a:r>
            <a:r>
              <a:rPr lang="es" u="sng">
                <a:solidFill>
                  <a:schemeClr val="hlink"/>
                </a:solidFill>
                <a:latin typeface="Montserrat"/>
                <a:ea typeface="Montserrat"/>
                <a:cs typeface="Montserrat"/>
                <a:sym typeface="Montserrat"/>
                <a:hlinkClick action="ppaction://hlinksldjump" r:id="rId3"/>
              </a:rPr>
              <a:t>nómina individual</a:t>
            </a:r>
            <a:r>
              <a:rPr lang="es">
                <a:solidFill>
                  <a:schemeClr val="dk1"/>
                </a:solidFill>
                <a:latin typeface="Montserrat"/>
                <a:ea typeface="Montserrat"/>
                <a:cs typeface="Montserrat"/>
                <a:sym typeface="Montserrat"/>
              </a:rPr>
              <a:t> de pago para el empleado.</a:t>
            </a:r>
            <a:endParaRPr>
              <a:latin typeface="Montserrat"/>
              <a:ea typeface="Montserrat"/>
              <a:cs typeface="Montserrat"/>
              <a:sym typeface="Montserrat"/>
            </a:endParaRPr>
          </a:p>
        </p:txBody>
      </p:sp>
      <p:pic>
        <p:nvPicPr>
          <p:cNvPr id="2164" name="Google Shape;2164;p151"/>
          <p:cNvPicPr preferRelativeResize="0"/>
          <p:nvPr/>
        </p:nvPicPr>
        <p:blipFill>
          <a:blip r:embed="rId4">
            <a:alphaModFix/>
          </a:blip>
          <a:stretch>
            <a:fillRect/>
          </a:stretch>
        </p:blipFill>
        <p:spPr>
          <a:xfrm>
            <a:off x="609600" y="1174450"/>
            <a:ext cx="6345099" cy="3816650"/>
          </a:xfrm>
          <a:prstGeom prst="rect">
            <a:avLst/>
          </a:prstGeom>
          <a:noFill/>
          <a:ln>
            <a:noFill/>
          </a:ln>
          <a:effectLst>
            <a:outerShdw blurRad="57150" rotWithShape="0" algn="bl" dir="5400000" dist="19050">
              <a:srgbClr val="000000">
                <a:alpha val="20000"/>
              </a:srgbClr>
            </a:outerShdw>
          </a:effectLst>
        </p:spPr>
      </p:pic>
      <p:sp>
        <p:nvSpPr>
          <p:cNvPr id="2165" name="Google Shape;2165;p151"/>
          <p:cNvSpPr txBox="1"/>
          <p:nvPr/>
        </p:nvSpPr>
        <p:spPr>
          <a:xfrm>
            <a:off x="7080050" y="1618550"/>
            <a:ext cx="1751100" cy="20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Recuerda solicitar la </a:t>
            </a:r>
            <a:r>
              <a:rPr lang="es" sz="1200">
                <a:latin typeface="Montserrat"/>
                <a:ea typeface="Montserrat"/>
                <a:cs typeface="Montserrat"/>
                <a:sym typeface="Montserrat"/>
              </a:rPr>
              <a:t>confirmación</a:t>
            </a:r>
            <a:r>
              <a:rPr lang="es" sz="1200">
                <a:latin typeface="Montserrat"/>
                <a:ea typeface="Montserrat"/>
                <a:cs typeface="Montserrat"/>
                <a:sym typeface="Montserrat"/>
              </a:rPr>
              <a:t>, confirma el procesamiento y paga la </a:t>
            </a:r>
            <a:r>
              <a:rPr lang="es" sz="1200">
                <a:latin typeface="Montserrat"/>
                <a:ea typeface="Montserrat"/>
                <a:cs typeface="Montserrat"/>
                <a:sym typeface="Montserrat"/>
              </a:rPr>
              <a:t>liquidación.</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Automáticamente el empleado se archiva y el contrato pasa a estado expirado. </a:t>
            </a:r>
            <a:endParaRPr sz="1200">
              <a:latin typeface="Montserrat"/>
              <a:ea typeface="Montserrat"/>
              <a:cs typeface="Montserrat"/>
              <a:sym typeface="Montserrat"/>
            </a:endParaRPr>
          </a:p>
        </p:txBody>
      </p:sp>
      <p:sp>
        <p:nvSpPr>
          <p:cNvPr id="2166" name="Google Shape;2166;p151"/>
          <p:cNvSpPr/>
          <p:nvPr/>
        </p:nvSpPr>
        <p:spPr>
          <a:xfrm>
            <a:off x="1899400" y="1416800"/>
            <a:ext cx="1539300" cy="283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7" name="Google Shape;2167;p151"/>
          <p:cNvCxnSpPr>
            <a:endCxn id="2165" idx="1"/>
          </p:cNvCxnSpPr>
          <p:nvPr/>
        </p:nvCxnSpPr>
        <p:spPr>
          <a:xfrm>
            <a:off x="3438650" y="1530050"/>
            <a:ext cx="3641400" cy="1101600"/>
          </a:xfrm>
          <a:prstGeom prst="straightConnector1">
            <a:avLst/>
          </a:prstGeom>
          <a:noFill/>
          <a:ln cap="flat" cmpd="sng" w="19050">
            <a:solidFill>
              <a:srgbClr val="FF9900"/>
            </a:solidFill>
            <a:prstDash val="solid"/>
            <a:round/>
            <a:headEnd len="med" w="med" type="oval"/>
            <a:tailEnd len="med" w="med" type="oval"/>
          </a:ln>
        </p:spPr>
      </p:cxnSp>
      <p:pic>
        <p:nvPicPr>
          <p:cNvPr id="2168" name="Google Shape;2168;p151"/>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2169" name="Google Shape;2169;p151"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26"/>
          <p:cNvPicPr preferRelativeResize="0"/>
          <p:nvPr/>
        </p:nvPicPr>
        <p:blipFill rotWithShape="1">
          <a:blip r:embed="rId3">
            <a:alphaModFix amt="22000"/>
          </a:blip>
          <a:srcRect b="0" l="0" r="0" t="0"/>
          <a:stretch/>
        </p:blipFill>
        <p:spPr>
          <a:xfrm>
            <a:off x="1876508" y="1405950"/>
            <a:ext cx="5390980" cy="1874389"/>
          </a:xfrm>
          <a:prstGeom prst="rect">
            <a:avLst/>
          </a:prstGeom>
          <a:noFill/>
          <a:ln>
            <a:noFill/>
          </a:ln>
        </p:spPr>
      </p:pic>
      <p:sp>
        <p:nvSpPr>
          <p:cNvPr id="234" name="Google Shape;234;p26"/>
          <p:cNvSpPr txBox="1"/>
          <p:nvPr/>
        </p:nvSpPr>
        <p:spPr>
          <a:xfrm>
            <a:off x="1857250" y="2263000"/>
            <a:ext cx="5798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a:ea typeface="Open Sans"/>
                <a:cs typeface="Open Sans"/>
                <a:sym typeface="Open Sans"/>
              </a:rPr>
              <a:t>Funciones</a:t>
            </a:r>
            <a:r>
              <a:rPr lang="es" sz="3600">
                <a:solidFill>
                  <a:srgbClr val="FFFFFF"/>
                </a:solidFill>
                <a:latin typeface="Open Sans SemiBold"/>
                <a:ea typeface="Open Sans SemiBold"/>
                <a:cs typeface="Open Sans SemiBold"/>
                <a:sym typeface="Open Sans SemiBold"/>
              </a:rPr>
              <a:t> </a:t>
            </a:r>
            <a:r>
              <a:rPr b="1" lang="es" sz="3600">
                <a:solidFill>
                  <a:srgbClr val="FFFFFF"/>
                </a:solidFill>
                <a:latin typeface="Open Sans"/>
                <a:ea typeface="Open Sans"/>
                <a:cs typeface="Open Sans"/>
                <a:sym typeface="Open Sans"/>
              </a:rPr>
              <a:t>Generales</a:t>
            </a:r>
            <a:endParaRPr b="1">
              <a:solidFill>
                <a:srgbClr val="FFFFFF"/>
              </a:solidFill>
              <a:latin typeface="Open Sans"/>
              <a:ea typeface="Open Sans"/>
              <a:cs typeface="Open Sans"/>
              <a:sym typeface="Open Sans"/>
            </a:endParaRPr>
          </a:p>
        </p:txBody>
      </p:sp>
      <p:pic>
        <p:nvPicPr>
          <p:cNvPr id="235" name="Google Shape;235;p26"/>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236" name="Google Shape;236;p26"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152"/>
          <p:cNvSpPr txBox="1"/>
          <p:nvPr/>
        </p:nvSpPr>
        <p:spPr>
          <a:xfrm>
            <a:off x="330500" y="80100"/>
            <a:ext cx="81432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Retiro/ Proceso de liquidación / suma conciliatoria  </a:t>
            </a:r>
            <a:endParaRPr b="1" sz="2400">
              <a:latin typeface="Open Sans"/>
              <a:ea typeface="Open Sans"/>
              <a:cs typeface="Open Sans"/>
              <a:sym typeface="Open Sans"/>
            </a:endParaRPr>
          </a:p>
        </p:txBody>
      </p:sp>
      <p:sp>
        <p:nvSpPr>
          <p:cNvPr id="2175" name="Google Shape;2175;p152"/>
          <p:cNvSpPr txBox="1"/>
          <p:nvPr/>
        </p:nvSpPr>
        <p:spPr>
          <a:xfrm>
            <a:off x="341780" y="488041"/>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Montserrat"/>
                <a:ea typeface="Montserrat"/>
                <a:cs typeface="Montserrat"/>
                <a:sym typeface="Montserrat"/>
              </a:rPr>
              <a:t>Si la liquidación de contrato tiene suma conciliatoria recuerda ingresar la </a:t>
            </a:r>
            <a:r>
              <a:rPr lang="es" u="sng">
                <a:solidFill>
                  <a:schemeClr val="hlink"/>
                </a:solidFill>
                <a:latin typeface="Montserrat"/>
                <a:ea typeface="Montserrat"/>
                <a:cs typeface="Montserrat"/>
                <a:sym typeface="Montserrat"/>
                <a:hlinkClick action="ppaction://hlinksldjump" r:id="rId3"/>
              </a:rPr>
              <a:t>novedad </a:t>
            </a:r>
            <a:r>
              <a:rPr lang="es">
                <a:solidFill>
                  <a:schemeClr val="dk1"/>
                </a:solidFill>
                <a:latin typeface="Montserrat"/>
                <a:ea typeface="Montserrat"/>
                <a:cs typeface="Montserrat"/>
                <a:sym typeface="Montserrat"/>
              </a:rPr>
              <a:t>individual por el valor a pagar </a:t>
            </a:r>
            <a:endParaRPr>
              <a:latin typeface="Montserrat"/>
              <a:ea typeface="Montserrat"/>
              <a:cs typeface="Montserrat"/>
              <a:sym typeface="Montserrat"/>
            </a:endParaRPr>
          </a:p>
        </p:txBody>
      </p:sp>
      <p:pic>
        <p:nvPicPr>
          <p:cNvPr id="2176" name="Google Shape;2176;p152"/>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2177" name="Google Shape;2177;p152"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pic>
        <p:nvPicPr>
          <p:cNvPr id="2178" name="Google Shape;2178;p152"/>
          <p:cNvPicPr preferRelativeResize="0"/>
          <p:nvPr/>
        </p:nvPicPr>
        <p:blipFill>
          <a:blip r:embed="rId6">
            <a:alphaModFix/>
          </a:blip>
          <a:stretch>
            <a:fillRect/>
          </a:stretch>
        </p:blipFill>
        <p:spPr>
          <a:xfrm>
            <a:off x="778200" y="1593650"/>
            <a:ext cx="7247799" cy="2506350"/>
          </a:xfrm>
          <a:prstGeom prst="rect">
            <a:avLst/>
          </a:prstGeom>
          <a:noFill/>
          <a:ln cap="flat" cmpd="sng" w="9525">
            <a:solidFill>
              <a:srgbClr val="000000"/>
            </a:solidFill>
            <a:prstDash val="solid"/>
            <a:round/>
            <a:headEnd len="sm" w="sm" type="none"/>
            <a:tailEnd len="sm" w="sm" type="none"/>
          </a:ln>
        </p:spPr>
      </p:pic>
      <p:sp>
        <p:nvSpPr>
          <p:cNvPr id="2179" name="Google Shape;2179;p152"/>
          <p:cNvSpPr/>
          <p:nvPr/>
        </p:nvSpPr>
        <p:spPr>
          <a:xfrm>
            <a:off x="4336825" y="3893025"/>
            <a:ext cx="3619200" cy="21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0" name="Google Shape;2180;p152"/>
          <p:cNvCxnSpPr>
            <a:stCxn id="2179" idx="2"/>
            <a:endCxn id="2181" idx="3"/>
          </p:cNvCxnSpPr>
          <p:nvPr/>
        </p:nvCxnSpPr>
        <p:spPr>
          <a:xfrm flipH="1">
            <a:off x="5237725" y="4112925"/>
            <a:ext cx="908700" cy="523500"/>
          </a:xfrm>
          <a:prstGeom prst="straightConnector1">
            <a:avLst/>
          </a:prstGeom>
          <a:noFill/>
          <a:ln cap="flat" cmpd="sng" w="19050">
            <a:solidFill>
              <a:srgbClr val="FF9900"/>
            </a:solidFill>
            <a:prstDash val="solid"/>
            <a:round/>
            <a:headEnd len="med" w="med" type="oval"/>
            <a:tailEnd len="med" w="med" type="oval"/>
          </a:ln>
        </p:spPr>
      </p:cxnSp>
      <p:sp>
        <p:nvSpPr>
          <p:cNvPr id="2181" name="Google Shape;2181;p152"/>
          <p:cNvSpPr txBox="1"/>
          <p:nvPr/>
        </p:nvSpPr>
        <p:spPr>
          <a:xfrm>
            <a:off x="3566450" y="4470988"/>
            <a:ext cx="1671300" cy="330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Novedad </a:t>
            </a:r>
            <a:endParaRPr sz="1100">
              <a:latin typeface="Montserrat"/>
              <a:ea typeface="Montserrat"/>
              <a:cs typeface="Montserrat"/>
              <a:sym typeface="Montserra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153"/>
          <p:cNvSpPr txBox="1"/>
          <p:nvPr/>
        </p:nvSpPr>
        <p:spPr>
          <a:xfrm>
            <a:off x="330500" y="80100"/>
            <a:ext cx="81432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Retiro/ Proceso de liquidación / suma conciliatoria  </a:t>
            </a:r>
            <a:endParaRPr b="1" sz="2400">
              <a:latin typeface="Open Sans"/>
              <a:ea typeface="Open Sans"/>
              <a:cs typeface="Open Sans"/>
              <a:sym typeface="Open Sans"/>
            </a:endParaRPr>
          </a:p>
        </p:txBody>
      </p:sp>
      <p:sp>
        <p:nvSpPr>
          <p:cNvPr id="2187" name="Google Shape;2187;p153"/>
          <p:cNvSpPr txBox="1"/>
          <p:nvPr/>
        </p:nvSpPr>
        <p:spPr>
          <a:xfrm>
            <a:off x="341780" y="488041"/>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el sistema te va a generar la nómina individual y al mismo tiempo en el el módulo de </a:t>
            </a:r>
            <a:r>
              <a:rPr b="1" lang="es" sz="1200">
                <a:solidFill>
                  <a:schemeClr val="dk1"/>
                </a:solidFill>
                <a:latin typeface="Montserrat"/>
                <a:ea typeface="Montserrat"/>
                <a:cs typeface="Montserrat"/>
                <a:sym typeface="Montserrat"/>
              </a:rPr>
              <a:t>Nómina </a:t>
            </a:r>
            <a:r>
              <a:rPr lang="es" sz="1200">
                <a:solidFill>
                  <a:schemeClr val="dk1"/>
                </a:solidFill>
                <a:latin typeface="Montserrat"/>
                <a:ea typeface="Montserrat"/>
                <a:cs typeface="Montserrat"/>
                <a:sym typeface="Montserrat"/>
              </a:rPr>
              <a:t>en la pestaña y selecciona</a:t>
            </a:r>
            <a:r>
              <a:rPr b="1" lang="es" sz="1200">
                <a:solidFill>
                  <a:schemeClr val="dk1"/>
                </a:solidFill>
                <a:latin typeface="Montserrat"/>
                <a:ea typeface="Montserrat"/>
                <a:cs typeface="Montserrat"/>
                <a:sym typeface="Montserrat"/>
              </a:rPr>
              <a:t>  Iw recalc.</a:t>
            </a:r>
            <a:endParaRPr b="1"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
        <p:nvSpPr>
          <p:cNvPr id="2188" name="Google Shape;2188;p153"/>
          <p:cNvSpPr txBox="1"/>
          <p:nvPr/>
        </p:nvSpPr>
        <p:spPr>
          <a:xfrm>
            <a:off x="5232300" y="876750"/>
            <a:ext cx="3487800" cy="8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es" sz="1200">
                <a:latin typeface="Montserrat"/>
                <a:ea typeface="Montserrat"/>
                <a:cs typeface="Montserrat"/>
                <a:sym typeface="Montserrat"/>
              </a:rPr>
              <a:t>Te realiza el cálculo del porcentaje  con la información de un año atrás para la retención de la suma conciliatoria si aplica podrás ver  </a:t>
            </a:r>
            <a:r>
              <a:rPr b="1" lang="es">
                <a:solidFill>
                  <a:schemeClr val="dk1"/>
                </a:solidFill>
                <a:latin typeface="Montserrat"/>
                <a:ea typeface="Montserrat"/>
                <a:cs typeface="Montserrat"/>
                <a:sym typeface="Montserrat"/>
              </a:rPr>
              <a:t>  </a:t>
            </a:r>
            <a:endParaRPr sz="1200">
              <a:latin typeface="Montserrat"/>
              <a:ea typeface="Montserrat"/>
              <a:cs typeface="Montserrat"/>
              <a:sym typeface="Montserrat"/>
            </a:endParaRPr>
          </a:p>
        </p:txBody>
      </p:sp>
      <p:pic>
        <p:nvPicPr>
          <p:cNvPr id="2189" name="Google Shape;2189;p153"/>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2190" name="Google Shape;2190;p153"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2191" name="Google Shape;2191;p153"/>
          <p:cNvPicPr preferRelativeResize="0"/>
          <p:nvPr/>
        </p:nvPicPr>
        <p:blipFill>
          <a:blip r:embed="rId5">
            <a:alphaModFix/>
          </a:blip>
          <a:stretch>
            <a:fillRect/>
          </a:stretch>
        </p:blipFill>
        <p:spPr>
          <a:xfrm>
            <a:off x="569025" y="1073100"/>
            <a:ext cx="4411650" cy="3918001"/>
          </a:xfrm>
          <a:prstGeom prst="rect">
            <a:avLst/>
          </a:prstGeom>
          <a:noFill/>
          <a:ln cap="flat" cmpd="sng" w="9525">
            <a:solidFill>
              <a:srgbClr val="000000"/>
            </a:solidFill>
            <a:prstDash val="solid"/>
            <a:round/>
            <a:headEnd len="sm" w="sm" type="none"/>
            <a:tailEnd len="sm" w="sm" type="none"/>
          </a:ln>
        </p:spPr>
      </p:pic>
      <p:cxnSp>
        <p:nvCxnSpPr>
          <p:cNvPr id="2192" name="Google Shape;2192;p153"/>
          <p:cNvCxnSpPr>
            <a:stCxn id="2193" idx="1"/>
          </p:cNvCxnSpPr>
          <p:nvPr/>
        </p:nvCxnSpPr>
        <p:spPr>
          <a:xfrm flipH="1">
            <a:off x="4521775" y="2669575"/>
            <a:ext cx="1443600" cy="194400"/>
          </a:xfrm>
          <a:prstGeom prst="straightConnector1">
            <a:avLst/>
          </a:prstGeom>
          <a:noFill/>
          <a:ln cap="flat" cmpd="sng" w="19050">
            <a:solidFill>
              <a:srgbClr val="FF9900"/>
            </a:solidFill>
            <a:prstDash val="solid"/>
            <a:round/>
            <a:headEnd len="med" w="med" type="oval"/>
            <a:tailEnd len="med" w="med" type="oval"/>
          </a:ln>
        </p:spPr>
      </p:cxnSp>
      <p:sp>
        <p:nvSpPr>
          <p:cNvPr id="2193" name="Google Shape;2193;p153"/>
          <p:cNvSpPr txBox="1"/>
          <p:nvPr/>
        </p:nvSpPr>
        <p:spPr>
          <a:xfrm>
            <a:off x="5965375" y="2334625"/>
            <a:ext cx="2957100" cy="669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Los ingresos de manera detallada  y la sumatoria total de un año </a:t>
            </a:r>
            <a:r>
              <a:rPr lang="es" sz="1100">
                <a:latin typeface="Montserrat"/>
                <a:ea typeface="Montserrat"/>
                <a:cs typeface="Montserrat"/>
                <a:sym typeface="Montserrat"/>
              </a:rPr>
              <a:t>atrás</a:t>
            </a:r>
            <a:r>
              <a:rPr lang="es" sz="1100">
                <a:latin typeface="Montserrat"/>
                <a:ea typeface="Montserrat"/>
                <a:cs typeface="Montserrat"/>
                <a:sym typeface="Montserrat"/>
              </a:rPr>
              <a:t> de la fecha de retiro</a:t>
            </a:r>
            <a:endParaRPr sz="1100">
              <a:latin typeface="Montserrat"/>
              <a:ea typeface="Montserrat"/>
              <a:cs typeface="Montserrat"/>
              <a:sym typeface="Montserrat"/>
            </a:endParaRPr>
          </a:p>
        </p:txBody>
      </p:sp>
      <p:sp>
        <p:nvSpPr>
          <p:cNvPr id="2194" name="Google Shape;2194;p153"/>
          <p:cNvSpPr/>
          <p:nvPr/>
        </p:nvSpPr>
        <p:spPr>
          <a:xfrm>
            <a:off x="645225" y="4137000"/>
            <a:ext cx="2228400" cy="254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5" name="Google Shape;2195;p153"/>
          <p:cNvCxnSpPr/>
          <p:nvPr/>
        </p:nvCxnSpPr>
        <p:spPr>
          <a:xfrm rot="10800000">
            <a:off x="2873725" y="4259525"/>
            <a:ext cx="1440900" cy="3300"/>
          </a:xfrm>
          <a:prstGeom prst="straightConnector1">
            <a:avLst/>
          </a:prstGeom>
          <a:noFill/>
          <a:ln cap="flat" cmpd="sng" w="19050">
            <a:solidFill>
              <a:srgbClr val="FF9900"/>
            </a:solidFill>
            <a:prstDash val="solid"/>
            <a:round/>
            <a:headEnd len="med" w="med" type="oval"/>
            <a:tailEnd len="med" w="med" type="oval"/>
          </a:ln>
        </p:spPr>
      </p:cxnSp>
      <p:sp>
        <p:nvSpPr>
          <p:cNvPr id="2196" name="Google Shape;2196;p153"/>
          <p:cNvSpPr txBox="1"/>
          <p:nvPr/>
        </p:nvSpPr>
        <p:spPr>
          <a:xfrm>
            <a:off x="4415625" y="3929100"/>
            <a:ext cx="2185800" cy="526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El porcentaje a aplicar a la </a:t>
            </a:r>
            <a:r>
              <a:rPr lang="es" sz="1100">
                <a:latin typeface="Montserrat"/>
                <a:ea typeface="Montserrat"/>
                <a:cs typeface="Montserrat"/>
                <a:sym typeface="Montserrat"/>
              </a:rPr>
              <a:t>retención</a:t>
            </a:r>
            <a:endParaRPr sz="1100">
              <a:latin typeface="Montserrat"/>
              <a:ea typeface="Montserrat"/>
              <a:cs typeface="Montserrat"/>
              <a:sym typeface="Montserrat"/>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154"/>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Retiro/ Proceso de liquidación	 / Pago de prestaciones año anterior  </a:t>
            </a:r>
            <a:endParaRPr b="1" sz="2400">
              <a:latin typeface="Open Sans"/>
              <a:ea typeface="Open Sans"/>
              <a:cs typeface="Open Sans"/>
              <a:sym typeface="Open Sans"/>
            </a:endParaRPr>
          </a:p>
        </p:txBody>
      </p:sp>
      <p:sp>
        <p:nvSpPr>
          <p:cNvPr id="2202" name="Google Shape;2202;p154"/>
          <p:cNvSpPr txBox="1"/>
          <p:nvPr/>
        </p:nvSpPr>
        <p:spPr>
          <a:xfrm>
            <a:off x="330505" y="954291"/>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Montserrat"/>
                <a:ea typeface="Montserrat"/>
                <a:cs typeface="Montserrat"/>
                <a:sym typeface="Montserrat"/>
              </a:rPr>
              <a:t>Para pagar las prestaciones del año anterior recuerda </a:t>
            </a:r>
            <a:endParaRPr>
              <a:latin typeface="Montserrat"/>
              <a:ea typeface="Montserrat"/>
              <a:cs typeface="Montserrat"/>
              <a:sym typeface="Montserrat"/>
            </a:endParaRPr>
          </a:p>
        </p:txBody>
      </p:sp>
      <p:pic>
        <p:nvPicPr>
          <p:cNvPr id="2203" name="Google Shape;2203;p154"/>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2204" name="Google Shape;2204;p154"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2205" name="Google Shape;2205;p154"/>
          <p:cNvPicPr preferRelativeResize="0"/>
          <p:nvPr/>
        </p:nvPicPr>
        <p:blipFill>
          <a:blip r:embed="rId5">
            <a:alphaModFix/>
          </a:blip>
          <a:stretch>
            <a:fillRect/>
          </a:stretch>
        </p:blipFill>
        <p:spPr>
          <a:xfrm>
            <a:off x="524625" y="1437300"/>
            <a:ext cx="6794675" cy="3553800"/>
          </a:xfrm>
          <a:prstGeom prst="rect">
            <a:avLst/>
          </a:prstGeom>
          <a:noFill/>
          <a:ln cap="flat" cmpd="sng" w="9525">
            <a:solidFill>
              <a:srgbClr val="000000"/>
            </a:solidFill>
            <a:prstDash val="solid"/>
            <a:round/>
            <a:headEnd len="sm" w="sm" type="none"/>
            <a:tailEnd len="sm" w="sm" type="none"/>
          </a:ln>
        </p:spPr>
      </p:pic>
      <p:sp>
        <p:nvSpPr>
          <p:cNvPr id="2206" name="Google Shape;2206;p154"/>
          <p:cNvSpPr txBox="1"/>
          <p:nvPr/>
        </p:nvSpPr>
        <p:spPr>
          <a:xfrm>
            <a:off x="4854875" y="1583750"/>
            <a:ext cx="1487700" cy="12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54"/>
          <p:cNvSpPr txBox="1"/>
          <p:nvPr/>
        </p:nvSpPr>
        <p:spPr>
          <a:xfrm>
            <a:off x="1499325" y="1906375"/>
            <a:ext cx="2171400" cy="219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208" name="Google Shape;2208;p154"/>
          <p:cNvCxnSpPr>
            <a:stCxn id="2209" idx="1"/>
          </p:cNvCxnSpPr>
          <p:nvPr/>
        </p:nvCxnSpPr>
        <p:spPr>
          <a:xfrm rot="10800000">
            <a:off x="4640275" y="2590375"/>
            <a:ext cx="1325100" cy="79200"/>
          </a:xfrm>
          <a:prstGeom prst="straightConnector1">
            <a:avLst/>
          </a:prstGeom>
          <a:noFill/>
          <a:ln cap="flat" cmpd="sng" w="19050">
            <a:solidFill>
              <a:srgbClr val="FF9900"/>
            </a:solidFill>
            <a:prstDash val="solid"/>
            <a:round/>
            <a:headEnd len="med" w="med" type="oval"/>
            <a:tailEnd len="med" w="med" type="oval"/>
          </a:ln>
        </p:spPr>
      </p:cxnSp>
      <p:sp>
        <p:nvSpPr>
          <p:cNvPr id="2209" name="Google Shape;2209;p154"/>
          <p:cNvSpPr txBox="1"/>
          <p:nvPr/>
        </p:nvSpPr>
        <p:spPr>
          <a:xfrm>
            <a:off x="5965375" y="2334625"/>
            <a:ext cx="2957100" cy="669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Genera el proceso normal de </a:t>
            </a:r>
            <a:r>
              <a:rPr lang="es" sz="1100">
                <a:latin typeface="Montserrat"/>
                <a:ea typeface="Montserrat"/>
                <a:cs typeface="Montserrat"/>
                <a:sym typeface="Montserrat"/>
              </a:rPr>
              <a:t>terminación</a:t>
            </a:r>
            <a:r>
              <a:rPr lang="es" sz="1100">
                <a:latin typeface="Montserrat"/>
                <a:ea typeface="Montserrat"/>
                <a:cs typeface="Montserrat"/>
                <a:sym typeface="Montserrat"/>
              </a:rPr>
              <a:t> de contrato y activa el check de </a:t>
            </a:r>
            <a:r>
              <a:rPr b="1" lang="es" sz="1100">
                <a:latin typeface="Montserrat"/>
                <a:ea typeface="Montserrat"/>
                <a:cs typeface="Montserrat"/>
                <a:sym typeface="Montserrat"/>
              </a:rPr>
              <a:t>Pay Contributions</a:t>
            </a:r>
            <a:endParaRPr b="1" sz="1100">
              <a:latin typeface="Montserrat"/>
              <a:ea typeface="Montserrat"/>
              <a:cs typeface="Montserrat"/>
              <a:sym typeface="Montserrat"/>
            </a:endParaRPr>
          </a:p>
        </p:txBody>
      </p:sp>
      <p:sp>
        <p:nvSpPr>
          <p:cNvPr id="2210" name="Google Shape;2210;p154"/>
          <p:cNvSpPr/>
          <p:nvPr/>
        </p:nvSpPr>
        <p:spPr>
          <a:xfrm>
            <a:off x="3818775" y="2502925"/>
            <a:ext cx="761400" cy="166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55"/>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Retiro/ Proceso de liquidación	 / </a:t>
            </a:r>
            <a:r>
              <a:rPr b="1" lang="es" sz="2400">
                <a:solidFill>
                  <a:srgbClr val="404040"/>
                </a:solidFill>
                <a:latin typeface="Open Sans"/>
                <a:ea typeface="Open Sans"/>
                <a:cs typeface="Open Sans"/>
                <a:sym typeface="Open Sans"/>
              </a:rPr>
              <a:t>cesión</a:t>
            </a:r>
            <a:r>
              <a:rPr b="1" lang="es" sz="2400">
                <a:solidFill>
                  <a:srgbClr val="404040"/>
                </a:solidFill>
                <a:latin typeface="Open Sans"/>
                <a:ea typeface="Open Sans"/>
                <a:cs typeface="Open Sans"/>
                <a:sym typeface="Open Sans"/>
              </a:rPr>
              <a:t> de contrato</a:t>
            </a:r>
            <a:endParaRPr b="1" sz="2400">
              <a:latin typeface="Open Sans"/>
              <a:ea typeface="Open Sans"/>
              <a:cs typeface="Open Sans"/>
              <a:sym typeface="Open Sans"/>
            </a:endParaRPr>
          </a:p>
        </p:txBody>
      </p:sp>
      <p:sp>
        <p:nvSpPr>
          <p:cNvPr id="2216" name="Google Shape;2216;p155"/>
          <p:cNvSpPr txBox="1"/>
          <p:nvPr/>
        </p:nvSpPr>
        <p:spPr>
          <a:xfrm>
            <a:off x="330505" y="954291"/>
            <a:ext cx="8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Montserrat"/>
                <a:ea typeface="Montserrat"/>
                <a:cs typeface="Montserrat"/>
                <a:sym typeface="Montserrat"/>
              </a:rPr>
              <a:t>Para pagar las prestaciones del año anterior recuerda </a:t>
            </a:r>
            <a:endParaRPr>
              <a:latin typeface="Montserrat"/>
              <a:ea typeface="Montserrat"/>
              <a:cs typeface="Montserrat"/>
              <a:sym typeface="Montserrat"/>
            </a:endParaRPr>
          </a:p>
        </p:txBody>
      </p:sp>
      <p:pic>
        <p:nvPicPr>
          <p:cNvPr id="2217" name="Google Shape;2217;p155"/>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2218" name="Google Shape;2218;p155"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2219" name="Google Shape;2219;p155"/>
          <p:cNvPicPr preferRelativeResize="0"/>
          <p:nvPr/>
        </p:nvPicPr>
        <p:blipFill>
          <a:blip r:embed="rId5">
            <a:alphaModFix/>
          </a:blip>
          <a:stretch>
            <a:fillRect/>
          </a:stretch>
        </p:blipFill>
        <p:spPr>
          <a:xfrm>
            <a:off x="524625" y="1437300"/>
            <a:ext cx="6794675" cy="3553800"/>
          </a:xfrm>
          <a:prstGeom prst="rect">
            <a:avLst/>
          </a:prstGeom>
          <a:noFill/>
          <a:ln cap="flat" cmpd="sng" w="9525">
            <a:solidFill>
              <a:srgbClr val="000000"/>
            </a:solidFill>
            <a:prstDash val="solid"/>
            <a:round/>
            <a:headEnd len="sm" w="sm" type="none"/>
            <a:tailEnd len="sm" w="sm" type="none"/>
          </a:ln>
        </p:spPr>
      </p:pic>
      <p:sp>
        <p:nvSpPr>
          <p:cNvPr id="2220" name="Google Shape;2220;p155"/>
          <p:cNvSpPr txBox="1"/>
          <p:nvPr/>
        </p:nvSpPr>
        <p:spPr>
          <a:xfrm>
            <a:off x="4854875" y="1583750"/>
            <a:ext cx="1487700" cy="12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55"/>
          <p:cNvSpPr txBox="1"/>
          <p:nvPr/>
        </p:nvSpPr>
        <p:spPr>
          <a:xfrm>
            <a:off x="1499325" y="1906375"/>
            <a:ext cx="2171400" cy="219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222" name="Google Shape;2222;p155"/>
          <p:cNvCxnSpPr>
            <a:stCxn id="2223" idx="1"/>
          </p:cNvCxnSpPr>
          <p:nvPr/>
        </p:nvCxnSpPr>
        <p:spPr>
          <a:xfrm rot="10800000">
            <a:off x="4640275" y="2749225"/>
            <a:ext cx="1325100" cy="79200"/>
          </a:xfrm>
          <a:prstGeom prst="straightConnector1">
            <a:avLst/>
          </a:prstGeom>
          <a:noFill/>
          <a:ln cap="flat" cmpd="sng" w="19050">
            <a:solidFill>
              <a:srgbClr val="FF9900"/>
            </a:solidFill>
            <a:prstDash val="solid"/>
            <a:round/>
            <a:headEnd len="med" w="med" type="oval"/>
            <a:tailEnd len="med" w="med" type="oval"/>
          </a:ln>
        </p:spPr>
      </p:cxnSp>
      <p:sp>
        <p:nvSpPr>
          <p:cNvPr id="2223" name="Google Shape;2223;p155"/>
          <p:cNvSpPr txBox="1"/>
          <p:nvPr/>
        </p:nvSpPr>
        <p:spPr>
          <a:xfrm>
            <a:off x="5965375" y="2334625"/>
            <a:ext cx="2957100" cy="98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latin typeface="Montserrat"/>
                <a:ea typeface="Montserrat"/>
                <a:cs typeface="Montserrat"/>
                <a:sym typeface="Montserrat"/>
              </a:rPr>
              <a:t>Genera el proceso normal de terminación de contrato </a:t>
            </a:r>
            <a:r>
              <a:rPr lang="es" sz="1100">
                <a:latin typeface="Montserrat"/>
                <a:ea typeface="Montserrat"/>
                <a:cs typeface="Montserrat"/>
                <a:sym typeface="Montserrat"/>
              </a:rPr>
              <a:t>después</a:t>
            </a:r>
            <a:r>
              <a:rPr lang="es" sz="1100">
                <a:latin typeface="Montserrat"/>
                <a:ea typeface="Montserrat"/>
                <a:cs typeface="Montserrat"/>
                <a:sym typeface="Montserrat"/>
              </a:rPr>
              <a:t> de pasar el empleado y activa el check de </a:t>
            </a:r>
            <a:r>
              <a:rPr b="1" lang="es" sz="1100">
                <a:latin typeface="Montserrat"/>
                <a:ea typeface="Montserrat"/>
                <a:cs typeface="Montserrat"/>
                <a:sym typeface="Montserrat"/>
              </a:rPr>
              <a:t>Transfer Employee</a:t>
            </a:r>
            <a:endParaRPr b="1" sz="1100">
              <a:latin typeface="Montserrat"/>
              <a:ea typeface="Montserrat"/>
              <a:cs typeface="Montserrat"/>
              <a:sym typeface="Montserrat"/>
            </a:endParaRPr>
          </a:p>
        </p:txBody>
      </p:sp>
      <p:sp>
        <p:nvSpPr>
          <p:cNvPr id="2224" name="Google Shape;2224;p155"/>
          <p:cNvSpPr/>
          <p:nvPr/>
        </p:nvSpPr>
        <p:spPr>
          <a:xfrm>
            <a:off x="3848375" y="2705425"/>
            <a:ext cx="761400" cy="166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156"/>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0" name="Google Shape;2230;p156"/>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2231" name="Google Shape;2231;p156"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2232" name="Google Shape;2232;p156"/>
          <p:cNvPicPr preferRelativeResize="0"/>
          <p:nvPr/>
        </p:nvPicPr>
        <p:blipFill rotWithShape="1">
          <a:blip r:embed="rId5">
            <a:alphaModFix amt="22000"/>
          </a:blip>
          <a:srcRect b="0" l="0" r="0" t="0"/>
          <a:stretch/>
        </p:blipFill>
        <p:spPr>
          <a:xfrm>
            <a:off x="1876508" y="1405950"/>
            <a:ext cx="5390980" cy="1874389"/>
          </a:xfrm>
          <a:prstGeom prst="rect">
            <a:avLst/>
          </a:prstGeom>
          <a:noFill/>
          <a:ln>
            <a:noFill/>
          </a:ln>
        </p:spPr>
      </p:pic>
      <p:sp>
        <p:nvSpPr>
          <p:cNvPr id="2233" name="Google Shape;2233;p156"/>
          <p:cNvSpPr txBox="1"/>
          <p:nvPr/>
        </p:nvSpPr>
        <p:spPr>
          <a:xfrm>
            <a:off x="2600288" y="2269763"/>
            <a:ext cx="3623400" cy="527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lang="es" sz="3000">
                <a:solidFill>
                  <a:srgbClr val="F1C232"/>
                </a:solidFill>
                <a:latin typeface="Open Sans SemiBold"/>
                <a:ea typeface="Open Sans SemiBold"/>
                <a:cs typeface="Open Sans SemiBold"/>
                <a:sym typeface="Open Sans SemiBold"/>
              </a:rPr>
              <a:t>Gracias</a:t>
            </a:r>
            <a:r>
              <a:rPr b="0" i="0" lang="es" sz="3000" u="none" cap="none" strike="noStrike">
                <a:solidFill>
                  <a:srgbClr val="F1C232"/>
                </a:solidFill>
                <a:latin typeface="Open Sans SemiBold"/>
                <a:ea typeface="Open Sans SemiBold"/>
                <a:cs typeface="Open Sans SemiBold"/>
                <a:sym typeface="Open Sans SemiBold"/>
              </a:rPr>
              <a:t>!</a:t>
            </a:r>
            <a:endParaRPr b="0" i="0" sz="3000" u="none" cap="none" strike="noStrike">
              <a:solidFill>
                <a:srgbClr val="F1C232"/>
              </a:solidFill>
              <a:latin typeface="Open Sans SemiBold"/>
              <a:ea typeface="Open Sans SemiBold"/>
              <a:cs typeface="Open Sans SemiBold"/>
              <a:sym typeface="Open San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nvSpPr>
        <p:spPr>
          <a:xfrm>
            <a:off x="406700" y="156300"/>
            <a:ext cx="75117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Notificación Novedades</a:t>
            </a:r>
            <a:endParaRPr b="1" sz="2400">
              <a:latin typeface="Open Sans"/>
              <a:ea typeface="Open Sans"/>
              <a:cs typeface="Open Sans"/>
              <a:sym typeface="Open Sans"/>
            </a:endParaRPr>
          </a:p>
        </p:txBody>
      </p:sp>
      <p:sp>
        <p:nvSpPr>
          <p:cNvPr id="242" name="Google Shape;242;p27"/>
          <p:cNvSpPr txBox="1"/>
          <p:nvPr/>
        </p:nvSpPr>
        <p:spPr>
          <a:xfrm>
            <a:off x="429920" y="525143"/>
            <a:ext cx="75117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este módulo podrás ver todas las novedades que faltan por aprobar de manera rápida que pertenecen a cada perfil sin necesidad de realizar búsquedas o filtros.</a:t>
            </a:r>
            <a:endParaRPr>
              <a:latin typeface="Montserrat"/>
              <a:ea typeface="Montserrat"/>
              <a:cs typeface="Montserrat"/>
              <a:sym typeface="Montserrat"/>
            </a:endParaRPr>
          </a:p>
        </p:txBody>
      </p:sp>
      <p:sp>
        <p:nvSpPr>
          <p:cNvPr id="243" name="Google Shape;243;p27"/>
          <p:cNvSpPr txBox="1"/>
          <p:nvPr/>
        </p:nvSpPr>
        <p:spPr>
          <a:xfrm>
            <a:off x="7027425" y="1869054"/>
            <a:ext cx="2038500" cy="10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hacer click en alguna novedad te llevará al </a:t>
            </a:r>
            <a:r>
              <a:rPr lang="es" sz="1200" u="sng">
                <a:solidFill>
                  <a:schemeClr val="hlink"/>
                </a:solidFill>
                <a:latin typeface="Montserrat"/>
                <a:ea typeface="Montserrat"/>
                <a:cs typeface="Montserrat"/>
                <a:sym typeface="Montserrat"/>
                <a:hlinkClick action="ppaction://hlinksldjump" r:id="rId3"/>
              </a:rPr>
              <a:t>detalle de la novedad</a:t>
            </a:r>
            <a:r>
              <a:rPr lang="es" sz="1200">
                <a:latin typeface="Montserrat"/>
                <a:ea typeface="Montserrat"/>
                <a:cs typeface="Montserrat"/>
                <a:sym typeface="Montserrat"/>
              </a:rPr>
              <a:t> para su aprobación, rechazo o cancelación.</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244" name="Google Shape;244;p27"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245" name="Google Shape;245;p27"/>
          <p:cNvPicPr preferRelativeResize="0"/>
          <p:nvPr/>
        </p:nvPicPr>
        <p:blipFill>
          <a:blip r:embed="rId5">
            <a:alphaModFix/>
          </a:blip>
          <a:stretch>
            <a:fillRect/>
          </a:stretch>
        </p:blipFill>
        <p:spPr>
          <a:xfrm>
            <a:off x="8591925" y="152400"/>
            <a:ext cx="330500" cy="330500"/>
          </a:xfrm>
          <a:prstGeom prst="rect">
            <a:avLst/>
          </a:prstGeom>
          <a:noFill/>
          <a:ln>
            <a:noFill/>
          </a:ln>
        </p:spPr>
      </p:pic>
      <p:sp>
        <p:nvSpPr>
          <p:cNvPr id="246" name="Google Shape;246;p27"/>
          <p:cNvSpPr txBox="1"/>
          <p:nvPr/>
        </p:nvSpPr>
        <p:spPr>
          <a:xfrm>
            <a:off x="7045000" y="3255052"/>
            <a:ext cx="2038500" cy="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Botón para aprobar la novedad sin ver el detalle.</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247" name="Google Shape;247;p27"/>
          <p:cNvPicPr preferRelativeResize="0"/>
          <p:nvPr/>
        </p:nvPicPr>
        <p:blipFill>
          <a:blip r:embed="rId6">
            <a:alphaModFix/>
          </a:blip>
          <a:stretch>
            <a:fillRect/>
          </a:stretch>
        </p:blipFill>
        <p:spPr>
          <a:xfrm>
            <a:off x="544775" y="1318050"/>
            <a:ext cx="6240125" cy="301900"/>
          </a:xfrm>
          <a:prstGeom prst="rect">
            <a:avLst/>
          </a:prstGeom>
          <a:noFill/>
          <a:ln cap="flat" cmpd="sng" w="9525">
            <a:solidFill>
              <a:srgbClr val="000000"/>
            </a:solidFill>
            <a:prstDash val="solid"/>
            <a:round/>
            <a:headEnd len="sm" w="sm" type="none"/>
            <a:tailEnd len="sm" w="sm" type="none"/>
          </a:ln>
        </p:spPr>
      </p:pic>
      <p:pic>
        <p:nvPicPr>
          <p:cNvPr id="248" name="Google Shape;248;p27"/>
          <p:cNvPicPr preferRelativeResize="0"/>
          <p:nvPr/>
        </p:nvPicPr>
        <p:blipFill>
          <a:blip r:embed="rId7">
            <a:alphaModFix/>
          </a:blip>
          <a:stretch>
            <a:fillRect/>
          </a:stretch>
        </p:blipFill>
        <p:spPr>
          <a:xfrm>
            <a:off x="544775" y="1721475"/>
            <a:ext cx="6240124" cy="2998925"/>
          </a:xfrm>
          <a:prstGeom prst="rect">
            <a:avLst/>
          </a:prstGeom>
          <a:noFill/>
          <a:ln cap="flat" cmpd="sng" w="9525">
            <a:solidFill>
              <a:srgbClr val="000000"/>
            </a:solidFill>
            <a:prstDash val="solid"/>
            <a:round/>
            <a:headEnd len="sm" w="sm" type="none"/>
            <a:tailEnd len="sm" w="sm" type="none"/>
          </a:ln>
        </p:spPr>
      </p:pic>
      <p:sp>
        <p:nvSpPr>
          <p:cNvPr id="249" name="Google Shape;249;p27"/>
          <p:cNvSpPr/>
          <p:nvPr/>
        </p:nvSpPr>
        <p:spPr>
          <a:xfrm>
            <a:off x="643825" y="2249850"/>
            <a:ext cx="629700" cy="22497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7"/>
          <p:cNvCxnSpPr/>
          <p:nvPr/>
        </p:nvCxnSpPr>
        <p:spPr>
          <a:xfrm rot="10800000">
            <a:off x="1273525" y="3650625"/>
            <a:ext cx="5766000" cy="21000"/>
          </a:xfrm>
          <a:prstGeom prst="straightConnector1">
            <a:avLst/>
          </a:prstGeom>
          <a:noFill/>
          <a:ln cap="flat" cmpd="sng" w="28575">
            <a:solidFill>
              <a:srgbClr val="FF9900"/>
            </a:solidFill>
            <a:prstDash val="solid"/>
            <a:round/>
            <a:headEnd len="med" w="med" type="oval"/>
            <a:tailEnd len="med" w="med" type="oval"/>
          </a:ln>
        </p:spPr>
      </p:cxnSp>
      <p:sp>
        <p:nvSpPr>
          <p:cNvPr id="251" name="Google Shape;251;p27"/>
          <p:cNvSpPr/>
          <p:nvPr/>
        </p:nvSpPr>
        <p:spPr>
          <a:xfrm>
            <a:off x="2419650" y="1318625"/>
            <a:ext cx="1599000" cy="3018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8"/>
          <p:cNvPicPr preferRelativeResize="0"/>
          <p:nvPr/>
        </p:nvPicPr>
        <p:blipFill rotWithShape="1">
          <a:blip r:embed="rId3">
            <a:alphaModFix/>
          </a:blip>
          <a:srcRect b="0" l="0" r="0" t="1797"/>
          <a:stretch/>
        </p:blipFill>
        <p:spPr>
          <a:xfrm>
            <a:off x="785538" y="1201582"/>
            <a:ext cx="7572591" cy="3789518"/>
          </a:xfrm>
          <a:prstGeom prst="rect">
            <a:avLst/>
          </a:prstGeom>
          <a:noFill/>
          <a:ln>
            <a:noFill/>
          </a:ln>
          <a:effectLst>
            <a:outerShdw blurRad="57150" rotWithShape="0" algn="bl" dir="5400000" dist="19050">
              <a:srgbClr val="000000">
                <a:alpha val="20000"/>
              </a:srgbClr>
            </a:outerShdw>
          </a:effectLst>
        </p:spPr>
      </p:pic>
      <p:sp>
        <p:nvSpPr>
          <p:cNvPr id="257" name="Google Shape;257;p28"/>
          <p:cNvSpPr txBox="1"/>
          <p:nvPr/>
        </p:nvSpPr>
        <p:spPr>
          <a:xfrm>
            <a:off x="206150" y="152400"/>
            <a:ext cx="58266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Debates/ Bandeja de entrada</a:t>
            </a:r>
            <a:endParaRPr sz="1350">
              <a:solidFill>
                <a:srgbClr val="777777"/>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
        <p:nvSpPr>
          <p:cNvPr id="258" name="Google Shape;258;p28"/>
          <p:cNvSpPr txBox="1"/>
          <p:nvPr/>
        </p:nvSpPr>
        <p:spPr>
          <a:xfrm>
            <a:off x="254300" y="591950"/>
            <a:ext cx="65235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Light"/>
                <a:ea typeface="Montserrat Light"/>
                <a:cs typeface="Montserrat Light"/>
                <a:sym typeface="Montserrat Light"/>
              </a:rPr>
              <a:t>En el módulo de debates encontrar las siguientes opciones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cxnSp>
        <p:nvCxnSpPr>
          <p:cNvPr id="259" name="Google Shape;259;p28"/>
          <p:cNvCxnSpPr/>
          <p:nvPr/>
        </p:nvCxnSpPr>
        <p:spPr>
          <a:xfrm>
            <a:off x="1151896" y="2633540"/>
            <a:ext cx="0" cy="856200"/>
          </a:xfrm>
          <a:prstGeom prst="straightConnector1">
            <a:avLst/>
          </a:prstGeom>
          <a:noFill/>
          <a:ln cap="flat" cmpd="sng" w="19050">
            <a:solidFill>
              <a:srgbClr val="FF9900"/>
            </a:solidFill>
            <a:prstDash val="solid"/>
            <a:round/>
            <a:headEnd len="med" w="med" type="oval"/>
            <a:tailEnd len="med" w="med" type="oval"/>
          </a:ln>
        </p:spPr>
      </p:cxnSp>
      <p:sp>
        <p:nvSpPr>
          <p:cNvPr id="260" name="Google Shape;260;p28"/>
          <p:cNvSpPr/>
          <p:nvPr/>
        </p:nvSpPr>
        <p:spPr>
          <a:xfrm>
            <a:off x="785538" y="1132325"/>
            <a:ext cx="732600" cy="1740900"/>
          </a:xfrm>
          <a:prstGeom prst="roundRect">
            <a:avLst>
              <a:gd fmla="val 16667" name="adj"/>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1518255" y="1132325"/>
            <a:ext cx="1389600" cy="1740900"/>
          </a:xfrm>
          <a:prstGeom prst="roundRect">
            <a:avLst>
              <a:gd fmla="val 13907" name="adj"/>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4162653" y="1132325"/>
            <a:ext cx="4195800" cy="789000"/>
          </a:xfrm>
          <a:prstGeom prst="roundRect">
            <a:avLst>
              <a:gd fmla="val 13907" name="adj"/>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28"/>
          <p:cNvCxnSpPr/>
          <p:nvPr/>
        </p:nvCxnSpPr>
        <p:spPr>
          <a:xfrm>
            <a:off x="2213151" y="2633540"/>
            <a:ext cx="0" cy="856200"/>
          </a:xfrm>
          <a:prstGeom prst="straightConnector1">
            <a:avLst/>
          </a:prstGeom>
          <a:noFill/>
          <a:ln cap="flat" cmpd="sng" w="19050">
            <a:solidFill>
              <a:srgbClr val="FF9900"/>
            </a:solidFill>
            <a:prstDash val="solid"/>
            <a:round/>
            <a:headEnd len="med" w="med" type="oval"/>
            <a:tailEnd len="med" w="med" type="oval"/>
          </a:ln>
        </p:spPr>
      </p:cxnSp>
      <p:cxnSp>
        <p:nvCxnSpPr>
          <p:cNvPr id="264" name="Google Shape;264;p28"/>
          <p:cNvCxnSpPr/>
          <p:nvPr/>
        </p:nvCxnSpPr>
        <p:spPr>
          <a:xfrm flipH="1">
            <a:off x="3861823" y="1702607"/>
            <a:ext cx="475500" cy="453900"/>
          </a:xfrm>
          <a:prstGeom prst="straightConnector1">
            <a:avLst/>
          </a:prstGeom>
          <a:noFill/>
          <a:ln cap="flat" cmpd="sng" w="19050">
            <a:solidFill>
              <a:srgbClr val="FF9900"/>
            </a:solidFill>
            <a:prstDash val="solid"/>
            <a:round/>
            <a:headEnd len="med" w="med" type="oval"/>
            <a:tailEnd len="med" w="med" type="oval"/>
          </a:ln>
        </p:spPr>
      </p:cxnSp>
      <p:sp>
        <p:nvSpPr>
          <p:cNvPr id="265" name="Google Shape;265;p28"/>
          <p:cNvSpPr txBox="1"/>
          <p:nvPr/>
        </p:nvSpPr>
        <p:spPr>
          <a:xfrm rot="-5400000">
            <a:off x="469543" y="3997974"/>
            <a:ext cx="13647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Herramientas</a:t>
            </a:r>
            <a:endParaRPr sz="1200">
              <a:latin typeface="Montserrat"/>
              <a:ea typeface="Montserrat"/>
              <a:cs typeface="Montserrat"/>
              <a:sym typeface="Montserrat"/>
            </a:endParaRPr>
          </a:p>
        </p:txBody>
      </p:sp>
      <p:sp>
        <p:nvSpPr>
          <p:cNvPr id="266" name="Google Shape;266;p28"/>
          <p:cNvSpPr txBox="1"/>
          <p:nvPr/>
        </p:nvSpPr>
        <p:spPr>
          <a:xfrm>
            <a:off x="1689744" y="3422639"/>
            <a:ext cx="14298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Mensajes:</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Administra aquí tus mensajes internos.</a:t>
            </a:r>
            <a:endParaRPr sz="1200">
              <a:latin typeface="Montserrat"/>
              <a:ea typeface="Montserrat"/>
              <a:cs typeface="Montserrat"/>
              <a:sym typeface="Montserrat"/>
            </a:endParaRPr>
          </a:p>
        </p:txBody>
      </p:sp>
      <p:sp>
        <p:nvSpPr>
          <p:cNvPr id="267" name="Google Shape;267;p28"/>
          <p:cNvSpPr txBox="1"/>
          <p:nvPr/>
        </p:nvSpPr>
        <p:spPr>
          <a:xfrm>
            <a:off x="3063003" y="2147554"/>
            <a:ext cx="2168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Búsqueda y filtros</a:t>
            </a:r>
            <a:endParaRPr sz="1200">
              <a:latin typeface="Montserrat"/>
              <a:ea typeface="Montserrat"/>
              <a:cs typeface="Montserrat"/>
              <a:sym typeface="Montserrat"/>
            </a:endParaRPr>
          </a:p>
        </p:txBody>
      </p:sp>
      <p:pic>
        <p:nvPicPr>
          <p:cNvPr id="268" name="Google Shape;268;p28"/>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269" name="Google Shape;269;p28"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9"/>
          <p:cNvPicPr preferRelativeResize="0"/>
          <p:nvPr/>
        </p:nvPicPr>
        <p:blipFill>
          <a:blip r:embed="rId3">
            <a:alphaModFix/>
          </a:blip>
          <a:stretch>
            <a:fillRect/>
          </a:stretch>
        </p:blipFill>
        <p:spPr>
          <a:xfrm>
            <a:off x="901300" y="2591050"/>
            <a:ext cx="3350100" cy="1728235"/>
          </a:xfrm>
          <a:prstGeom prst="rect">
            <a:avLst/>
          </a:prstGeom>
          <a:noFill/>
          <a:ln>
            <a:noFill/>
          </a:ln>
          <a:effectLst>
            <a:outerShdw blurRad="57150" rotWithShape="0" algn="bl" dir="5400000" dist="19050">
              <a:srgbClr val="000000">
                <a:alpha val="20000"/>
              </a:srgbClr>
            </a:outerShdw>
          </a:effectLst>
        </p:spPr>
      </p:pic>
      <p:sp>
        <p:nvSpPr>
          <p:cNvPr id="275" name="Google Shape;275;p29"/>
          <p:cNvSpPr txBox="1"/>
          <p:nvPr/>
        </p:nvSpPr>
        <p:spPr>
          <a:xfrm>
            <a:off x="406700" y="308700"/>
            <a:ext cx="48441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Debates/ Búsqueda y cuenta</a:t>
            </a:r>
            <a:endParaRPr b="1" sz="2400">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3600"/>
              <a:buFont typeface="Arial"/>
              <a:buNone/>
            </a:pPr>
            <a:r>
              <a:t/>
            </a:r>
            <a:endParaRPr b="1" sz="2400">
              <a:solidFill>
                <a:srgbClr val="404040"/>
              </a:solidFill>
              <a:latin typeface="Open Sans"/>
              <a:ea typeface="Open Sans"/>
              <a:cs typeface="Open Sans"/>
              <a:sym typeface="Open Sans"/>
            </a:endParaRPr>
          </a:p>
        </p:txBody>
      </p:sp>
      <p:pic>
        <p:nvPicPr>
          <p:cNvPr id="276" name="Google Shape;276;p29"/>
          <p:cNvPicPr preferRelativeResize="0"/>
          <p:nvPr/>
        </p:nvPicPr>
        <p:blipFill>
          <a:blip r:embed="rId4">
            <a:alphaModFix/>
          </a:blip>
          <a:stretch>
            <a:fillRect/>
          </a:stretch>
        </p:blipFill>
        <p:spPr>
          <a:xfrm>
            <a:off x="635300" y="1366775"/>
            <a:ext cx="3692311" cy="792900"/>
          </a:xfrm>
          <a:prstGeom prst="rect">
            <a:avLst/>
          </a:prstGeom>
          <a:noFill/>
          <a:ln>
            <a:noFill/>
          </a:ln>
          <a:effectLst>
            <a:outerShdw blurRad="57150" rotWithShape="0" algn="bl" dir="5400000" dist="19050">
              <a:srgbClr val="000000">
                <a:alpha val="20000"/>
              </a:srgbClr>
            </a:outerShdw>
          </a:effectLst>
        </p:spPr>
      </p:pic>
      <p:cxnSp>
        <p:nvCxnSpPr>
          <p:cNvPr id="277" name="Google Shape;277;p29"/>
          <p:cNvCxnSpPr/>
          <p:nvPr/>
        </p:nvCxnSpPr>
        <p:spPr>
          <a:xfrm>
            <a:off x="4014800" y="1763225"/>
            <a:ext cx="1159800" cy="0"/>
          </a:xfrm>
          <a:prstGeom prst="straightConnector1">
            <a:avLst/>
          </a:prstGeom>
          <a:noFill/>
          <a:ln cap="flat" cmpd="sng" w="28575">
            <a:solidFill>
              <a:srgbClr val="FF9900"/>
            </a:solidFill>
            <a:prstDash val="solid"/>
            <a:round/>
            <a:headEnd len="med" w="med" type="oval"/>
            <a:tailEnd len="med" w="med" type="oval"/>
          </a:ln>
        </p:spPr>
      </p:cxnSp>
      <p:sp>
        <p:nvSpPr>
          <p:cNvPr id="278" name="Google Shape;278;p29"/>
          <p:cNvSpPr txBox="1"/>
          <p:nvPr/>
        </p:nvSpPr>
        <p:spPr>
          <a:xfrm>
            <a:off x="5327000" y="1276500"/>
            <a:ext cx="3350100" cy="7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 esta barra puedes encontrar contenido por palabras clave, filtros, agregar por acción o generar tu lista de favoritos.</a:t>
            </a:r>
            <a:endParaRPr sz="1200">
              <a:latin typeface="Montserrat"/>
              <a:ea typeface="Montserrat"/>
              <a:cs typeface="Montserrat"/>
              <a:sym typeface="Montserrat"/>
            </a:endParaRPr>
          </a:p>
        </p:txBody>
      </p:sp>
      <p:cxnSp>
        <p:nvCxnSpPr>
          <p:cNvPr id="279" name="Google Shape;279;p29"/>
          <p:cNvCxnSpPr/>
          <p:nvPr/>
        </p:nvCxnSpPr>
        <p:spPr>
          <a:xfrm>
            <a:off x="4068300" y="2785825"/>
            <a:ext cx="1159800" cy="0"/>
          </a:xfrm>
          <a:prstGeom prst="straightConnector1">
            <a:avLst/>
          </a:prstGeom>
          <a:noFill/>
          <a:ln cap="flat" cmpd="sng" w="28575">
            <a:solidFill>
              <a:srgbClr val="FF9900"/>
            </a:solidFill>
            <a:prstDash val="solid"/>
            <a:round/>
            <a:headEnd len="med" w="med" type="oval"/>
            <a:tailEnd len="med" w="med" type="oval"/>
          </a:ln>
        </p:spPr>
      </p:cxnSp>
      <p:cxnSp>
        <p:nvCxnSpPr>
          <p:cNvPr id="280" name="Google Shape;280;p29"/>
          <p:cNvCxnSpPr/>
          <p:nvPr/>
        </p:nvCxnSpPr>
        <p:spPr>
          <a:xfrm>
            <a:off x="4014800" y="3905500"/>
            <a:ext cx="1159800" cy="0"/>
          </a:xfrm>
          <a:prstGeom prst="straightConnector1">
            <a:avLst/>
          </a:prstGeom>
          <a:noFill/>
          <a:ln cap="flat" cmpd="sng" w="28575">
            <a:solidFill>
              <a:srgbClr val="FF9900"/>
            </a:solidFill>
            <a:prstDash val="solid"/>
            <a:round/>
            <a:headEnd len="med" w="med" type="oval"/>
            <a:tailEnd len="med" w="med" type="oval"/>
          </a:ln>
        </p:spPr>
      </p:cxnSp>
      <p:sp>
        <p:nvSpPr>
          <p:cNvPr id="281" name="Google Shape;281;p29"/>
          <p:cNvSpPr txBox="1"/>
          <p:nvPr/>
        </p:nvSpPr>
        <p:spPr>
          <a:xfrm>
            <a:off x="5409775" y="3669375"/>
            <a:ext cx="33501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El menú desplegable podrás cerrar sesión o configurar tus preferencias (como el cambio de contraseña).</a:t>
            </a:r>
            <a:endParaRPr sz="1200">
              <a:latin typeface="Montserrat"/>
              <a:ea typeface="Montserrat"/>
              <a:cs typeface="Montserrat"/>
              <a:sym typeface="Montserrat"/>
            </a:endParaRPr>
          </a:p>
        </p:txBody>
      </p:sp>
      <p:grpSp>
        <p:nvGrpSpPr>
          <p:cNvPr id="282" name="Google Shape;282;p29"/>
          <p:cNvGrpSpPr/>
          <p:nvPr/>
        </p:nvGrpSpPr>
        <p:grpSpPr>
          <a:xfrm>
            <a:off x="5470600" y="2434125"/>
            <a:ext cx="3350100" cy="779600"/>
            <a:chOff x="4327600" y="2281725"/>
            <a:chExt cx="3350100" cy="779600"/>
          </a:xfrm>
        </p:grpSpPr>
        <p:sp>
          <p:nvSpPr>
            <p:cNvPr id="283" name="Google Shape;283;p29"/>
            <p:cNvSpPr txBox="1"/>
            <p:nvPr/>
          </p:nvSpPr>
          <p:spPr>
            <a:xfrm>
              <a:off x="4327600" y="2281725"/>
              <a:ext cx="33501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Utiliza los iconos para revisar:</a:t>
              </a:r>
              <a:endParaRPr sz="1200">
                <a:latin typeface="Montserrat"/>
                <a:ea typeface="Montserrat"/>
                <a:cs typeface="Montserrat"/>
                <a:sym typeface="Montserrat"/>
              </a:endParaRPr>
            </a:p>
            <a:p>
              <a:pPr indent="457200" lvl="0" marL="0" rtl="0" algn="l">
                <a:spcBef>
                  <a:spcPts val="0"/>
                </a:spcBef>
                <a:spcAft>
                  <a:spcPts val="0"/>
                </a:spcAft>
                <a:buNone/>
              </a:pPr>
              <a:r>
                <a:rPr lang="es" sz="1200">
                  <a:latin typeface="Montserrat"/>
                  <a:ea typeface="Montserrat"/>
                  <a:cs typeface="Montserrat"/>
                  <a:sym typeface="Montserrat"/>
                </a:rPr>
                <a:t>	</a:t>
              </a:r>
              <a:endParaRPr sz="1200">
                <a:latin typeface="Montserrat"/>
                <a:ea typeface="Montserrat"/>
                <a:cs typeface="Montserrat"/>
                <a:sym typeface="Montserrat"/>
              </a:endParaRPr>
            </a:p>
            <a:p>
              <a:pPr indent="-179999" lvl="0" marL="719999" rtl="0" algn="l">
                <a:spcBef>
                  <a:spcPts val="0"/>
                </a:spcBef>
                <a:spcAft>
                  <a:spcPts val="0"/>
                </a:spcAft>
                <a:buNone/>
              </a:pPr>
              <a:r>
                <a:rPr lang="es" sz="1200">
                  <a:latin typeface="Montserrat"/>
                  <a:ea typeface="Montserrat"/>
                  <a:cs typeface="Montserrat"/>
                  <a:sym typeface="Montserrat"/>
                </a:rPr>
                <a:t>    Tus mensajes, estando en     cualquier parte del aplicativo.</a:t>
              </a:r>
              <a:endParaRPr sz="1200">
                <a:latin typeface="Montserrat"/>
                <a:ea typeface="Montserrat"/>
                <a:cs typeface="Montserrat"/>
                <a:sym typeface="Montserrat"/>
              </a:endParaRPr>
            </a:p>
            <a:p>
              <a:pPr indent="457200" lvl="0" marL="0" rtl="0" algn="l">
                <a:spcBef>
                  <a:spcPts val="0"/>
                </a:spcBef>
                <a:spcAft>
                  <a:spcPts val="0"/>
                </a:spcAft>
                <a:buNone/>
              </a:pPr>
              <a:r>
                <a:t/>
              </a:r>
              <a:endParaRPr sz="1200">
                <a:latin typeface="Montserrat"/>
                <a:ea typeface="Montserrat"/>
                <a:cs typeface="Montserrat"/>
                <a:sym typeface="Montserrat"/>
              </a:endParaRPr>
            </a:p>
            <a:p>
              <a:pPr indent="45720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284" name="Google Shape;284;p29"/>
            <p:cNvPicPr preferRelativeResize="0"/>
            <p:nvPr/>
          </p:nvPicPr>
          <p:blipFill>
            <a:blip r:embed="rId5">
              <a:alphaModFix/>
            </a:blip>
            <a:stretch>
              <a:fillRect/>
            </a:stretch>
          </p:blipFill>
          <p:spPr>
            <a:xfrm>
              <a:off x="4333866" y="2670800"/>
              <a:ext cx="628650" cy="390525"/>
            </a:xfrm>
            <a:prstGeom prst="rect">
              <a:avLst/>
            </a:prstGeom>
            <a:noFill/>
            <a:ln>
              <a:noFill/>
            </a:ln>
          </p:spPr>
        </p:pic>
      </p:grpSp>
      <p:pic>
        <p:nvPicPr>
          <p:cNvPr id="285" name="Google Shape;285;p29"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pic>
        <p:nvPicPr>
          <p:cNvPr id="286" name="Google Shape;286;p29"/>
          <p:cNvPicPr preferRelativeResize="0"/>
          <p:nvPr/>
        </p:nvPicPr>
        <p:blipFill>
          <a:blip r:embed="rId7">
            <a:alphaModFix/>
          </a:blip>
          <a:stretch>
            <a:fillRect/>
          </a:stretch>
        </p:blipFill>
        <p:spPr>
          <a:xfrm>
            <a:off x="8591925" y="152400"/>
            <a:ext cx="330500" cy="33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0"/>
          <p:cNvPicPr preferRelativeResize="0"/>
          <p:nvPr/>
        </p:nvPicPr>
        <p:blipFill>
          <a:blip r:embed="rId3">
            <a:alphaModFix/>
          </a:blip>
          <a:stretch>
            <a:fillRect/>
          </a:stretch>
        </p:blipFill>
        <p:spPr>
          <a:xfrm>
            <a:off x="530100" y="1255550"/>
            <a:ext cx="6395060" cy="3413376"/>
          </a:xfrm>
          <a:prstGeom prst="rect">
            <a:avLst/>
          </a:prstGeom>
          <a:noFill/>
          <a:ln>
            <a:noFill/>
          </a:ln>
          <a:effectLst>
            <a:outerShdw blurRad="57150" rotWithShape="0" algn="bl" dir="5400000" dist="19050">
              <a:srgbClr val="000000">
                <a:alpha val="20000"/>
              </a:srgbClr>
            </a:outerShdw>
          </a:effectLst>
        </p:spPr>
      </p:pic>
      <p:sp>
        <p:nvSpPr>
          <p:cNvPr id="292" name="Google Shape;292;p30"/>
          <p:cNvSpPr txBox="1"/>
          <p:nvPr/>
        </p:nvSpPr>
        <p:spPr>
          <a:xfrm>
            <a:off x="330500" y="127725"/>
            <a:ext cx="48441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Calendario</a:t>
            </a:r>
            <a:endParaRPr b="1" sz="2400">
              <a:latin typeface="Open Sans"/>
              <a:ea typeface="Open Sans"/>
              <a:cs typeface="Open Sans"/>
              <a:sym typeface="Open Sans"/>
            </a:endParaRPr>
          </a:p>
        </p:txBody>
      </p:sp>
      <p:sp>
        <p:nvSpPr>
          <p:cNvPr id="293" name="Google Shape;293;p30"/>
          <p:cNvSpPr txBox="1"/>
          <p:nvPr/>
        </p:nvSpPr>
        <p:spPr>
          <a:xfrm>
            <a:off x="335759" y="530732"/>
            <a:ext cx="83652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esta área </a:t>
            </a:r>
            <a:r>
              <a:rPr lang="es">
                <a:latin typeface="Montserrat"/>
                <a:ea typeface="Montserrat"/>
                <a:cs typeface="Montserrat"/>
                <a:sym typeface="Montserrat"/>
              </a:rPr>
              <a:t>podrás</a:t>
            </a:r>
            <a:r>
              <a:rPr lang="es">
                <a:latin typeface="Montserrat"/>
                <a:ea typeface="Montserrat"/>
                <a:cs typeface="Montserrat"/>
                <a:sym typeface="Montserrat"/>
              </a:rPr>
              <a:t> revisar tus actividades programadas y actividades en un formato de grilla tipo calendario.</a:t>
            </a:r>
            <a:r>
              <a:rPr lang="es">
                <a:latin typeface="Montserrat"/>
                <a:ea typeface="Montserrat"/>
                <a:cs typeface="Montserrat"/>
                <a:sym typeface="Montserrat"/>
              </a:rPr>
              <a:t> 		</a:t>
            </a:r>
            <a:endParaRPr>
              <a:latin typeface="Montserrat"/>
              <a:ea typeface="Montserrat"/>
              <a:cs typeface="Montserrat"/>
              <a:sym typeface="Montserrat"/>
            </a:endParaRPr>
          </a:p>
        </p:txBody>
      </p:sp>
      <p:cxnSp>
        <p:nvCxnSpPr>
          <p:cNvPr id="294" name="Google Shape;294;p30"/>
          <p:cNvCxnSpPr/>
          <p:nvPr/>
        </p:nvCxnSpPr>
        <p:spPr>
          <a:xfrm flipH="1">
            <a:off x="2732725" y="1690925"/>
            <a:ext cx="4582800" cy="6900"/>
          </a:xfrm>
          <a:prstGeom prst="straightConnector1">
            <a:avLst/>
          </a:prstGeom>
          <a:noFill/>
          <a:ln cap="flat" cmpd="sng" w="19050">
            <a:solidFill>
              <a:srgbClr val="FF9900"/>
            </a:solidFill>
            <a:prstDash val="solid"/>
            <a:round/>
            <a:headEnd len="med" w="med" type="oval"/>
            <a:tailEnd len="med" w="med" type="oval"/>
          </a:ln>
        </p:spPr>
      </p:cxnSp>
      <p:sp>
        <p:nvSpPr>
          <p:cNvPr id="295" name="Google Shape;295;p30"/>
          <p:cNvSpPr txBox="1"/>
          <p:nvPr/>
        </p:nvSpPr>
        <p:spPr>
          <a:xfrm>
            <a:off x="7317625" y="1496100"/>
            <a:ext cx="1645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Navega por los días del calendario.</a:t>
            </a:r>
            <a:endParaRPr sz="1200">
              <a:latin typeface="Montserrat"/>
              <a:ea typeface="Montserrat"/>
              <a:cs typeface="Montserrat"/>
              <a:sym typeface="Montserrat"/>
            </a:endParaRPr>
          </a:p>
        </p:txBody>
      </p:sp>
      <p:pic>
        <p:nvPicPr>
          <p:cNvPr id="296" name="Google Shape;296;p30"/>
          <p:cNvPicPr preferRelativeResize="0"/>
          <p:nvPr/>
        </p:nvPicPr>
        <p:blipFill>
          <a:blip r:embed="rId4">
            <a:alphaModFix/>
          </a:blip>
          <a:stretch>
            <a:fillRect/>
          </a:stretch>
        </p:blipFill>
        <p:spPr>
          <a:xfrm>
            <a:off x="2958025" y="2590675"/>
            <a:ext cx="1117500" cy="992400"/>
          </a:xfrm>
          <a:prstGeom prst="rect">
            <a:avLst/>
          </a:prstGeom>
          <a:noFill/>
          <a:ln>
            <a:noFill/>
          </a:ln>
        </p:spPr>
      </p:pic>
      <p:sp>
        <p:nvSpPr>
          <p:cNvPr id="297" name="Google Shape;297;p30"/>
          <p:cNvSpPr/>
          <p:nvPr/>
        </p:nvSpPr>
        <p:spPr>
          <a:xfrm>
            <a:off x="1952325" y="2109900"/>
            <a:ext cx="780600" cy="400800"/>
          </a:xfrm>
          <a:prstGeom prst="roundRect">
            <a:avLst>
              <a:gd fmla="val 16667" name="adj"/>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2958025" y="2590675"/>
            <a:ext cx="1117500" cy="992400"/>
          </a:xfrm>
          <a:prstGeom prst="roundRect">
            <a:avLst>
              <a:gd fmla="val 16667" name="adj"/>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30"/>
          <p:cNvCxnSpPr>
            <a:stCxn id="298" idx="1"/>
            <a:endCxn id="297" idx="2"/>
          </p:cNvCxnSpPr>
          <p:nvPr/>
        </p:nvCxnSpPr>
        <p:spPr>
          <a:xfrm rot="10800000">
            <a:off x="2342725" y="2510575"/>
            <a:ext cx="615300" cy="576300"/>
          </a:xfrm>
          <a:prstGeom prst="straightConnector1">
            <a:avLst/>
          </a:prstGeom>
          <a:noFill/>
          <a:ln cap="flat" cmpd="sng" w="28575">
            <a:solidFill>
              <a:srgbClr val="FF9900"/>
            </a:solidFill>
            <a:prstDash val="solid"/>
            <a:round/>
            <a:headEnd len="med" w="med" type="oval"/>
            <a:tailEnd len="med" w="med" type="oval"/>
          </a:ln>
        </p:spPr>
      </p:cxnSp>
      <p:cxnSp>
        <p:nvCxnSpPr>
          <p:cNvPr id="300" name="Google Shape;300;p30"/>
          <p:cNvCxnSpPr/>
          <p:nvPr/>
        </p:nvCxnSpPr>
        <p:spPr>
          <a:xfrm rot="10800000">
            <a:off x="4075525" y="2876400"/>
            <a:ext cx="3167700" cy="1500"/>
          </a:xfrm>
          <a:prstGeom prst="straightConnector1">
            <a:avLst/>
          </a:prstGeom>
          <a:noFill/>
          <a:ln cap="flat" cmpd="sng" w="19050">
            <a:solidFill>
              <a:srgbClr val="FF9900"/>
            </a:solidFill>
            <a:prstDash val="solid"/>
            <a:round/>
            <a:headEnd len="med" w="med" type="oval"/>
            <a:tailEnd len="med" w="med" type="oval"/>
          </a:ln>
        </p:spPr>
      </p:cxnSp>
      <p:sp>
        <p:nvSpPr>
          <p:cNvPr id="301" name="Google Shape;301;p30"/>
          <p:cNvSpPr txBox="1"/>
          <p:nvPr/>
        </p:nvSpPr>
        <p:spPr>
          <a:xfrm>
            <a:off x="7333525" y="2145000"/>
            <a:ext cx="15648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Si alguien de tu equipo tiene programada una ausencia aquí las verás. Puedes hacer click en ella para verla.</a:t>
            </a:r>
            <a:endParaRPr sz="1200">
              <a:latin typeface="Montserrat"/>
              <a:ea typeface="Montserrat"/>
              <a:cs typeface="Montserrat"/>
              <a:sym typeface="Montserrat"/>
            </a:endParaRPr>
          </a:p>
        </p:txBody>
      </p:sp>
      <p:pic>
        <p:nvPicPr>
          <p:cNvPr id="302" name="Google Shape;302;p30"/>
          <p:cNvPicPr preferRelativeResize="0"/>
          <p:nvPr/>
        </p:nvPicPr>
        <p:blipFill>
          <a:blip r:embed="rId5">
            <a:alphaModFix/>
          </a:blip>
          <a:stretch>
            <a:fillRect/>
          </a:stretch>
        </p:blipFill>
        <p:spPr>
          <a:xfrm>
            <a:off x="3859100" y="3689723"/>
            <a:ext cx="1682100" cy="1239147"/>
          </a:xfrm>
          <a:prstGeom prst="rect">
            <a:avLst/>
          </a:prstGeom>
          <a:noFill/>
          <a:ln>
            <a:noFill/>
          </a:ln>
        </p:spPr>
      </p:pic>
      <p:sp>
        <p:nvSpPr>
          <p:cNvPr id="303" name="Google Shape;303;p30"/>
          <p:cNvSpPr/>
          <p:nvPr/>
        </p:nvSpPr>
        <p:spPr>
          <a:xfrm>
            <a:off x="3859100" y="3689725"/>
            <a:ext cx="1682100" cy="1239300"/>
          </a:xfrm>
          <a:prstGeom prst="roundRect">
            <a:avLst>
              <a:gd fmla="val 16667" name="adj"/>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30"/>
          <p:cNvCxnSpPr>
            <a:endCxn id="303" idx="3"/>
          </p:cNvCxnSpPr>
          <p:nvPr/>
        </p:nvCxnSpPr>
        <p:spPr>
          <a:xfrm rot="10800000">
            <a:off x="5541200" y="4309375"/>
            <a:ext cx="1735200" cy="0"/>
          </a:xfrm>
          <a:prstGeom prst="straightConnector1">
            <a:avLst/>
          </a:prstGeom>
          <a:noFill/>
          <a:ln cap="flat" cmpd="sng" w="19050">
            <a:solidFill>
              <a:srgbClr val="FF9900"/>
            </a:solidFill>
            <a:prstDash val="solid"/>
            <a:round/>
            <a:headEnd len="med" w="med" type="oval"/>
            <a:tailEnd len="med" w="med" type="oval"/>
          </a:ln>
        </p:spPr>
      </p:cxnSp>
      <p:sp>
        <p:nvSpPr>
          <p:cNvPr id="305" name="Google Shape;305;p30"/>
          <p:cNvSpPr txBox="1"/>
          <p:nvPr/>
        </p:nvSpPr>
        <p:spPr>
          <a:xfrm>
            <a:off x="7333525" y="3673975"/>
            <a:ext cx="14841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Si das click en un día </a:t>
            </a:r>
            <a:r>
              <a:rPr lang="es" sz="1200">
                <a:latin typeface="Montserrat"/>
                <a:ea typeface="Montserrat"/>
                <a:cs typeface="Montserrat"/>
                <a:sym typeface="Montserrat"/>
              </a:rPr>
              <a:t>específico</a:t>
            </a:r>
            <a:r>
              <a:rPr lang="es" sz="1200">
                <a:latin typeface="Montserrat"/>
                <a:ea typeface="Montserrat"/>
                <a:cs typeface="Montserrat"/>
                <a:sym typeface="Montserrat"/>
              </a:rPr>
              <a:t> podrás crear nuevos eventos en esta ventana emergente.</a:t>
            </a:r>
            <a:endParaRPr sz="1200">
              <a:latin typeface="Montserrat"/>
              <a:ea typeface="Montserrat"/>
              <a:cs typeface="Montserrat"/>
              <a:sym typeface="Montserrat"/>
            </a:endParaRPr>
          </a:p>
        </p:txBody>
      </p:sp>
      <p:pic>
        <p:nvPicPr>
          <p:cNvPr id="306" name="Google Shape;306;p30"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pic>
        <p:nvPicPr>
          <p:cNvPr id="307" name="Google Shape;307;p30"/>
          <p:cNvPicPr preferRelativeResize="0"/>
          <p:nvPr/>
        </p:nvPicPr>
        <p:blipFill>
          <a:blip r:embed="rId7">
            <a:alphaModFix/>
          </a:blip>
          <a:stretch>
            <a:fillRect/>
          </a:stretch>
        </p:blipFill>
        <p:spPr>
          <a:xfrm>
            <a:off x="8591925" y="152400"/>
            <a:ext cx="330500" cy="33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nvSpPr>
        <p:spPr>
          <a:xfrm>
            <a:off x="206150" y="184350"/>
            <a:ext cx="58266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Módulo ausencias</a:t>
            </a:r>
            <a:endParaRPr b="1" sz="2400">
              <a:latin typeface="Open Sans"/>
              <a:ea typeface="Open Sans"/>
              <a:cs typeface="Open Sans"/>
              <a:sym typeface="Open Sans"/>
            </a:endParaRPr>
          </a:p>
        </p:txBody>
      </p:sp>
      <p:pic>
        <p:nvPicPr>
          <p:cNvPr id="313" name="Google Shape;313;p31"/>
          <p:cNvPicPr preferRelativeResize="0"/>
          <p:nvPr/>
        </p:nvPicPr>
        <p:blipFill rotWithShape="1">
          <a:blip r:embed="rId3">
            <a:alphaModFix/>
          </a:blip>
          <a:srcRect b="0" l="0" r="1058" t="0"/>
          <a:stretch/>
        </p:blipFill>
        <p:spPr>
          <a:xfrm>
            <a:off x="563675" y="1304625"/>
            <a:ext cx="6034899" cy="3432400"/>
          </a:xfrm>
          <a:prstGeom prst="rect">
            <a:avLst/>
          </a:prstGeom>
          <a:noFill/>
          <a:ln>
            <a:noFill/>
          </a:ln>
          <a:effectLst>
            <a:outerShdw blurRad="57150" rotWithShape="0" algn="bl" dir="5400000" dist="19050">
              <a:srgbClr val="000000">
                <a:alpha val="20000"/>
              </a:srgbClr>
            </a:outerShdw>
          </a:effectLst>
        </p:spPr>
      </p:pic>
      <p:sp>
        <p:nvSpPr>
          <p:cNvPr id="314" name="Google Shape;314;p31"/>
          <p:cNvSpPr txBox="1"/>
          <p:nvPr/>
        </p:nvSpPr>
        <p:spPr>
          <a:xfrm>
            <a:off x="215370" y="625877"/>
            <a:ext cx="8517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esta ventana podrás ver todas las ausencias de tu equipo.</a:t>
            </a:r>
            <a:endParaRPr>
              <a:latin typeface="Montserrat"/>
              <a:ea typeface="Montserrat"/>
              <a:cs typeface="Montserrat"/>
              <a:sym typeface="Montserrat"/>
            </a:endParaRPr>
          </a:p>
        </p:txBody>
      </p:sp>
      <p:sp>
        <p:nvSpPr>
          <p:cNvPr id="315" name="Google Shape;315;p31"/>
          <p:cNvSpPr txBox="1"/>
          <p:nvPr/>
        </p:nvSpPr>
        <p:spPr>
          <a:xfrm>
            <a:off x="6944225" y="1146650"/>
            <a:ext cx="20475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Modifica aquí los parámetros de búsqueda de ausencias.</a:t>
            </a:r>
            <a:endParaRPr sz="1200">
              <a:latin typeface="Montserrat"/>
              <a:ea typeface="Montserrat"/>
              <a:cs typeface="Montserrat"/>
              <a:sym typeface="Montserrat"/>
            </a:endParaRPr>
          </a:p>
        </p:txBody>
      </p:sp>
      <p:cxnSp>
        <p:nvCxnSpPr>
          <p:cNvPr id="316" name="Google Shape;316;p31"/>
          <p:cNvCxnSpPr/>
          <p:nvPr/>
        </p:nvCxnSpPr>
        <p:spPr>
          <a:xfrm flipH="1">
            <a:off x="4778550" y="1504388"/>
            <a:ext cx="2151900" cy="6300"/>
          </a:xfrm>
          <a:prstGeom prst="straightConnector1">
            <a:avLst/>
          </a:prstGeom>
          <a:noFill/>
          <a:ln cap="flat" cmpd="sng" w="28575">
            <a:solidFill>
              <a:srgbClr val="FF9900"/>
            </a:solidFill>
            <a:prstDash val="solid"/>
            <a:round/>
            <a:headEnd len="med" w="med" type="oval"/>
            <a:tailEnd len="med" w="med" type="oval"/>
          </a:ln>
        </p:spPr>
      </p:cxnSp>
      <p:sp>
        <p:nvSpPr>
          <p:cNvPr id="317" name="Google Shape;317;p31"/>
          <p:cNvSpPr txBox="1"/>
          <p:nvPr/>
        </p:nvSpPr>
        <p:spPr>
          <a:xfrm>
            <a:off x="6944225" y="1908650"/>
            <a:ext cx="18300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Visualiza el récord de ausencias por día, semana o mes</a:t>
            </a:r>
            <a:endParaRPr sz="1200">
              <a:latin typeface="Montserrat"/>
              <a:ea typeface="Montserrat"/>
              <a:cs typeface="Montserrat"/>
              <a:sym typeface="Montserrat"/>
            </a:endParaRPr>
          </a:p>
        </p:txBody>
      </p:sp>
      <p:sp>
        <p:nvSpPr>
          <p:cNvPr id="318" name="Google Shape;318;p31"/>
          <p:cNvSpPr txBox="1"/>
          <p:nvPr/>
        </p:nvSpPr>
        <p:spPr>
          <a:xfrm>
            <a:off x="6944225" y="2779375"/>
            <a:ext cx="18300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los empleados de los que deseas ver ausencias.</a:t>
            </a:r>
            <a:endParaRPr sz="1200">
              <a:latin typeface="Montserrat"/>
              <a:ea typeface="Montserrat"/>
              <a:cs typeface="Montserrat"/>
              <a:sym typeface="Montserrat"/>
            </a:endParaRPr>
          </a:p>
        </p:txBody>
      </p:sp>
      <p:cxnSp>
        <p:nvCxnSpPr>
          <p:cNvPr id="319" name="Google Shape;319;p31"/>
          <p:cNvCxnSpPr/>
          <p:nvPr/>
        </p:nvCxnSpPr>
        <p:spPr>
          <a:xfrm rot="10800000">
            <a:off x="6387800" y="3177225"/>
            <a:ext cx="455400" cy="22200"/>
          </a:xfrm>
          <a:prstGeom prst="straightConnector1">
            <a:avLst/>
          </a:prstGeom>
          <a:noFill/>
          <a:ln cap="flat" cmpd="sng" w="28575">
            <a:solidFill>
              <a:srgbClr val="FF9900"/>
            </a:solidFill>
            <a:prstDash val="solid"/>
            <a:round/>
            <a:headEnd len="med" w="med" type="oval"/>
            <a:tailEnd len="med" w="med" type="oval"/>
          </a:ln>
        </p:spPr>
      </p:cxnSp>
      <p:cxnSp>
        <p:nvCxnSpPr>
          <p:cNvPr id="320" name="Google Shape;320;p31"/>
          <p:cNvCxnSpPr/>
          <p:nvPr/>
        </p:nvCxnSpPr>
        <p:spPr>
          <a:xfrm rot="10800000">
            <a:off x="1841075" y="2252200"/>
            <a:ext cx="5102100" cy="1924800"/>
          </a:xfrm>
          <a:prstGeom prst="straightConnector1">
            <a:avLst/>
          </a:prstGeom>
          <a:noFill/>
          <a:ln cap="flat" cmpd="sng" w="28575">
            <a:solidFill>
              <a:srgbClr val="FF9900"/>
            </a:solidFill>
            <a:prstDash val="solid"/>
            <a:round/>
            <a:headEnd len="med" w="med" type="oval"/>
            <a:tailEnd len="med" w="med" type="oval"/>
          </a:ln>
        </p:spPr>
      </p:cxnSp>
      <p:cxnSp>
        <p:nvCxnSpPr>
          <p:cNvPr id="321" name="Google Shape;321;p31"/>
          <p:cNvCxnSpPr/>
          <p:nvPr/>
        </p:nvCxnSpPr>
        <p:spPr>
          <a:xfrm rot="10800000">
            <a:off x="2028425" y="1609250"/>
            <a:ext cx="4915800" cy="584100"/>
          </a:xfrm>
          <a:prstGeom prst="straightConnector1">
            <a:avLst/>
          </a:prstGeom>
          <a:noFill/>
          <a:ln cap="flat" cmpd="sng" w="28575">
            <a:solidFill>
              <a:srgbClr val="FF9900"/>
            </a:solidFill>
            <a:prstDash val="solid"/>
            <a:round/>
            <a:headEnd len="med" w="med" type="oval"/>
            <a:tailEnd len="med" w="med" type="oval"/>
          </a:ln>
        </p:spPr>
      </p:cxnSp>
      <p:sp>
        <p:nvSpPr>
          <p:cNvPr id="322" name="Google Shape;322;p31"/>
          <p:cNvSpPr txBox="1"/>
          <p:nvPr/>
        </p:nvSpPr>
        <p:spPr>
          <a:xfrm>
            <a:off x="6944225" y="3802500"/>
            <a:ext cx="18300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hacer click en la ausencia esta te dejara ver </a:t>
            </a:r>
            <a:r>
              <a:rPr lang="es" sz="1200" u="sng">
                <a:solidFill>
                  <a:schemeClr val="hlink"/>
                </a:solidFill>
                <a:latin typeface="Montserrat"/>
                <a:ea typeface="Montserrat"/>
                <a:cs typeface="Montserrat"/>
                <a:sym typeface="Montserrat"/>
                <a:hlinkClick action="ppaction://hlinksldjump" r:id="rId4"/>
              </a:rPr>
              <a:t>la ficha de la ausencia.</a:t>
            </a:r>
            <a:endParaRPr sz="1200">
              <a:latin typeface="Montserrat"/>
              <a:ea typeface="Montserrat"/>
              <a:cs typeface="Montserrat"/>
              <a:sym typeface="Montserrat"/>
            </a:endParaRPr>
          </a:p>
        </p:txBody>
      </p:sp>
      <p:pic>
        <p:nvPicPr>
          <p:cNvPr id="323" name="Google Shape;323;p31"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pic>
        <p:nvPicPr>
          <p:cNvPr id="324" name="Google Shape;324;p31"/>
          <p:cNvPicPr preferRelativeResize="0"/>
          <p:nvPr/>
        </p:nvPicPr>
        <p:blipFill>
          <a:blip r:embed="rId6">
            <a:alphaModFix/>
          </a:blip>
          <a:stretch>
            <a:fillRect/>
          </a:stretch>
        </p:blipFill>
        <p:spPr>
          <a:xfrm>
            <a:off x="8591925" y="152400"/>
            <a:ext cx="330500" cy="330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16275" y="0"/>
            <a:ext cx="91602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a:t>
            </a:r>
            <a:endParaRPr/>
          </a:p>
        </p:txBody>
      </p:sp>
      <p:sp>
        <p:nvSpPr>
          <p:cNvPr id="64" name="Google Shape;64;p14"/>
          <p:cNvSpPr txBox="1"/>
          <p:nvPr/>
        </p:nvSpPr>
        <p:spPr>
          <a:xfrm>
            <a:off x="5027975" y="2161975"/>
            <a:ext cx="2585100" cy="7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 sz="3600">
                <a:solidFill>
                  <a:srgbClr val="F1C232"/>
                </a:solidFill>
                <a:latin typeface="Open Sans ExtraBold"/>
                <a:ea typeface="Open Sans ExtraBold"/>
                <a:cs typeface="Open Sans ExtraBold"/>
                <a:sym typeface="Open Sans ExtraBold"/>
              </a:rPr>
              <a:t>Propósito</a:t>
            </a:r>
            <a:r>
              <a:rPr i="0" lang="es" sz="3600" u="none" cap="none" strike="noStrike">
                <a:solidFill>
                  <a:srgbClr val="F1C232"/>
                </a:solidFill>
                <a:latin typeface="Open Sans ExtraBold"/>
                <a:ea typeface="Open Sans ExtraBold"/>
                <a:cs typeface="Open Sans ExtraBold"/>
                <a:sym typeface="Open Sans ExtraBold"/>
              </a:rPr>
              <a:t> </a:t>
            </a:r>
            <a:endParaRPr>
              <a:solidFill>
                <a:srgbClr val="F1C232"/>
              </a:solidFill>
              <a:latin typeface="Open Sans ExtraBold"/>
              <a:ea typeface="Open Sans ExtraBold"/>
              <a:cs typeface="Open Sans ExtraBold"/>
              <a:sym typeface="Open Sans ExtraBold"/>
            </a:endParaRPr>
          </a:p>
        </p:txBody>
      </p:sp>
      <p:sp>
        <p:nvSpPr>
          <p:cNvPr id="65" name="Google Shape;65;p14"/>
          <p:cNvSpPr txBox="1"/>
          <p:nvPr/>
        </p:nvSpPr>
        <p:spPr>
          <a:xfrm>
            <a:off x="841925" y="1894450"/>
            <a:ext cx="3820500" cy="191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rPr lang="es" sz="1600">
                <a:solidFill>
                  <a:srgbClr val="FFFFFF"/>
                </a:solidFill>
                <a:latin typeface="Montserrat"/>
                <a:ea typeface="Montserrat"/>
                <a:cs typeface="Montserrat"/>
                <a:sym typeface="Montserrat"/>
              </a:rPr>
              <a:t>Realizar la transferencia de conocimiento de la herramienta W-ERP a los usuarios.  </a:t>
            </a:r>
            <a:r>
              <a:rPr lang="es" sz="1600">
                <a:solidFill>
                  <a:srgbClr val="FFFFFF"/>
                </a:solidFill>
                <a:latin typeface="Montserrat"/>
                <a:ea typeface="Montserrat"/>
                <a:cs typeface="Montserrat"/>
                <a:sym typeface="Montserrat"/>
              </a:rPr>
              <a:t>Describiendo</a:t>
            </a:r>
            <a:r>
              <a:rPr lang="es" sz="1600">
                <a:solidFill>
                  <a:srgbClr val="FFFFFF"/>
                </a:solidFill>
                <a:latin typeface="Montserrat"/>
                <a:ea typeface="Montserrat"/>
                <a:cs typeface="Montserrat"/>
                <a:sym typeface="Montserrat"/>
              </a:rPr>
              <a:t> sus principales características y su funcionamiento con base a los módulos que componen la plataforma. </a:t>
            </a:r>
            <a:endParaRPr sz="1500">
              <a:solidFill>
                <a:srgbClr val="FFFFFF"/>
              </a:solidFill>
              <a:latin typeface="Montserrat"/>
              <a:ea typeface="Montserrat"/>
              <a:cs typeface="Montserrat"/>
              <a:sym typeface="Montserrat"/>
            </a:endParaRPr>
          </a:p>
        </p:txBody>
      </p:sp>
      <p:cxnSp>
        <p:nvCxnSpPr>
          <p:cNvPr id="66" name="Google Shape;66;p14"/>
          <p:cNvCxnSpPr/>
          <p:nvPr/>
        </p:nvCxnSpPr>
        <p:spPr>
          <a:xfrm flipH="1">
            <a:off x="4959975" y="1700450"/>
            <a:ext cx="11400" cy="2143200"/>
          </a:xfrm>
          <a:prstGeom prst="straightConnector1">
            <a:avLst/>
          </a:prstGeom>
          <a:noFill/>
          <a:ln cap="flat" cmpd="sng" w="9525">
            <a:solidFill>
              <a:srgbClr val="D9D9D9"/>
            </a:solidFill>
            <a:prstDash val="solid"/>
            <a:round/>
            <a:headEnd len="med" w="med" type="none"/>
            <a:tailEnd len="med" w="med" type="none"/>
          </a:ln>
        </p:spPr>
      </p:cxnSp>
      <p:pic>
        <p:nvPicPr>
          <p:cNvPr id="67" name="Google Shape;67;p14"/>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68" name="Google Shape;68;p14"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nvSpPr>
        <p:spPr>
          <a:xfrm>
            <a:off x="206150" y="108150"/>
            <a:ext cx="58266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Módulo ausencias / Ficha ausencia</a:t>
            </a:r>
            <a:endParaRPr b="1" sz="2400">
              <a:latin typeface="Open Sans"/>
              <a:ea typeface="Open Sans"/>
              <a:cs typeface="Open Sans"/>
              <a:sym typeface="Open Sans"/>
            </a:endParaRPr>
          </a:p>
        </p:txBody>
      </p:sp>
      <p:pic>
        <p:nvPicPr>
          <p:cNvPr id="330" name="Google Shape;330;p32"/>
          <p:cNvPicPr preferRelativeResize="0"/>
          <p:nvPr/>
        </p:nvPicPr>
        <p:blipFill rotWithShape="1">
          <a:blip r:embed="rId3">
            <a:alphaModFix/>
          </a:blip>
          <a:srcRect b="0" l="0" r="0" t="8925"/>
          <a:stretch/>
        </p:blipFill>
        <p:spPr>
          <a:xfrm>
            <a:off x="482900" y="1146500"/>
            <a:ext cx="6760225" cy="31100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sp>
        <p:nvSpPr>
          <p:cNvPr id="331" name="Google Shape;331;p32"/>
          <p:cNvSpPr txBox="1"/>
          <p:nvPr/>
        </p:nvSpPr>
        <p:spPr>
          <a:xfrm>
            <a:off x="223893" y="552434"/>
            <a:ext cx="8517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esta ventana podrás ver el detalle de la ausencia del empleado seleccionado</a:t>
            </a:r>
            <a:endParaRPr>
              <a:latin typeface="Montserrat"/>
              <a:ea typeface="Montserrat"/>
              <a:cs typeface="Montserrat"/>
              <a:sym typeface="Montserrat"/>
            </a:endParaRPr>
          </a:p>
        </p:txBody>
      </p:sp>
      <p:sp>
        <p:nvSpPr>
          <p:cNvPr id="332" name="Google Shape;332;p32"/>
          <p:cNvSpPr txBox="1"/>
          <p:nvPr/>
        </p:nvSpPr>
        <p:spPr>
          <a:xfrm>
            <a:off x="7457325" y="942725"/>
            <a:ext cx="15618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Identifica el estado en el que está la ausencia.</a:t>
            </a:r>
            <a:endParaRPr sz="1200">
              <a:latin typeface="Montserrat"/>
              <a:ea typeface="Montserrat"/>
              <a:cs typeface="Montserrat"/>
              <a:sym typeface="Montserrat"/>
            </a:endParaRPr>
          </a:p>
        </p:txBody>
      </p:sp>
      <p:cxnSp>
        <p:nvCxnSpPr>
          <p:cNvPr id="333" name="Google Shape;333;p32"/>
          <p:cNvCxnSpPr/>
          <p:nvPr/>
        </p:nvCxnSpPr>
        <p:spPr>
          <a:xfrm rot="10800000">
            <a:off x="6920975" y="1283650"/>
            <a:ext cx="472200" cy="0"/>
          </a:xfrm>
          <a:prstGeom prst="straightConnector1">
            <a:avLst/>
          </a:prstGeom>
          <a:noFill/>
          <a:ln cap="flat" cmpd="sng" w="28575">
            <a:solidFill>
              <a:srgbClr val="FF9900"/>
            </a:solidFill>
            <a:prstDash val="solid"/>
            <a:round/>
            <a:headEnd len="med" w="med" type="oval"/>
            <a:tailEnd len="med" w="med" type="oval"/>
          </a:ln>
        </p:spPr>
      </p:cxnSp>
      <p:cxnSp>
        <p:nvCxnSpPr>
          <p:cNvPr id="334" name="Google Shape;334;p32"/>
          <p:cNvCxnSpPr/>
          <p:nvPr/>
        </p:nvCxnSpPr>
        <p:spPr>
          <a:xfrm rot="10800000">
            <a:off x="4876850" y="2502850"/>
            <a:ext cx="2544000" cy="0"/>
          </a:xfrm>
          <a:prstGeom prst="straightConnector1">
            <a:avLst/>
          </a:prstGeom>
          <a:noFill/>
          <a:ln cap="flat" cmpd="sng" w="28575">
            <a:solidFill>
              <a:srgbClr val="FF9900"/>
            </a:solidFill>
            <a:prstDash val="solid"/>
            <a:round/>
            <a:headEnd len="med" w="med" type="oval"/>
            <a:tailEnd len="med" w="med" type="oval"/>
          </a:ln>
        </p:spPr>
      </p:cxnSp>
      <p:sp>
        <p:nvSpPr>
          <p:cNvPr id="335" name="Google Shape;335;p32"/>
          <p:cNvSpPr txBox="1"/>
          <p:nvPr/>
        </p:nvSpPr>
        <p:spPr>
          <a:xfrm>
            <a:off x="7457325" y="1760950"/>
            <a:ext cx="15618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Aquí encuentras el detalle de la ausencia. Los datos de la ausencia serán tomados en la nómina del empleado. </a:t>
            </a:r>
            <a:endParaRPr sz="1200">
              <a:latin typeface="Montserrat"/>
              <a:ea typeface="Montserrat"/>
              <a:cs typeface="Montserrat"/>
              <a:sym typeface="Montserrat"/>
            </a:endParaRPr>
          </a:p>
        </p:txBody>
      </p:sp>
      <p:cxnSp>
        <p:nvCxnSpPr>
          <p:cNvPr id="336" name="Google Shape;336;p32"/>
          <p:cNvCxnSpPr/>
          <p:nvPr/>
        </p:nvCxnSpPr>
        <p:spPr>
          <a:xfrm rot="10800000">
            <a:off x="4800650" y="3798250"/>
            <a:ext cx="2544000" cy="0"/>
          </a:xfrm>
          <a:prstGeom prst="straightConnector1">
            <a:avLst/>
          </a:prstGeom>
          <a:noFill/>
          <a:ln cap="flat" cmpd="sng" w="28575">
            <a:solidFill>
              <a:srgbClr val="FF9900"/>
            </a:solidFill>
            <a:prstDash val="solid"/>
            <a:round/>
            <a:headEnd len="med" w="med" type="oval"/>
            <a:tailEnd len="med" w="med" type="oval"/>
          </a:ln>
        </p:spPr>
      </p:cxnSp>
      <p:sp>
        <p:nvSpPr>
          <p:cNvPr id="337" name="Google Shape;337;p32"/>
          <p:cNvSpPr txBox="1"/>
          <p:nvPr/>
        </p:nvSpPr>
        <p:spPr>
          <a:xfrm>
            <a:off x="7381125" y="3437350"/>
            <a:ext cx="15618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Aquí puedes visualizar el histórico de modificaciones de la ausencia.</a:t>
            </a:r>
            <a:endParaRPr sz="1200">
              <a:latin typeface="Montserrat"/>
              <a:ea typeface="Montserrat"/>
              <a:cs typeface="Montserrat"/>
              <a:sym typeface="Montserrat"/>
            </a:endParaRPr>
          </a:p>
        </p:txBody>
      </p:sp>
      <p:pic>
        <p:nvPicPr>
          <p:cNvPr id="338" name="Google Shape;338;p32"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339" name="Google Shape;339;p32"/>
          <p:cNvPicPr preferRelativeResize="0"/>
          <p:nvPr/>
        </p:nvPicPr>
        <p:blipFill>
          <a:blip r:embed="rId5">
            <a:alphaModFix/>
          </a:blip>
          <a:stretch>
            <a:fillRect/>
          </a:stretch>
        </p:blipFill>
        <p:spPr>
          <a:xfrm>
            <a:off x="8591925" y="152400"/>
            <a:ext cx="330500" cy="330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3"/>
          <p:cNvSpPr txBox="1"/>
          <p:nvPr/>
        </p:nvSpPr>
        <p:spPr>
          <a:xfrm>
            <a:off x="206150" y="184350"/>
            <a:ext cx="66567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Módulo ausencias / Pasivo vacacional</a:t>
            </a:r>
            <a:endParaRPr b="1" sz="2400">
              <a:latin typeface="Open Sans"/>
              <a:ea typeface="Open Sans"/>
              <a:cs typeface="Open Sans"/>
              <a:sym typeface="Open Sans"/>
            </a:endParaRPr>
          </a:p>
        </p:txBody>
      </p:sp>
      <p:sp>
        <p:nvSpPr>
          <p:cNvPr id="345" name="Google Shape;345;p33"/>
          <p:cNvSpPr txBox="1"/>
          <p:nvPr/>
        </p:nvSpPr>
        <p:spPr>
          <a:xfrm>
            <a:off x="206143" y="644409"/>
            <a:ext cx="8517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ausencias en pestaña de responsable y en </a:t>
            </a:r>
            <a:r>
              <a:rPr b="1" lang="es">
                <a:latin typeface="Montserrat"/>
                <a:ea typeface="Montserrat"/>
                <a:cs typeface="Montserrat"/>
                <a:sym typeface="Montserrat"/>
              </a:rPr>
              <a:t>asignación </a:t>
            </a:r>
            <a:r>
              <a:rPr lang="es">
                <a:latin typeface="Montserrat"/>
                <a:ea typeface="Montserrat"/>
                <a:cs typeface="Montserrat"/>
                <a:sym typeface="Montserrat"/>
              </a:rPr>
              <a:t>podrá ver los días de vacaciones que cada empleado tiene  y su detalle.</a:t>
            </a:r>
            <a:endParaRPr>
              <a:latin typeface="Montserrat"/>
              <a:ea typeface="Montserrat"/>
              <a:cs typeface="Montserrat"/>
              <a:sym typeface="Montserrat"/>
            </a:endParaRPr>
          </a:p>
        </p:txBody>
      </p:sp>
      <p:pic>
        <p:nvPicPr>
          <p:cNvPr id="346" name="Google Shape;346;p33"/>
          <p:cNvPicPr preferRelativeResize="0"/>
          <p:nvPr/>
        </p:nvPicPr>
        <p:blipFill>
          <a:blip r:embed="rId3">
            <a:alphaModFix/>
          </a:blip>
          <a:stretch>
            <a:fillRect/>
          </a:stretch>
        </p:blipFill>
        <p:spPr>
          <a:xfrm>
            <a:off x="7215974" y="1385897"/>
            <a:ext cx="1571625" cy="2371725"/>
          </a:xfrm>
          <a:prstGeom prst="rect">
            <a:avLst/>
          </a:prstGeom>
          <a:noFill/>
          <a:ln>
            <a:noFill/>
          </a:ln>
        </p:spPr>
      </p:pic>
      <p:sp>
        <p:nvSpPr>
          <p:cNvPr id="347" name="Google Shape;347;p33"/>
          <p:cNvSpPr/>
          <p:nvPr/>
        </p:nvSpPr>
        <p:spPr>
          <a:xfrm>
            <a:off x="7329675" y="3035150"/>
            <a:ext cx="863100" cy="2547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33"/>
          <p:cNvPicPr preferRelativeResize="0"/>
          <p:nvPr/>
        </p:nvPicPr>
        <p:blipFill>
          <a:blip r:embed="rId4">
            <a:alphaModFix/>
          </a:blip>
          <a:stretch>
            <a:fillRect/>
          </a:stretch>
        </p:blipFill>
        <p:spPr>
          <a:xfrm>
            <a:off x="304800" y="1641400"/>
            <a:ext cx="6656699" cy="21913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nvSpPr>
        <p:spPr>
          <a:xfrm>
            <a:off x="406700" y="156300"/>
            <a:ext cx="75117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Contactos</a:t>
            </a:r>
            <a:endParaRPr b="1" sz="2400">
              <a:latin typeface="Open Sans"/>
              <a:ea typeface="Open Sans"/>
              <a:cs typeface="Open Sans"/>
              <a:sym typeface="Open Sans"/>
            </a:endParaRPr>
          </a:p>
        </p:txBody>
      </p:sp>
      <p:sp>
        <p:nvSpPr>
          <p:cNvPr id="354" name="Google Shape;354;p34"/>
          <p:cNvSpPr txBox="1"/>
          <p:nvPr/>
        </p:nvSpPr>
        <p:spPr>
          <a:xfrm>
            <a:off x="429925" y="525149"/>
            <a:ext cx="7511700" cy="6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este módulo podrás ver todos los contactos ya creados como un empleado y/o una compañía externa.</a:t>
            </a:r>
            <a:endParaRPr>
              <a:latin typeface="Montserrat"/>
              <a:ea typeface="Montserrat"/>
              <a:cs typeface="Montserrat"/>
              <a:sym typeface="Montserrat"/>
            </a:endParaRPr>
          </a:p>
        </p:txBody>
      </p:sp>
      <p:sp>
        <p:nvSpPr>
          <p:cNvPr id="355" name="Google Shape;355;p34"/>
          <p:cNvSpPr txBox="1"/>
          <p:nvPr/>
        </p:nvSpPr>
        <p:spPr>
          <a:xfrm>
            <a:off x="6864125" y="2323204"/>
            <a:ext cx="2038500" cy="10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hacer click en alguno de los contactos  te llevará a la </a:t>
            </a:r>
            <a:r>
              <a:rPr lang="es" sz="1200" u="sng">
                <a:solidFill>
                  <a:schemeClr val="hlink"/>
                </a:solidFill>
                <a:latin typeface="Montserrat"/>
                <a:ea typeface="Montserrat"/>
                <a:cs typeface="Montserrat"/>
                <a:sym typeface="Montserrat"/>
                <a:hlinkClick action="ppaction://hlinksldjump" r:id="rId3"/>
              </a:rPr>
              <a:t>ficha resumen </a:t>
            </a:r>
            <a:r>
              <a:rPr lang="es" sz="1200">
                <a:latin typeface="Montserrat"/>
                <a:ea typeface="Montserrat"/>
                <a:cs typeface="Montserrat"/>
                <a:sym typeface="Montserrat"/>
              </a:rPr>
              <a:t>del mismo.</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356" name="Google Shape;356;p34"/>
          <p:cNvPicPr preferRelativeResize="0"/>
          <p:nvPr/>
        </p:nvPicPr>
        <p:blipFill rotWithShape="1">
          <a:blip r:embed="rId4">
            <a:alphaModFix/>
          </a:blip>
          <a:srcRect b="0" l="0" r="911" t="0"/>
          <a:stretch/>
        </p:blipFill>
        <p:spPr>
          <a:xfrm>
            <a:off x="768800" y="1247225"/>
            <a:ext cx="5959500" cy="3413374"/>
          </a:xfrm>
          <a:prstGeom prst="rect">
            <a:avLst/>
          </a:prstGeom>
          <a:noFill/>
          <a:ln>
            <a:noFill/>
          </a:ln>
          <a:effectLst>
            <a:outerShdw blurRad="57150" rotWithShape="0" algn="bl" dir="5400000" dist="19050">
              <a:srgbClr val="000000">
                <a:alpha val="20000"/>
              </a:srgbClr>
            </a:outerShdw>
          </a:effectLst>
        </p:spPr>
      </p:pic>
      <p:pic>
        <p:nvPicPr>
          <p:cNvPr id="357" name="Google Shape;357;p34"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pic>
        <p:nvPicPr>
          <p:cNvPr id="358" name="Google Shape;358;p34"/>
          <p:cNvPicPr preferRelativeResize="0"/>
          <p:nvPr/>
        </p:nvPicPr>
        <p:blipFill>
          <a:blip r:embed="rId6">
            <a:alphaModFix/>
          </a:blip>
          <a:stretch>
            <a:fillRect/>
          </a:stretch>
        </p:blipFill>
        <p:spPr>
          <a:xfrm>
            <a:off x="8591925" y="152400"/>
            <a:ext cx="330500" cy="330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5"/>
          <p:cNvPicPr preferRelativeResize="0"/>
          <p:nvPr/>
        </p:nvPicPr>
        <p:blipFill>
          <a:blip r:embed="rId3">
            <a:alphaModFix/>
          </a:blip>
          <a:stretch>
            <a:fillRect/>
          </a:stretch>
        </p:blipFill>
        <p:spPr>
          <a:xfrm>
            <a:off x="635300" y="1269625"/>
            <a:ext cx="6246027" cy="3638205"/>
          </a:xfrm>
          <a:prstGeom prst="rect">
            <a:avLst/>
          </a:prstGeom>
          <a:noFill/>
          <a:ln>
            <a:noFill/>
          </a:ln>
          <a:effectLst>
            <a:outerShdw blurRad="57150" rotWithShape="0" algn="bl" dir="5400000" dist="19050">
              <a:srgbClr val="000000">
                <a:alpha val="20000"/>
              </a:srgbClr>
            </a:outerShdw>
          </a:effectLst>
        </p:spPr>
      </p:pic>
      <p:sp>
        <p:nvSpPr>
          <p:cNvPr id="364" name="Google Shape;364;p35"/>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Contacto / Ficha de Resumen</a:t>
            </a:r>
            <a:endParaRPr b="1" sz="2400">
              <a:latin typeface="Open Sans"/>
              <a:ea typeface="Open Sans"/>
              <a:cs typeface="Open Sans"/>
              <a:sym typeface="Open Sans"/>
            </a:endParaRPr>
          </a:p>
        </p:txBody>
      </p:sp>
      <p:sp>
        <p:nvSpPr>
          <p:cNvPr id="365" name="Google Shape;365;p35"/>
          <p:cNvSpPr txBox="1"/>
          <p:nvPr/>
        </p:nvSpPr>
        <p:spPr>
          <a:xfrm>
            <a:off x="398839" y="609866"/>
            <a:ext cx="8064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la Ficha del contacto podrás ver la siguiente información:</a:t>
            </a:r>
            <a:r>
              <a:rPr lang="es">
                <a:latin typeface="Montserrat"/>
                <a:ea typeface="Montserrat"/>
                <a:cs typeface="Montserrat"/>
                <a:sym typeface="Montserrat"/>
              </a:rPr>
              <a:t>		</a:t>
            </a:r>
            <a:endParaRPr>
              <a:latin typeface="Montserrat"/>
              <a:ea typeface="Montserrat"/>
              <a:cs typeface="Montserrat"/>
              <a:sym typeface="Montserrat"/>
            </a:endParaRPr>
          </a:p>
        </p:txBody>
      </p:sp>
      <p:cxnSp>
        <p:nvCxnSpPr>
          <p:cNvPr id="366" name="Google Shape;366;p35"/>
          <p:cNvCxnSpPr/>
          <p:nvPr/>
        </p:nvCxnSpPr>
        <p:spPr>
          <a:xfrm rot="10800000">
            <a:off x="6637150" y="1345825"/>
            <a:ext cx="403200" cy="0"/>
          </a:xfrm>
          <a:prstGeom prst="straightConnector1">
            <a:avLst/>
          </a:prstGeom>
          <a:noFill/>
          <a:ln cap="flat" cmpd="sng" w="28575">
            <a:solidFill>
              <a:srgbClr val="FF9900"/>
            </a:solidFill>
            <a:prstDash val="solid"/>
            <a:round/>
            <a:headEnd len="med" w="med" type="oval"/>
            <a:tailEnd len="med" w="med" type="oval"/>
          </a:ln>
        </p:spPr>
      </p:cxnSp>
      <p:cxnSp>
        <p:nvCxnSpPr>
          <p:cNvPr id="367" name="Google Shape;367;p35"/>
          <p:cNvCxnSpPr/>
          <p:nvPr/>
        </p:nvCxnSpPr>
        <p:spPr>
          <a:xfrm rot="10800000">
            <a:off x="3885825" y="2938100"/>
            <a:ext cx="3147900" cy="0"/>
          </a:xfrm>
          <a:prstGeom prst="straightConnector1">
            <a:avLst/>
          </a:prstGeom>
          <a:noFill/>
          <a:ln cap="flat" cmpd="sng" w="28575">
            <a:solidFill>
              <a:srgbClr val="FF9900"/>
            </a:solidFill>
            <a:prstDash val="solid"/>
            <a:round/>
            <a:headEnd len="med" w="med" type="oval"/>
            <a:tailEnd len="med" w="med" type="oval"/>
          </a:ln>
        </p:spPr>
      </p:cxnSp>
      <p:cxnSp>
        <p:nvCxnSpPr>
          <p:cNvPr id="368" name="Google Shape;368;p35"/>
          <p:cNvCxnSpPr/>
          <p:nvPr/>
        </p:nvCxnSpPr>
        <p:spPr>
          <a:xfrm rot="10800000">
            <a:off x="3087825" y="4364875"/>
            <a:ext cx="3945900" cy="0"/>
          </a:xfrm>
          <a:prstGeom prst="straightConnector1">
            <a:avLst/>
          </a:prstGeom>
          <a:noFill/>
          <a:ln cap="flat" cmpd="sng" w="28575">
            <a:solidFill>
              <a:srgbClr val="FF9900"/>
            </a:solidFill>
            <a:prstDash val="solid"/>
            <a:round/>
            <a:headEnd len="med" w="med" type="oval"/>
            <a:tailEnd len="med" w="med" type="oval"/>
          </a:ln>
        </p:spPr>
      </p:cxnSp>
      <p:sp>
        <p:nvSpPr>
          <p:cNvPr id="369" name="Google Shape;369;p35"/>
          <p:cNvSpPr txBox="1"/>
          <p:nvPr/>
        </p:nvSpPr>
        <p:spPr>
          <a:xfrm>
            <a:off x="7036100" y="3816300"/>
            <a:ext cx="17394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Aquí encontrarás la trazabilidad del registro.</a:t>
            </a:r>
            <a:endParaRPr sz="1200">
              <a:latin typeface="Montserrat"/>
              <a:ea typeface="Montserrat"/>
              <a:cs typeface="Montserrat"/>
              <a:sym typeface="Montserrat"/>
            </a:endParaRPr>
          </a:p>
        </p:txBody>
      </p:sp>
      <p:sp>
        <p:nvSpPr>
          <p:cNvPr id="370" name="Google Shape;370;p35"/>
          <p:cNvSpPr txBox="1"/>
          <p:nvPr/>
        </p:nvSpPr>
        <p:spPr>
          <a:xfrm>
            <a:off x="7033725" y="1102900"/>
            <a:ext cx="20385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Navega por los diferentes contactos.</a:t>
            </a:r>
            <a:endParaRPr sz="1200">
              <a:latin typeface="Montserrat"/>
              <a:ea typeface="Montserrat"/>
              <a:cs typeface="Montserrat"/>
              <a:sym typeface="Montserrat"/>
            </a:endParaRPr>
          </a:p>
        </p:txBody>
      </p:sp>
      <p:cxnSp>
        <p:nvCxnSpPr>
          <p:cNvPr id="371" name="Google Shape;371;p35"/>
          <p:cNvCxnSpPr>
            <a:stCxn id="372" idx="1"/>
          </p:cNvCxnSpPr>
          <p:nvPr/>
        </p:nvCxnSpPr>
        <p:spPr>
          <a:xfrm rot="10800000">
            <a:off x="5682600" y="1798450"/>
            <a:ext cx="1346700" cy="175200"/>
          </a:xfrm>
          <a:prstGeom prst="straightConnector1">
            <a:avLst/>
          </a:prstGeom>
          <a:noFill/>
          <a:ln cap="flat" cmpd="sng" w="28575">
            <a:solidFill>
              <a:srgbClr val="FF9900"/>
            </a:solidFill>
            <a:prstDash val="solid"/>
            <a:round/>
            <a:headEnd len="med" w="med" type="oval"/>
            <a:tailEnd len="med" w="med" type="oval"/>
          </a:ln>
        </p:spPr>
      </p:cxnSp>
      <p:sp>
        <p:nvSpPr>
          <p:cNvPr id="372" name="Google Shape;372;p35"/>
          <p:cNvSpPr txBox="1"/>
          <p:nvPr/>
        </p:nvSpPr>
        <p:spPr>
          <a:xfrm>
            <a:off x="7029300" y="1731250"/>
            <a:ext cx="20385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Identifica el estado del trabajador o empresa.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373" name="Google Shape;373;p35"/>
          <p:cNvSpPr txBox="1"/>
          <p:nvPr/>
        </p:nvSpPr>
        <p:spPr>
          <a:xfrm>
            <a:off x="7029300" y="2573888"/>
            <a:ext cx="20385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Visualiza la información almacenada del contacto.</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374" name="Google Shape;374;p35"/>
          <p:cNvSpPr txBox="1"/>
          <p:nvPr/>
        </p:nvSpPr>
        <p:spPr>
          <a:xfrm>
            <a:off x="132025" y="2726300"/>
            <a:ext cx="1346400" cy="863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Edita el perfil actual  o </a:t>
            </a:r>
            <a:r>
              <a:rPr lang="es" sz="1200" u="sng">
                <a:solidFill>
                  <a:schemeClr val="hlink"/>
                </a:solidFill>
                <a:latin typeface="Montserrat"/>
                <a:ea typeface="Montserrat"/>
                <a:cs typeface="Montserrat"/>
                <a:sym typeface="Montserrat"/>
                <a:hlinkClick action="ppaction://hlinksldjump" r:id="rId4"/>
              </a:rPr>
              <a:t>Crea un nuevo</a:t>
            </a:r>
            <a:r>
              <a:rPr lang="es" sz="1200">
                <a:solidFill>
                  <a:srgbClr val="FF0000"/>
                </a:solidFill>
                <a:latin typeface="Montserrat"/>
                <a:ea typeface="Montserrat"/>
                <a:cs typeface="Montserrat"/>
                <a:sym typeface="Montserrat"/>
              </a:rPr>
              <a:t> </a:t>
            </a:r>
            <a:r>
              <a:rPr lang="es" sz="1200">
                <a:latin typeface="Montserrat"/>
                <a:ea typeface="Montserrat"/>
                <a:cs typeface="Montserrat"/>
                <a:sym typeface="Montserrat"/>
              </a:rPr>
              <a:t>contacto</a:t>
            </a:r>
            <a:endParaRPr sz="1200">
              <a:latin typeface="Montserrat"/>
              <a:ea typeface="Montserrat"/>
              <a:cs typeface="Montserrat"/>
              <a:sym typeface="Montserrat"/>
            </a:endParaRPr>
          </a:p>
        </p:txBody>
      </p:sp>
      <p:cxnSp>
        <p:nvCxnSpPr>
          <p:cNvPr id="375" name="Google Shape;375;p35"/>
          <p:cNvCxnSpPr/>
          <p:nvPr/>
        </p:nvCxnSpPr>
        <p:spPr>
          <a:xfrm rot="10800000">
            <a:off x="832675" y="1481900"/>
            <a:ext cx="0" cy="1155900"/>
          </a:xfrm>
          <a:prstGeom prst="straightConnector1">
            <a:avLst/>
          </a:prstGeom>
          <a:noFill/>
          <a:ln cap="flat" cmpd="sng" w="28575">
            <a:solidFill>
              <a:srgbClr val="FF9900"/>
            </a:solidFill>
            <a:prstDash val="solid"/>
            <a:round/>
            <a:headEnd len="med" w="med" type="oval"/>
            <a:tailEnd len="med" w="med" type="oval"/>
          </a:ln>
        </p:spPr>
      </p:cxnSp>
      <p:pic>
        <p:nvPicPr>
          <p:cNvPr id="376" name="Google Shape;376;p35"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pic>
        <p:nvPicPr>
          <p:cNvPr id="377" name="Google Shape;377;p35"/>
          <p:cNvPicPr preferRelativeResize="0"/>
          <p:nvPr/>
        </p:nvPicPr>
        <p:blipFill>
          <a:blip r:embed="rId6">
            <a:alphaModFix/>
          </a:blip>
          <a:stretch>
            <a:fillRect/>
          </a:stretch>
        </p:blipFill>
        <p:spPr>
          <a:xfrm>
            <a:off x="8591925" y="152400"/>
            <a:ext cx="330500" cy="330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6"/>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a:t>
            </a:r>
            <a:endParaRPr b="1" sz="2400">
              <a:latin typeface="Open Sans"/>
              <a:ea typeface="Open Sans"/>
              <a:cs typeface="Open Sans"/>
              <a:sym typeface="Open Sans"/>
            </a:endParaRPr>
          </a:p>
        </p:txBody>
      </p:sp>
      <p:sp>
        <p:nvSpPr>
          <p:cNvPr id="383" name="Google Shape;383;p36"/>
          <p:cNvSpPr txBox="1"/>
          <p:nvPr/>
        </p:nvSpPr>
        <p:spPr>
          <a:xfrm>
            <a:off x="418641" y="62114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la pestaña Empleados encontrarás por defecto el listado completo de los empleados activos, podrás realizar filtros para organizar la búsqueda con otros </a:t>
            </a:r>
            <a:r>
              <a:rPr lang="es">
                <a:latin typeface="Montserrat"/>
                <a:ea typeface="Montserrat"/>
                <a:cs typeface="Montserrat"/>
                <a:sym typeface="Montserrat"/>
              </a:rPr>
              <a:t>parámetros</a:t>
            </a:r>
            <a:r>
              <a:rPr lang="es">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384" name="Google Shape;384;p36"/>
          <p:cNvPicPr preferRelativeResize="0"/>
          <p:nvPr/>
        </p:nvPicPr>
        <p:blipFill>
          <a:blip r:embed="rId3">
            <a:alphaModFix/>
          </a:blip>
          <a:stretch>
            <a:fillRect/>
          </a:stretch>
        </p:blipFill>
        <p:spPr>
          <a:xfrm>
            <a:off x="372225" y="1287581"/>
            <a:ext cx="6555160" cy="3352618"/>
          </a:xfrm>
          <a:prstGeom prst="rect">
            <a:avLst/>
          </a:prstGeom>
          <a:noFill/>
          <a:ln>
            <a:noFill/>
          </a:ln>
          <a:effectLst>
            <a:outerShdw blurRad="57150" rotWithShape="0" algn="bl" dir="5400000" dist="19050">
              <a:srgbClr val="000000">
                <a:alpha val="20000"/>
              </a:srgbClr>
            </a:outerShdw>
          </a:effectLst>
        </p:spPr>
      </p:pic>
      <p:sp>
        <p:nvSpPr>
          <p:cNvPr id="385" name="Google Shape;385;p36"/>
          <p:cNvSpPr txBox="1"/>
          <p:nvPr/>
        </p:nvSpPr>
        <p:spPr>
          <a:xfrm>
            <a:off x="7097925" y="1374950"/>
            <a:ext cx="1968000" cy="484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Haz click en Crear para un </a:t>
            </a:r>
            <a:r>
              <a:rPr lang="es" sz="1200" u="sng">
                <a:solidFill>
                  <a:schemeClr val="hlink"/>
                </a:solidFill>
                <a:latin typeface="Montserrat"/>
                <a:ea typeface="Montserrat"/>
                <a:cs typeface="Montserrat"/>
                <a:sym typeface="Montserrat"/>
                <a:hlinkClick/>
              </a:rPr>
              <a:t>nuevo empleado</a:t>
            </a:r>
            <a:r>
              <a:rPr lang="es" sz="1200">
                <a:latin typeface="Montserrat"/>
                <a:ea typeface="Montserrat"/>
                <a:cs typeface="Montserrat"/>
                <a:sym typeface="Montserrat"/>
              </a:rPr>
              <a:t>.</a:t>
            </a:r>
            <a:endParaRPr sz="1200">
              <a:latin typeface="Montserrat"/>
              <a:ea typeface="Montserrat"/>
              <a:cs typeface="Montserrat"/>
              <a:sym typeface="Montserrat"/>
            </a:endParaRPr>
          </a:p>
        </p:txBody>
      </p:sp>
      <p:cxnSp>
        <p:nvCxnSpPr>
          <p:cNvPr id="386" name="Google Shape;386;p36"/>
          <p:cNvCxnSpPr/>
          <p:nvPr/>
        </p:nvCxnSpPr>
        <p:spPr>
          <a:xfrm rot="10800000">
            <a:off x="5393975" y="3353625"/>
            <a:ext cx="1704300" cy="0"/>
          </a:xfrm>
          <a:prstGeom prst="straightConnector1">
            <a:avLst/>
          </a:prstGeom>
          <a:noFill/>
          <a:ln cap="flat" cmpd="sng" w="28575">
            <a:solidFill>
              <a:srgbClr val="FF9900"/>
            </a:solidFill>
            <a:prstDash val="solid"/>
            <a:round/>
            <a:headEnd len="med" w="med" type="oval"/>
            <a:tailEnd len="med" w="med" type="oval"/>
          </a:ln>
        </p:spPr>
      </p:cxnSp>
      <p:sp>
        <p:nvSpPr>
          <p:cNvPr id="387" name="Google Shape;387;p36"/>
          <p:cNvSpPr txBox="1"/>
          <p:nvPr/>
        </p:nvSpPr>
        <p:spPr>
          <a:xfrm>
            <a:off x="7089125" y="3057000"/>
            <a:ext cx="1830600" cy="7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Da click en cualquier empleado para ver la </a:t>
            </a:r>
            <a:r>
              <a:rPr lang="es" sz="1200" u="sng">
                <a:solidFill>
                  <a:schemeClr val="hlink"/>
                </a:solidFill>
                <a:latin typeface="Montserrat"/>
                <a:ea typeface="Montserrat"/>
                <a:cs typeface="Montserrat"/>
                <a:sym typeface="Montserrat"/>
                <a:hlinkClick action="ppaction://hlinksldjump" r:id="rId4"/>
              </a:rPr>
              <a:t>Ficha del empleado</a:t>
            </a:r>
            <a:endParaRPr sz="1200">
              <a:solidFill>
                <a:srgbClr val="FF0000"/>
              </a:solidFill>
              <a:latin typeface="Montserrat"/>
              <a:ea typeface="Montserrat"/>
              <a:cs typeface="Montserrat"/>
              <a:sym typeface="Montserrat"/>
            </a:endParaRPr>
          </a:p>
        </p:txBody>
      </p:sp>
      <p:pic>
        <p:nvPicPr>
          <p:cNvPr id="388" name="Google Shape;388;p36"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pic>
        <p:nvPicPr>
          <p:cNvPr id="389" name="Google Shape;389;p36"/>
          <p:cNvPicPr preferRelativeResize="0"/>
          <p:nvPr/>
        </p:nvPicPr>
        <p:blipFill>
          <a:blip r:embed="rId6">
            <a:alphaModFix/>
          </a:blip>
          <a:stretch>
            <a:fillRect/>
          </a:stretch>
        </p:blipFill>
        <p:spPr>
          <a:xfrm>
            <a:off x="8591925" y="152400"/>
            <a:ext cx="330500" cy="330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37"/>
          <p:cNvPicPr preferRelativeResize="0"/>
          <p:nvPr/>
        </p:nvPicPr>
        <p:blipFill>
          <a:blip r:embed="rId3">
            <a:alphaModFix/>
          </a:blip>
          <a:stretch>
            <a:fillRect/>
          </a:stretch>
        </p:blipFill>
        <p:spPr>
          <a:xfrm>
            <a:off x="341775" y="1047900"/>
            <a:ext cx="6379700" cy="3902275"/>
          </a:xfrm>
          <a:prstGeom prst="rect">
            <a:avLst/>
          </a:prstGeom>
          <a:noFill/>
          <a:ln>
            <a:noFill/>
          </a:ln>
        </p:spPr>
      </p:pic>
      <p:sp>
        <p:nvSpPr>
          <p:cNvPr id="395" name="Google Shape;395;p37"/>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Empleado/Ficha del empleado</a:t>
            </a:r>
            <a:endParaRPr b="1" sz="2400">
              <a:latin typeface="Open Sans"/>
              <a:ea typeface="Open Sans"/>
              <a:cs typeface="Open Sans"/>
              <a:sym typeface="Open Sans"/>
            </a:endParaRPr>
          </a:p>
        </p:txBody>
      </p:sp>
      <p:sp>
        <p:nvSpPr>
          <p:cNvPr id="396" name="Google Shape;396;p37"/>
          <p:cNvSpPr txBox="1"/>
          <p:nvPr/>
        </p:nvSpPr>
        <p:spPr>
          <a:xfrm>
            <a:off x="410118" y="55622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Cuando ingresas a la ficha del empleado verás la siguiente información: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cxnSp>
        <p:nvCxnSpPr>
          <p:cNvPr id="397" name="Google Shape;397;p37"/>
          <p:cNvCxnSpPr/>
          <p:nvPr/>
        </p:nvCxnSpPr>
        <p:spPr>
          <a:xfrm rot="10800000">
            <a:off x="4784475" y="3588025"/>
            <a:ext cx="1873200" cy="0"/>
          </a:xfrm>
          <a:prstGeom prst="straightConnector1">
            <a:avLst/>
          </a:prstGeom>
          <a:noFill/>
          <a:ln cap="flat" cmpd="sng" w="28575">
            <a:solidFill>
              <a:srgbClr val="FF9900"/>
            </a:solidFill>
            <a:prstDash val="solid"/>
            <a:round/>
            <a:headEnd len="med" w="med" type="oval"/>
            <a:tailEnd len="med" w="med" type="oval"/>
          </a:ln>
        </p:spPr>
      </p:cxnSp>
      <p:sp>
        <p:nvSpPr>
          <p:cNvPr id="398" name="Google Shape;398;p37"/>
          <p:cNvSpPr txBox="1"/>
          <p:nvPr/>
        </p:nvSpPr>
        <p:spPr>
          <a:xfrm>
            <a:off x="6795325" y="3216775"/>
            <a:ext cx="1485900" cy="7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Visualiza la información del empleado</a:t>
            </a:r>
            <a:endParaRPr sz="1200">
              <a:solidFill>
                <a:srgbClr val="FF0000"/>
              </a:solidFill>
              <a:latin typeface="Montserrat"/>
              <a:ea typeface="Montserrat"/>
              <a:cs typeface="Montserrat"/>
              <a:sym typeface="Montserrat"/>
            </a:endParaRPr>
          </a:p>
        </p:txBody>
      </p:sp>
      <p:cxnSp>
        <p:nvCxnSpPr>
          <p:cNvPr id="399" name="Google Shape;399;p37"/>
          <p:cNvCxnSpPr/>
          <p:nvPr/>
        </p:nvCxnSpPr>
        <p:spPr>
          <a:xfrm rot="10800000">
            <a:off x="691375" y="1237113"/>
            <a:ext cx="508500" cy="508500"/>
          </a:xfrm>
          <a:prstGeom prst="straightConnector1">
            <a:avLst/>
          </a:prstGeom>
          <a:noFill/>
          <a:ln cap="flat" cmpd="sng" w="28575">
            <a:solidFill>
              <a:srgbClr val="FF9900"/>
            </a:solidFill>
            <a:prstDash val="solid"/>
            <a:round/>
            <a:headEnd len="med" w="med" type="oval"/>
            <a:tailEnd len="med" w="med" type="oval"/>
          </a:ln>
        </p:spPr>
      </p:cxnSp>
      <p:sp>
        <p:nvSpPr>
          <p:cNvPr id="400" name="Google Shape;400;p37"/>
          <p:cNvSpPr txBox="1"/>
          <p:nvPr/>
        </p:nvSpPr>
        <p:spPr>
          <a:xfrm>
            <a:off x="570375" y="1789325"/>
            <a:ext cx="1195200" cy="85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Guarda o descarta los cambios efectuados</a:t>
            </a:r>
            <a:endParaRPr sz="1200">
              <a:solidFill>
                <a:srgbClr val="FF0000"/>
              </a:solidFill>
              <a:latin typeface="Montserrat"/>
              <a:ea typeface="Montserrat"/>
              <a:cs typeface="Montserrat"/>
              <a:sym typeface="Montserrat"/>
            </a:endParaRPr>
          </a:p>
        </p:txBody>
      </p:sp>
      <p:cxnSp>
        <p:nvCxnSpPr>
          <p:cNvPr id="401" name="Google Shape;401;p37"/>
          <p:cNvCxnSpPr/>
          <p:nvPr/>
        </p:nvCxnSpPr>
        <p:spPr>
          <a:xfrm rot="10800000">
            <a:off x="4014625" y="4961850"/>
            <a:ext cx="2780700" cy="0"/>
          </a:xfrm>
          <a:prstGeom prst="straightConnector1">
            <a:avLst/>
          </a:prstGeom>
          <a:noFill/>
          <a:ln cap="flat" cmpd="sng" w="28575">
            <a:solidFill>
              <a:srgbClr val="FF9900"/>
            </a:solidFill>
            <a:prstDash val="solid"/>
            <a:round/>
            <a:headEnd len="med" w="med" type="oval"/>
            <a:tailEnd len="med" w="med" type="oval"/>
          </a:ln>
        </p:spPr>
      </p:cxnSp>
      <p:sp>
        <p:nvSpPr>
          <p:cNvPr id="402" name="Google Shape;402;p37"/>
          <p:cNvSpPr txBox="1"/>
          <p:nvPr/>
        </p:nvSpPr>
        <p:spPr>
          <a:xfrm>
            <a:off x="6916225" y="4397700"/>
            <a:ext cx="15504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Aquí </a:t>
            </a:r>
            <a:r>
              <a:rPr lang="es" sz="1200">
                <a:solidFill>
                  <a:schemeClr val="dk1"/>
                </a:solidFill>
                <a:latin typeface="Montserrat"/>
                <a:ea typeface="Montserrat"/>
                <a:cs typeface="Montserrat"/>
                <a:sym typeface="Montserrat"/>
              </a:rPr>
              <a:t>e</a:t>
            </a:r>
            <a:r>
              <a:rPr lang="es" sz="1200">
                <a:solidFill>
                  <a:schemeClr val="dk1"/>
                </a:solidFill>
                <a:latin typeface="Montserrat"/>
                <a:ea typeface="Montserrat"/>
                <a:cs typeface="Montserrat"/>
                <a:sym typeface="Montserrat"/>
              </a:rPr>
              <a:t>ncontrarás la trazabilidad del registro.</a:t>
            </a:r>
            <a:endParaRPr sz="1200">
              <a:solidFill>
                <a:srgbClr val="FF0000"/>
              </a:solidFill>
              <a:latin typeface="Montserrat"/>
              <a:ea typeface="Montserrat"/>
              <a:cs typeface="Montserrat"/>
              <a:sym typeface="Montserrat"/>
            </a:endParaRPr>
          </a:p>
        </p:txBody>
      </p:sp>
      <p:cxnSp>
        <p:nvCxnSpPr>
          <p:cNvPr id="403" name="Google Shape;403;p37"/>
          <p:cNvCxnSpPr/>
          <p:nvPr/>
        </p:nvCxnSpPr>
        <p:spPr>
          <a:xfrm rot="10800000">
            <a:off x="6721475" y="2214200"/>
            <a:ext cx="513900" cy="0"/>
          </a:xfrm>
          <a:prstGeom prst="straightConnector1">
            <a:avLst/>
          </a:prstGeom>
          <a:noFill/>
          <a:ln cap="flat" cmpd="sng" w="28575">
            <a:solidFill>
              <a:srgbClr val="FF9900"/>
            </a:solidFill>
            <a:prstDash val="solid"/>
            <a:round/>
            <a:headEnd len="med" w="med" type="oval"/>
            <a:tailEnd len="med" w="med" type="oval"/>
          </a:ln>
        </p:spPr>
      </p:cxnSp>
      <p:sp>
        <p:nvSpPr>
          <p:cNvPr id="404" name="Google Shape;404;p37"/>
          <p:cNvSpPr txBox="1"/>
          <p:nvPr/>
        </p:nvSpPr>
        <p:spPr>
          <a:xfrm>
            <a:off x="7247775" y="1745300"/>
            <a:ext cx="1873200" cy="99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Visualiza su contrato, ausencias, nóminas y s organigrama</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del empleado</a:t>
            </a:r>
            <a:endParaRPr sz="1200">
              <a:solidFill>
                <a:srgbClr val="FF0000"/>
              </a:solidFill>
              <a:latin typeface="Montserrat"/>
              <a:ea typeface="Montserrat"/>
              <a:cs typeface="Montserrat"/>
              <a:sym typeface="Montserrat"/>
            </a:endParaRPr>
          </a:p>
        </p:txBody>
      </p:sp>
      <p:pic>
        <p:nvPicPr>
          <p:cNvPr id="405" name="Google Shape;405;p37"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406" name="Google Shape;406;p37"/>
          <p:cNvPicPr preferRelativeResize="0"/>
          <p:nvPr/>
        </p:nvPicPr>
        <p:blipFill>
          <a:blip r:embed="rId5">
            <a:alphaModFix/>
          </a:blip>
          <a:stretch>
            <a:fillRect/>
          </a:stretch>
        </p:blipFill>
        <p:spPr>
          <a:xfrm>
            <a:off x="8591925" y="152400"/>
            <a:ext cx="330500" cy="330500"/>
          </a:xfrm>
          <a:prstGeom prst="rect">
            <a:avLst/>
          </a:prstGeom>
          <a:noFill/>
          <a:ln>
            <a:noFill/>
          </a:ln>
        </p:spPr>
      </p:pic>
      <p:sp>
        <p:nvSpPr>
          <p:cNvPr id="407" name="Google Shape;407;p37"/>
          <p:cNvSpPr/>
          <p:nvPr/>
        </p:nvSpPr>
        <p:spPr>
          <a:xfrm>
            <a:off x="5270175" y="1354275"/>
            <a:ext cx="1485900" cy="1413600"/>
          </a:xfrm>
          <a:prstGeom prst="roundRect">
            <a:avLst>
              <a:gd fmla="val 16667" name="adj"/>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8"/>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a:t>
            </a:r>
            <a:r>
              <a:rPr b="1" lang="es" sz="2400">
                <a:solidFill>
                  <a:srgbClr val="404040"/>
                </a:solidFill>
                <a:latin typeface="Open Sans"/>
                <a:ea typeface="Open Sans"/>
                <a:cs typeface="Open Sans"/>
                <a:sym typeface="Open Sans"/>
              </a:rPr>
              <a:t>Contratos</a:t>
            </a:r>
            <a:endParaRPr b="1" sz="2400">
              <a:latin typeface="Open Sans"/>
              <a:ea typeface="Open Sans"/>
              <a:cs typeface="Open Sans"/>
              <a:sym typeface="Open Sans"/>
            </a:endParaRPr>
          </a:p>
        </p:txBody>
      </p:sp>
      <p:sp>
        <p:nvSpPr>
          <p:cNvPr id="413" name="Google Shape;413;p38"/>
          <p:cNvSpPr txBox="1"/>
          <p:nvPr/>
        </p:nvSpPr>
        <p:spPr>
          <a:xfrm>
            <a:off x="429920" y="578784"/>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la parte superior del </a:t>
            </a:r>
            <a:r>
              <a:rPr lang="es">
                <a:latin typeface="Montserrat"/>
                <a:ea typeface="Montserrat"/>
                <a:cs typeface="Montserrat"/>
                <a:sym typeface="Montserrat"/>
              </a:rPr>
              <a:t>módulo</a:t>
            </a:r>
            <a:r>
              <a:rPr lang="es">
                <a:latin typeface="Montserrat"/>
                <a:ea typeface="Montserrat"/>
                <a:cs typeface="Montserrat"/>
                <a:sym typeface="Montserrat"/>
              </a:rPr>
              <a:t> Empedos encontrarás las pestaña Contratos. </a:t>
            </a:r>
            <a:endParaRPr>
              <a:latin typeface="Montserrat"/>
              <a:ea typeface="Montserrat"/>
              <a:cs typeface="Montserrat"/>
              <a:sym typeface="Montserrat"/>
            </a:endParaRPr>
          </a:p>
        </p:txBody>
      </p:sp>
      <p:pic>
        <p:nvPicPr>
          <p:cNvPr id="414" name="Google Shape;414;p38"/>
          <p:cNvPicPr preferRelativeResize="0"/>
          <p:nvPr/>
        </p:nvPicPr>
        <p:blipFill>
          <a:blip r:embed="rId3">
            <a:alphaModFix/>
          </a:blip>
          <a:stretch>
            <a:fillRect/>
          </a:stretch>
        </p:blipFill>
        <p:spPr>
          <a:xfrm>
            <a:off x="666750" y="1041025"/>
            <a:ext cx="5981700" cy="323850"/>
          </a:xfrm>
          <a:prstGeom prst="rect">
            <a:avLst/>
          </a:prstGeom>
          <a:noFill/>
          <a:ln cap="flat" cmpd="sng" w="9525">
            <a:solidFill>
              <a:srgbClr val="000000"/>
            </a:solidFill>
            <a:prstDash val="solid"/>
            <a:round/>
            <a:headEnd len="sm" w="sm" type="none"/>
            <a:tailEnd len="sm" w="sm" type="none"/>
          </a:ln>
        </p:spPr>
      </p:pic>
      <p:sp>
        <p:nvSpPr>
          <p:cNvPr id="415" name="Google Shape;415;p38"/>
          <p:cNvSpPr/>
          <p:nvPr/>
        </p:nvSpPr>
        <p:spPr>
          <a:xfrm>
            <a:off x="2908675" y="1040950"/>
            <a:ext cx="499800" cy="324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txBox="1"/>
          <p:nvPr/>
        </p:nvSpPr>
        <p:spPr>
          <a:xfrm>
            <a:off x="497325" y="14411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esta pestaña están los contratos organizados en un tablero tipo Kanban: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417" name="Google Shape;417;p38"/>
          <p:cNvPicPr preferRelativeResize="0"/>
          <p:nvPr/>
        </p:nvPicPr>
        <p:blipFill>
          <a:blip r:embed="rId4">
            <a:alphaModFix/>
          </a:blip>
          <a:stretch>
            <a:fillRect/>
          </a:stretch>
        </p:blipFill>
        <p:spPr>
          <a:xfrm>
            <a:off x="611225" y="1849750"/>
            <a:ext cx="5781818" cy="2836550"/>
          </a:xfrm>
          <a:prstGeom prst="rect">
            <a:avLst/>
          </a:prstGeom>
          <a:noFill/>
          <a:ln>
            <a:noFill/>
          </a:ln>
          <a:effectLst>
            <a:outerShdw blurRad="57150" rotWithShape="0" algn="bl" dir="5400000" dist="19050">
              <a:srgbClr val="000000">
                <a:alpha val="20000"/>
              </a:srgbClr>
            </a:outerShdw>
          </a:effectLst>
        </p:spPr>
      </p:pic>
      <p:cxnSp>
        <p:nvCxnSpPr>
          <p:cNvPr id="418" name="Google Shape;418;p38"/>
          <p:cNvCxnSpPr/>
          <p:nvPr/>
        </p:nvCxnSpPr>
        <p:spPr>
          <a:xfrm rot="10800000">
            <a:off x="5448850" y="2196725"/>
            <a:ext cx="1197600" cy="0"/>
          </a:xfrm>
          <a:prstGeom prst="straightConnector1">
            <a:avLst/>
          </a:prstGeom>
          <a:noFill/>
          <a:ln cap="flat" cmpd="sng" w="28575">
            <a:solidFill>
              <a:srgbClr val="FF9900"/>
            </a:solidFill>
            <a:prstDash val="solid"/>
            <a:round/>
            <a:headEnd len="med" w="med" type="oval"/>
            <a:tailEnd len="med" w="med" type="oval"/>
          </a:ln>
        </p:spPr>
      </p:cxnSp>
      <p:sp>
        <p:nvSpPr>
          <p:cNvPr id="419" name="Google Shape;419;p38"/>
          <p:cNvSpPr txBox="1"/>
          <p:nvPr/>
        </p:nvSpPr>
        <p:spPr>
          <a:xfrm>
            <a:off x="6740601" y="1720275"/>
            <a:ext cx="1890600" cy="85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Los estados para los contratos son:</a:t>
            </a:r>
            <a:endParaRPr sz="1200">
              <a:latin typeface="Montserrat"/>
              <a:ea typeface="Montserrat"/>
              <a:cs typeface="Montserrat"/>
              <a:sym typeface="Montserrat"/>
            </a:endParaRPr>
          </a:p>
          <a:p>
            <a:pPr indent="0" lvl="0" marL="0" rtl="0" algn="l">
              <a:spcBef>
                <a:spcPts val="0"/>
              </a:spcBef>
              <a:spcAft>
                <a:spcPts val="0"/>
              </a:spcAft>
              <a:buNone/>
            </a:pPr>
            <a:r>
              <a:rPr b="1" i="1" lang="es" sz="1200">
                <a:latin typeface="Montserrat"/>
                <a:ea typeface="Montserrat"/>
                <a:cs typeface="Montserrat"/>
                <a:sym typeface="Montserrat"/>
              </a:rPr>
              <a:t>Nuevo</a:t>
            </a:r>
            <a:r>
              <a:rPr lang="es" sz="1200">
                <a:latin typeface="Montserrat"/>
                <a:ea typeface="Montserrat"/>
                <a:cs typeface="Montserrat"/>
                <a:sym typeface="Montserrat"/>
              </a:rPr>
              <a:t> Contratos creados pero no activos.</a:t>
            </a:r>
            <a:endParaRPr sz="1200">
              <a:latin typeface="Montserrat"/>
              <a:ea typeface="Montserrat"/>
              <a:cs typeface="Montserrat"/>
              <a:sym typeface="Montserrat"/>
            </a:endParaRPr>
          </a:p>
          <a:p>
            <a:pPr indent="0" lvl="0" marL="0" rtl="0" algn="l">
              <a:spcBef>
                <a:spcPts val="0"/>
              </a:spcBef>
              <a:spcAft>
                <a:spcPts val="0"/>
              </a:spcAft>
              <a:buNone/>
            </a:pPr>
            <a:r>
              <a:rPr b="1" i="1" lang="es" sz="1200">
                <a:latin typeface="Montserrat"/>
                <a:ea typeface="Montserrat"/>
                <a:cs typeface="Montserrat"/>
                <a:sym typeface="Montserrat"/>
              </a:rPr>
              <a:t>En Proceso:</a:t>
            </a:r>
            <a:r>
              <a:rPr lang="es" sz="1200">
                <a:latin typeface="Montserrat"/>
                <a:ea typeface="Montserrat"/>
                <a:cs typeface="Montserrat"/>
                <a:sym typeface="Montserrat"/>
              </a:rPr>
              <a:t> Los contratos activos.</a:t>
            </a:r>
            <a:endParaRPr sz="1200">
              <a:latin typeface="Montserrat"/>
              <a:ea typeface="Montserrat"/>
              <a:cs typeface="Montserrat"/>
              <a:sym typeface="Montserrat"/>
            </a:endParaRPr>
          </a:p>
          <a:p>
            <a:pPr indent="0" lvl="0" marL="0" rtl="0" algn="l">
              <a:spcBef>
                <a:spcPts val="0"/>
              </a:spcBef>
              <a:spcAft>
                <a:spcPts val="0"/>
              </a:spcAft>
              <a:buNone/>
            </a:pPr>
            <a:r>
              <a:rPr b="1" i="1" lang="es" sz="1200">
                <a:latin typeface="Montserrat"/>
                <a:ea typeface="Montserrat"/>
                <a:cs typeface="Montserrat"/>
                <a:sym typeface="Montserrat"/>
              </a:rPr>
              <a:t>Para renovar: </a:t>
            </a:r>
            <a:r>
              <a:rPr lang="es" sz="1200">
                <a:latin typeface="Montserrat"/>
                <a:ea typeface="Montserrat"/>
                <a:cs typeface="Montserrat"/>
                <a:sym typeface="Montserrat"/>
              </a:rPr>
              <a:t> los contactos que se deben renovar.</a:t>
            </a:r>
            <a:endParaRPr sz="1200">
              <a:latin typeface="Montserrat"/>
              <a:ea typeface="Montserrat"/>
              <a:cs typeface="Montserrat"/>
              <a:sym typeface="Montserrat"/>
            </a:endParaRPr>
          </a:p>
          <a:p>
            <a:pPr indent="0" lvl="0" marL="0" rtl="0" algn="l">
              <a:spcBef>
                <a:spcPts val="0"/>
              </a:spcBef>
              <a:spcAft>
                <a:spcPts val="0"/>
              </a:spcAft>
              <a:buNone/>
            </a:pPr>
            <a:r>
              <a:rPr b="1" i="1" lang="es" sz="1200">
                <a:latin typeface="Montserrat"/>
                <a:ea typeface="Montserrat"/>
                <a:cs typeface="Montserrat"/>
                <a:sym typeface="Montserrat"/>
              </a:rPr>
              <a:t>Expirado: </a:t>
            </a:r>
            <a:r>
              <a:rPr lang="es" sz="1200">
                <a:latin typeface="Montserrat"/>
                <a:ea typeface="Montserrat"/>
                <a:cs typeface="Montserrat"/>
                <a:sym typeface="Montserrat"/>
              </a:rPr>
              <a:t>Los contratos vencidos o terminados.</a:t>
            </a:r>
            <a:endParaRPr sz="1200">
              <a:latin typeface="Montserrat"/>
              <a:ea typeface="Montserrat"/>
              <a:cs typeface="Montserrat"/>
              <a:sym typeface="Montserrat"/>
            </a:endParaRPr>
          </a:p>
          <a:p>
            <a:pPr indent="0" lvl="0" marL="0" rtl="0" algn="l">
              <a:spcBef>
                <a:spcPts val="0"/>
              </a:spcBef>
              <a:spcAft>
                <a:spcPts val="0"/>
              </a:spcAft>
              <a:buNone/>
            </a:pPr>
            <a:r>
              <a:rPr b="1" i="1" lang="es" sz="1200">
                <a:latin typeface="Montserrat"/>
                <a:ea typeface="Montserrat"/>
                <a:cs typeface="Montserrat"/>
                <a:sym typeface="Montserrat"/>
              </a:rPr>
              <a:t>Cancelado</a:t>
            </a:r>
            <a:r>
              <a:rPr lang="es" sz="1200">
                <a:latin typeface="Montserrat"/>
                <a:ea typeface="Montserrat"/>
                <a:cs typeface="Montserrat"/>
                <a:sym typeface="Montserrat"/>
              </a:rPr>
              <a:t>: Los contratos que se han descartado.</a:t>
            </a:r>
            <a:endParaRPr sz="1200">
              <a:latin typeface="Montserrat"/>
              <a:ea typeface="Montserrat"/>
              <a:cs typeface="Montserrat"/>
              <a:sym typeface="Montserrat"/>
            </a:endParaRPr>
          </a:p>
        </p:txBody>
      </p:sp>
      <p:cxnSp>
        <p:nvCxnSpPr>
          <p:cNvPr id="420" name="Google Shape;420;p38"/>
          <p:cNvCxnSpPr/>
          <p:nvPr/>
        </p:nvCxnSpPr>
        <p:spPr>
          <a:xfrm rot="10800000">
            <a:off x="866750" y="2151300"/>
            <a:ext cx="0" cy="503100"/>
          </a:xfrm>
          <a:prstGeom prst="straightConnector1">
            <a:avLst/>
          </a:prstGeom>
          <a:noFill/>
          <a:ln cap="flat" cmpd="sng" w="28575">
            <a:solidFill>
              <a:srgbClr val="FF9900"/>
            </a:solidFill>
            <a:prstDash val="solid"/>
            <a:round/>
            <a:headEnd len="med" w="med" type="oval"/>
            <a:tailEnd len="med" w="med" type="oval"/>
          </a:ln>
        </p:spPr>
      </p:cxnSp>
      <p:sp>
        <p:nvSpPr>
          <p:cNvPr id="421" name="Google Shape;421;p38"/>
          <p:cNvSpPr txBox="1"/>
          <p:nvPr/>
        </p:nvSpPr>
        <p:spPr>
          <a:xfrm>
            <a:off x="253175" y="2807350"/>
            <a:ext cx="1289700" cy="765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u="sng">
                <a:solidFill>
                  <a:schemeClr val="hlink"/>
                </a:solidFill>
                <a:latin typeface="Montserrat"/>
                <a:ea typeface="Montserrat"/>
                <a:cs typeface="Montserrat"/>
                <a:sym typeface="Montserrat"/>
                <a:hlinkClick/>
              </a:rPr>
              <a:t>Crea un nuevo contrato</a:t>
            </a:r>
            <a:r>
              <a:rPr lang="es" sz="1200">
                <a:latin typeface="Montserrat"/>
                <a:ea typeface="Montserrat"/>
                <a:cs typeface="Montserrat"/>
                <a:sym typeface="Montserrat"/>
              </a:rPr>
              <a:t> para un empleado</a:t>
            </a:r>
            <a:endParaRPr sz="1200">
              <a:solidFill>
                <a:srgbClr val="FF0000"/>
              </a:solidFill>
              <a:latin typeface="Montserrat"/>
              <a:ea typeface="Montserrat"/>
              <a:cs typeface="Montserrat"/>
              <a:sym typeface="Montserrat"/>
            </a:endParaRPr>
          </a:p>
        </p:txBody>
      </p:sp>
      <p:pic>
        <p:nvPicPr>
          <p:cNvPr id="422" name="Google Shape;422;p38"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pic>
        <p:nvPicPr>
          <p:cNvPr id="423" name="Google Shape;423;p38"/>
          <p:cNvPicPr preferRelativeResize="0"/>
          <p:nvPr/>
        </p:nvPicPr>
        <p:blipFill>
          <a:blip r:embed="rId6">
            <a:alphaModFix/>
          </a:blip>
          <a:stretch>
            <a:fillRect/>
          </a:stretch>
        </p:blipFill>
        <p:spPr>
          <a:xfrm>
            <a:off x="8591925" y="152400"/>
            <a:ext cx="330500" cy="330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39"/>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430" name="Google Shape;430;p39"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431" name="Google Shape;431;p39"/>
          <p:cNvSpPr txBox="1"/>
          <p:nvPr/>
        </p:nvSpPr>
        <p:spPr>
          <a:xfrm>
            <a:off x="925950" y="2202150"/>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a:ea typeface="Open Sans"/>
                <a:cs typeface="Open Sans"/>
                <a:sym typeface="Open Sans"/>
              </a:rPr>
              <a:t>Proceso de </a:t>
            </a:r>
            <a:r>
              <a:rPr b="1" lang="es" sz="3600">
                <a:solidFill>
                  <a:srgbClr val="FFFFFF"/>
                </a:solidFill>
                <a:latin typeface="Open Sans"/>
                <a:ea typeface="Open Sans"/>
                <a:cs typeface="Open Sans"/>
                <a:sym typeface="Open Sans"/>
              </a:rPr>
              <a:t>Ingreso</a:t>
            </a:r>
            <a:endParaRPr b="1"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pic>
        <p:nvPicPr>
          <p:cNvPr id="432" name="Google Shape;432;p39"/>
          <p:cNvPicPr preferRelativeResize="0"/>
          <p:nvPr/>
        </p:nvPicPr>
        <p:blipFill rotWithShape="1">
          <a:blip r:embed="rId5">
            <a:alphaModFix amt="22000"/>
          </a:blip>
          <a:srcRect b="0" l="0" r="0" t="0"/>
          <a:stretch/>
        </p:blipFill>
        <p:spPr>
          <a:xfrm>
            <a:off x="1876508" y="1405950"/>
            <a:ext cx="5390980" cy="187438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latin typeface="Open Sans"/>
                <a:ea typeface="Open Sans"/>
                <a:cs typeface="Open Sans"/>
                <a:sym typeface="Open Sans"/>
              </a:rPr>
              <a:t>Proceso de ingreso</a:t>
            </a:r>
            <a:endParaRPr b="1" sz="2400">
              <a:latin typeface="Open Sans"/>
              <a:ea typeface="Open Sans"/>
              <a:cs typeface="Open Sans"/>
              <a:sym typeface="Open Sans"/>
            </a:endParaRPr>
          </a:p>
        </p:txBody>
      </p:sp>
      <p:sp>
        <p:nvSpPr>
          <p:cNvPr id="438" name="Google Shape;438;p40"/>
          <p:cNvSpPr txBox="1"/>
          <p:nvPr/>
        </p:nvSpPr>
        <p:spPr>
          <a:xfrm>
            <a:off x="412080" y="57942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Si deseas generar un nuevo ingreso los pasos son: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439" name="Google Shape;439;p40"/>
          <p:cNvPicPr preferRelativeResize="0"/>
          <p:nvPr/>
        </p:nvPicPr>
        <p:blipFill>
          <a:blip r:embed="rId3">
            <a:alphaModFix/>
          </a:blip>
          <a:stretch>
            <a:fillRect/>
          </a:stretch>
        </p:blipFill>
        <p:spPr>
          <a:xfrm>
            <a:off x="1611125" y="1454900"/>
            <a:ext cx="700475" cy="700475"/>
          </a:xfrm>
          <a:prstGeom prst="rect">
            <a:avLst/>
          </a:prstGeom>
          <a:noFill/>
          <a:ln>
            <a:noFill/>
          </a:ln>
        </p:spPr>
      </p:pic>
      <p:sp>
        <p:nvSpPr>
          <p:cNvPr id="440" name="Google Shape;440;p40"/>
          <p:cNvSpPr txBox="1"/>
          <p:nvPr/>
        </p:nvSpPr>
        <p:spPr>
          <a:xfrm>
            <a:off x="2389125" y="1479225"/>
            <a:ext cx="35643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Montserrat"/>
                <a:ea typeface="Montserrat"/>
                <a:cs typeface="Montserrat"/>
                <a:sym typeface="Montserrat"/>
                <a:hlinkClick action="ppaction://hlinksldjump" r:id="rId4"/>
              </a:rPr>
              <a:t>Crea un nuevo contacto</a:t>
            </a:r>
            <a:r>
              <a:rPr lang="es">
                <a:latin typeface="Montserrat"/>
                <a:ea typeface="Montserrat"/>
                <a:cs typeface="Montserrat"/>
                <a:sym typeface="Montserrat"/>
              </a:rPr>
              <a:t> con la información personal del perfil.</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441" name="Google Shape;441;p40"/>
          <p:cNvPicPr preferRelativeResize="0"/>
          <p:nvPr/>
        </p:nvPicPr>
        <p:blipFill>
          <a:blip r:embed="rId5">
            <a:alphaModFix/>
          </a:blip>
          <a:stretch>
            <a:fillRect/>
          </a:stretch>
        </p:blipFill>
        <p:spPr>
          <a:xfrm>
            <a:off x="2541525" y="2395350"/>
            <a:ext cx="788350" cy="788375"/>
          </a:xfrm>
          <a:prstGeom prst="rect">
            <a:avLst/>
          </a:prstGeom>
          <a:noFill/>
          <a:ln>
            <a:noFill/>
          </a:ln>
        </p:spPr>
      </p:pic>
      <p:sp>
        <p:nvSpPr>
          <p:cNvPr id="442" name="Google Shape;442;p40"/>
          <p:cNvSpPr txBox="1"/>
          <p:nvPr/>
        </p:nvSpPr>
        <p:spPr>
          <a:xfrm>
            <a:off x="3552500" y="2349700"/>
            <a:ext cx="4134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Montserrat"/>
                <a:ea typeface="Montserrat"/>
                <a:cs typeface="Montserrat"/>
                <a:sym typeface="Montserrat"/>
                <a:hlinkClick/>
              </a:rPr>
              <a:t>Crea el empleado</a:t>
            </a:r>
            <a:r>
              <a:rPr lang="es">
                <a:latin typeface="Montserrat"/>
                <a:ea typeface="Montserrat"/>
                <a:cs typeface="Montserrat"/>
                <a:sym typeface="Montserrat"/>
              </a:rPr>
              <a:t>, cargando la información del contacto. (El campo clave el Nombre del contacto - empleado)</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443" name="Google Shape;443;p40"/>
          <p:cNvPicPr preferRelativeResize="0"/>
          <p:nvPr/>
        </p:nvPicPr>
        <p:blipFill>
          <a:blip r:embed="rId6">
            <a:alphaModFix/>
          </a:blip>
          <a:stretch>
            <a:fillRect/>
          </a:stretch>
        </p:blipFill>
        <p:spPr>
          <a:xfrm>
            <a:off x="3402550" y="3499900"/>
            <a:ext cx="788351" cy="788351"/>
          </a:xfrm>
          <a:prstGeom prst="rect">
            <a:avLst/>
          </a:prstGeom>
          <a:noFill/>
          <a:ln>
            <a:noFill/>
          </a:ln>
        </p:spPr>
      </p:pic>
      <p:sp>
        <p:nvSpPr>
          <p:cNvPr id="444" name="Google Shape;444;p40"/>
          <p:cNvSpPr txBox="1"/>
          <p:nvPr/>
        </p:nvSpPr>
        <p:spPr>
          <a:xfrm>
            <a:off x="4314400" y="3422525"/>
            <a:ext cx="44469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Montserrat"/>
                <a:ea typeface="Montserrat"/>
                <a:cs typeface="Montserrat"/>
                <a:sym typeface="Montserrat"/>
                <a:hlinkClick/>
              </a:rPr>
              <a:t>Genera el contrato</a:t>
            </a:r>
            <a:r>
              <a:rPr lang="es">
                <a:solidFill>
                  <a:srgbClr val="FF0000"/>
                </a:solidFill>
                <a:latin typeface="Montserrat"/>
                <a:ea typeface="Montserrat"/>
                <a:cs typeface="Montserrat"/>
                <a:sym typeface="Montserrat"/>
              </a:rPr>
              <a:t> </a:t>
            </a:r>
            <a:r>
              <a:rPr lang="es">
                <a:latin typeface="Montserrat"/>
                <a:ea typeface="Montserrat"/>
                <a:cs typeface="Montserrat"/>
                <a:sym typeface="Montserrat"/>
              </a:rPr>
              <a:t>estipulando la información detallada en salario y estructura. Este queda ligado al Empleado.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45" name="Google Shape;445;p40"/>
          <p:cNvSpPr txBox="1"/>
          <p:nvPr/>
        </p:nvSpPr>
        <p:spPr>
          <a:xfrm>
            <a:off x="863900" y="1176200"/>
            <a:ext cx="700500" cy="13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200">
                <a:solidFill>
                  <a:srgbClr val="E6B638"/>
                </a:solidFill>
                <a:latin typeface="Open Sans ExtraBold"/>
                <a:ea typeface="Open Sans ExtraBold"/>
                <a:cs typeface="Open Sans ExtraBold"/>
                <a:sym typeface="Open Sans ExtraBold"/>
              </a:rPr>
              <a:t>1</a:t>
            </a:r>
            <a:endParaRPr sz="7200">
              <a:solidFill>
                <a:srgbClr val="E6B638"/>
              </a:solidFill>
              <a:latin typeface="Open Sans ExtraBold"/>
              <a:ea typeface="Open Sans ExtraBold"/>
              <a:cs typeface="Open Sans ExtraBold"/>
              <a:sym typeface="Open Sans ExtraBold"/>
            </a:endParaRPr>
          </a:p>
        </p:txBody>
      </p:sp>
      <p:sp>
        <p:nvSpPr>
          <p:cNvPr id="446" name="Google Shape;446;p40"/>
          <p:cNvSpPr txBox="1"/>
          <p:nvPr/>
        </p:nvSpPr>
        <p:spPr>
          <a:xfrm>
            <a:off x="1625900" y="2243000"/>
            <a:ext cx="700500" cy="13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200">
                <a:solidFill>
                  <a:srgbClr val="E6B638"/>
                </a:solidFill>
                <a:latin typeface="Open Sans ExtraBold"/>
                <a:ea typeface="Open Sans ExtraBold"/>
                <a:cs typeface="Open Sans ExtraBold"/>
                <a:sym typeface="Open Sans ExtraBold"/>
              </a:rPr>
              <a:t>2</a:t>
            </a:r>
            <a:endParaRPr sz="7200">
              <a:solidFill>
                <a:srgbClr val="E6B638"/>
              </a:solidFill>
              <a:latin typeface="Open Sans ExtraBold"/>
              <a:ea typeface="Open Sans ExtraBold"/>
              <a:cs typeface="Open Sans ExtraBold"/>
              <a:sym typeface="Open Sans ExtraBold"/>
            </a:endParaRPr>
          </a:p>
        </p:txBody>
      </p:sp>
      <p:sp>
        <p:nvSpPr>
          <p:cNvPr id="447" name="Google Shape;447;p40"/>
          <p:cNvSpPr txBox="1"/>
          <p:nvPr/>
        </p:nvSpPr>
        <p:spPr>
          <a:xfrm>
            <a:off x="2540300" y="3309800"/>
            <a:ext cx="700500" cy="13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200">
                <a:solidFill>
                  <a:srgbClr val="E6B638"/>
                </a:solidFill>
                <a:latin typeface="Open Sans ExtraBold"/>
                <a:ea typeface="Open Sans ExtraBold"/>
                <a:cs typeface="Open Sans ExtraBold"/>
                <a:sym typeface="Open Sans ExtraBold"/>
              </a:rPr>
              <a:t>3</a:t>
            </a:r>
            <a:endParaRPr sz="7200">
              <a:solidFill>
                <a:srgbClr val="E6B638"/>
              </a:solidFill>
              <a:latin typeface="Open Sans ExtraBold"/>
              <a:ea typeface="Open Sans ExtraBold"/>
              <a:cs typeface="Open Sans ExtraBold"/>
              <a:sym typeface="Open Sans ExtraBold"/>
            </a:endParaRPr>
          </a:p>
        </p:txBody>
      </p:sp>
      <p:pic>
        <p:nvPicPr>
          <p:cNvPr id="448" name="Google Shape;448;p40"/>
          <p:cNvPicPr preferRelativeResize="0"/>
          <p:nvPr/>
        </p:nvPicPr>
        <p:blipFill>
          <a:blip r:embed="rId7">
            <a:alphaModFix/>
          </a:blip>
          <a:stretch>
            <a:fillRect/>
          </a:stretch>
        </p:blipFill>
        <p:spPr>
          <a:xfrm>
            <a:off x="8591925" y="152400"/>
            <a:ext cx="330500" cy="330500"/>
          </a:xfrm>
          <a:prstGeom prst="rect">
            <a:avLst/>
          </a:prstGeom>
          <a:noFill/>
          <a:ln>
            <a:noFill/>
          </a:ln>
        </p:spPr>
      </p:pic>
      <p:pic>
        <p:nvPicPr>
          <p:cNvPr id="449" name="Google Shape;449;p40" title="Home">
            <a:hlinkClick/>
          </p:cNvPr>
          <p:cNvPicPr preferRelativeResize="0"/>
          <p:nvPr/>
        </p:nvPicPr>
        <p:blipFill>
          <a:blip r:embed="rId8">
            <a:alphaModFix/>
          </a:blip>
          <a:stretch>
            <a:fillRect/>
          </a:stretch>
        </p:blipFill>
        <p:spPr>
          <a:xfrm>
            <a:off x="152400" y="4771275"/>
            <a:ext cx="219825" cy="219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1"/>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455" name="Google Shape;455;p41"/>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456" name="Google Shape;456;p41"/>
          <p:cNvSpPr txBox="1"/>
          <p:nvPr/>
        </p:nvSpPr>
        <p:spPr>
          <a:xfrm>
            <a:off x="529100" y="1709550"/>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 empleado </a:t>
            </a:r>
            <a:endParaRPr b="1" sz="2400">
              <a:solidFill>
                <a:srgbClr val="40404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a:t>
            </a:r>
            <a:r>
              <a:rPr b="1" lang="es" sz="2400">
                <a:solidFill>
                  <a:srgbClr val="404040"/>
                </a:solidFill>
                <a:latin typeface="Open Sans"/>
                <a:ea typeface="Open Sans"/>
                <a:cs typeface="Open Sans"/>
                <a:sym typeface="Open Sans"/>
              </a:rPr>
              <a:t> desde contacto</a:t>
            </a:r>
            <a:endParaRPr b="1" sz="24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p:nvPr/>
        </p:nvSpPr>
        <p:spPr>
          <a:xfrm>
            <a:off x="-8100" y="-28300"/>
            <a:ext cx="91602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5" title="Home">
            <a:hlinkClick/>
          </p:cNvPr>
          <p:cNvPicPr preferRelativeResize="0"/>
          <p:nvPr/>
        </p:nvPicPr>
        <p:blipFill>
          <a:blip r:embed="rId3">
            <a:alphaModFix/>
          </a:blip>
          <a:stretch>
            <a:fillRect/>
          </a:stretch>
        </p:blipFill>
        <p:spPr>
          <a:xfrm>
            <a:off x="152400" y="4771275"/>
            <a:ext cx="219825" cy="219825"/>
          </a:xfrm>
          <a:prstGeom prst="rect">
            <a:avLst/>
          </a:prstGeom>
          <a:noFill/>
          <a:ln>
            <a:noFill/>
          </a:ln>
        </p:spPr>
      </p:pic>
      <p:sp>
        <p:nvSpPr>
          <p:cNvPr id="75" name="Google Shape;75;p15"/>
          <p:cNvSpPr/>
          <p:nvPr/>
        </p:nvSpPr>
        <p:spPr>
          <a:xfrm>
            <a:off x="3999438" y="2577075"/>
            <a:ext cx="748500" cy="748500"/>
          </a:xfrm>
          <a:prstGeom prst="roundRect">
            <a:avLst>
              <a:gd fmla="val 18082" name="adj"/>
            </a:avLst>
          </a:prstGeom>
          <a:solidFill>
            <a:srgbClr val="FFFFFF"/>
          </a:solidFill>
          <a:ln>
            <a:noFill/>
          </a:ln>
          <a:effectLst>
            <a:reflection blurRad="0" dir="5400000" dist="9525" endA="0" endPos="28000" fadeDir="5400012" kx="0" rotWithShape="0" algn="bl" stA="3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5"/>
          <p:cNvPicPr preferRelativeResize="0"/>
          <p:nvPr/>
        </p:nvPicPr>
        <p:blipFill>
          <a:blip r:embed="rId4">
            <a:alphaModFix/>
          </a:blip>
          <a:stretch>
            <a:fillRect/>
          </a:stretch>
        </p:blipFill>
        <p:spPr>
          <a:xfrm>
            <a:off x="4159375" y="2737001"/>
            <a:ext cx="428625" cy="428625"/>
          </a:xfrm>
          <a:prstGeom prst="rect">
            <a:avLst/>
          </a:prstGeom>
          <a:noFill/>
          <a:ln>
            <a:noFill/>
          </a:ln>
        </p:spPr>
      </p:pic>
      <p:sp>
        <p:nvSpPr>
          <p:cNvPr id="77" name="Google Shape;77;p15"/>
          <p:cNvSpPr/>
          <p:nvPr/>
        </p:nvSpPr>
        <p:spPr>
          <a:xfrm>
            <a:off x="4961988" y="2654900"/>
            <a:ext cx="943800" cy="472200"/>
          </a:xfrm>
          <a:prstGeom prst="lef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rot="-5400000">
            <a:off x="4017575" y="1890350"/>
            <a:ext cx="764400" cy="422100"/>
          </a:xfrm>
          <a:prstGeom prst="lef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10800000">
            <a:off x="2893625" y="2642000"/>
            <a:ext cx="951900" cy="498000"/>
          </a:xfrm>
          <a:prstGeom prst="lef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nvSpPr>
        <p:spPr>
          <a:xfrm>
            <a:off x="2541075" y="508300"/>
            <a:ext cx="3774000" cy="10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¿Qúe es?</a:t>
            </a:r>
            <a:r>
              <a:rPr lang="es">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s" sz="1200">
                <a:solidFill>
                  <a:schemeClr val="lt1"/>
                </a:solidFill>
                <a:latin typeface="Montserrat"/>
                <a:ea typeface="Montserrat"/>
                <a:cs typeface="Montserrat"/>
                <a:sym typeface="Montserrat"/>
              </a:rPr>
              <a:t>W-ERP es una herramienta configurada con las normas legales vigentes para  centralizar la información de una  compañía.  </a:t>
            </a:r>
            <a:endParaRPr sz="1200"/>
          </a:p>
        </p:txBody>
      </p:sp>
      <p:sp>
        <p:nvSpPr>
          <p:cNvPr id="81" name="Google Shape;81;p15"/>
          <p:cNvSpPr txBox="1"/>
          <p:nvPr/>
        </p:nvSpPr>
        <p:spPr>
          <a:xfrm>
            <a:off x="6218875" y="2009575"/>
            <a:ext cx="2787600" cy="18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¿Para qué sirve?</a:t>
            </a:r>
            <a:r>
              <a:rPr lang="es">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Char char="❖"/>
            </a:pPr>
            <a:r>
              <a:rPr lang="es" sz="1200">
                <a:solidFill>
                  <a:srgbClr val="FFFFFF"/>
                </a:solidFill>
              </a:rPr>
              <a:t>Consulta de información </a:t>
            </a:r>
            <a:endParaRPr sz="1200">
              <a:solidFill>
                <a:srgbClr val="FFFFFF"/>
              </a:solidFill>
            </a:endParaRPr>
          </a:p>
          <a:p>
            <a:pPr indent="-304800" lvl="0" marL="457200" rtl="0" algn="l">
              <a:spcBef>
                <a:spcPts val="0"/>
              </a:spcBef>
              <a:spcAft>
                <a:spcPts val="0"/>
              </a:spcAft>
              <a:buClr>
                <a:srgbClr val="FFFFFF"/>
              </a:buClr>
              <a:buSzPts val="1200"/>
              <a:buChar char="❖"/>
            </a:pPr>
            <a:r>
              <a:rPr lang="es" sz="1200">
                <a:solidFill>
                  <a:srgbClr val="FFFFFF"/>
                </a:solidFill>
              </a:rPr>
              <a:t>Cargue de data</a:t>
            </a:r>
            <a:endParaRPr sz="1200">
              <a:solidFill>
                <a:srgbClr val="FFFFFF"/>
              </a:solidFill>
            </a:endParaRPr>
          </a:p>
          <a:p>
            <a:pPr indent="-304800" lvl="0" marL="457200" rtl="0" algn="l">
              <a:spcBef>
                <a:spcPts val="0"/>
              </a:spcBef>
              <a:spcAft>
                <a:spcPts val="0"/>
              </a:spcAft>
              <a:buClr>
                <a:srgbClr val="FFFFFF"/>
              </a:buClr>
              <a:buSzPts val="1200"/>
              <a:buChar char="❖"/>
            </a:pPr>
            <a:r>
              <a:rPr lang="es" sz="1200">
                <a:solidFill>
                  <a:srgbClr val="FFFFFF"/>
                </a:solidFill>
              </a:rPr>
              <a:t>Permitir una buena comunicación</a:t>
            </a:r>
            <a:endParaRPr sz="1200">
              <a:solidFill>
                <a:srgbClr val="FFFFFF"/>
              </a:solidFill>
            </a:endParaRPr>
          </a:p>
          <a:p>
            <a:pPr indent="-304800" lvl="0" marL="457200" rtl="0" algn="l">
              <a:spcBef>
                <a:spcPts val="0"/>
              </a:spcBef>
              <a:spcAft>
                <a:spcPts val="0"/>
              </a:spcAft>
              <a:buClr>
                <a:srgbClr val="FFFFFF"/>
              </a:buClr>
              <a:buSzPts val="1200"/>
              <a:buChar char="❖"/>
            </a:pPr>
            <a:r>
              <a:rPr lang="es" sz="1200">
                <a:solidFill>
                  <a:srgbClr val="FFFFFF"/>
                </a:solidFill>
              </a:rPr>
              <a:t>Agilizar procesos </a:t>
            </a:r>
            <a:endParaRPr sz="1200">
              <a:solidFill>
                <a:srgbClr val="FFFFFF"/>
              </a:solidFill>
            </a:endParaRPr>
          </a:p>
        </p:txBody>
      </p:sp>
      <p:sp>
        <p:nvSpPr>
          <p:cNvPr id="82" name="Google Shape;82;p15"/>
          <p:cNvSpPr txBox="1"/>
          <p:nvPr/>
        </p:nvSpPr>
        <p:spPr>
          <a:xfrm>
            <a:off x="106025" y="1949725"/>
            <a:ext cx="2787600" cy="15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Char char="❖"/>
            </a:pPr>
            <a:r>
              <a:rPr lang="es" sz="1200">
                <a:solidFill>
                  <a:srgbClr val="FFFFFF"/>
                </a:solidFill>
              </a:rPr>
              <a:t>P</a:t>
            </a:r>
            <a:r>
              <a:rPr lang="es" sz="1200">
                <a:solidFill>
                  <a:srgbClr val="FFFFFF"/>
                </a:solidFill>
              </a:rPr>
              <a:t>ara centralizar la información ingresada por los usuarios. </a:t>
            </a:r>
            <a:endParaRPr sz="12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2"/>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 empleado /</a:t>
            </a:r>
            <a:r>
              <a:rPr b="1" lang="es" sz="2400">
                <a:solidFill>
                  <a:srgbClr val="404040"/>
                </a:solidFill>
                <a:latin typeface="Open Sans"/>
                <a:ea typeface="Open Sans"/>
                <a:cs typeface="Open Sans"/>
                <a:sym typeface="Open Sans"/>
              </a:rPr>
              <a:t>Crear nuevo contacto</a:t>
            </a:r>
            <a:endParaRPr b="1" sz="2400">
              <a:latin typeface="Open Sans"/>
              <a:ea typeface="Open Sans"/>
              <a:cs typeface="Open Sans"/>
              <a:sym typeface="Open Sans"/>
            </a:endParaRPr>
          </a:p>
        </p:txBody>
      </p:sp>
      <p:sp>
        <p:nvSpPr>
          <p:cNvPr id="462" name="Google Shape;462;p42"/>
          <p:cNvSpPr txBox="1"/>
          <p:nvPr/>
        </p:nvSpPr>
        <p:spPr>
          <a:xfrm>
            <a:off x="441200" y="55622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En el módulo de </a:t>
            </a:r>
            <a:r>
              <a:rPr b="1" lang="es">
                <a:latin typeface="Montserrat"/>
                <a:ea typeface="Montserrat"/>
                <a:cs typeface="Montserrat"/>
                <a:sym typeface="Montserrat"/>
              </a:rPr>
              <a:t>contactos </a:t>
            </a:r>
            <a:r>
              <a:rPr lang="es">
                <a:latin typeface="Montserrat"/>
                <a:ea typeface="Montserrat"/>
                <a:cs typeface="Montserrat"/>
                <a:sym typeface="Montserrat"/>
              </a:rPr>
              <a:t>        selecciona            para un nuevo contacto.</a:t>
            </a:r>
            <a:endParaRPr>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Completa la información solicitada por  la planilla según corresponda el contacto a crear  </a:t>
            </a:r>
            <a:endParaRPr>
              <a:latin typeface="Montserrat"/>
              <a:ea typeface="Montserrat"/>
              <a:cs typeface="Montserrat"/>
              <a:sym typeface="Montserrat"/>
            </a:endParaRPr>
          </a:p>
        </p:txBody>
      </p:sp>
      <p:pic>
        <p:nvPicPr>
          <p:cNvPr id="463" name="Google Shape;463;p42"/>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464" name="Google Shape;464;p42"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465" name="Google Shape;465;p42"/>
          <p:cNvPicPr preferRelativeResize="0"/>
          <p:nvPr/>
        </p:nvPicPr>
        <p:blipFill>
          <a:blip r:embed="rId5">
            <a:alphaModFix/>
          </a:blip>
          <a:stretch>
            <a:fillRect/>
          </a:stretch>
        </p:blipFill>
        <p:spPr>
          <a:xfrm>
            <a:off x="2059901" y="1372550"/>
            <a:ext cx="4548128" cy="3475173"/>
          </a:xfrm>
          <a:prstGeom prst="rect">
            <a:avLst/>
          </a:prstGeom>
          <a:noFill/>
          <a:ln cap="flat" cmpd="sng" w="9525">
            <a:solidFill>
              <a:srgbClr val="000000"/>
            </a:solidFill>
            <a:prstDash val="solid"/>
            <a:round/>
            <a:headEnd len="sm" w="sm" type="none"/>
            <a:tailEnd len="sm" w="sm" type="none"/>
          </a:ln>
        </p:spPr>
      </p:pic>
      <p:cxnSp>
        <p:nvCxnSpPr>
          <p:cNvPr id="466" name="Google Shape;466;p42"/>
          <p:cNvCxnSpPr>
            <a:stCxn id="467" idx="1"/>
          </p:cNvCxnSpPr>
          <p:nvPr/>
        </p:nvCxnSpPr>
        <p:spPr>
          <a:xfrm rot="10800000">
            <a:off x="5299125" y="1876008"/>
            <a:ext cx="1519200" cy="12600"/>
          </a:xfrm>
          <a:prstGeom prst="straightConnector1">
            <a:avLst/>
          </a:prstGeom>
          <a:noFill/>
          <a:ln cap="flat" cmpd="sng" w="28575">
            <a:solidFill>
              <a:srgbClr val="FF9900"/>
            </a:solidFill>
            <a:prstDash val="solid"/>
            <a:round/>
            <a:headEnd len="med" w="med" type="oval"/>
            <a:tailEnd len="med" w="med" type="oval"/>
          </a:ln>
        </p:spPr>
      </p:cxnSp>
      <p:sp>
        <p:nvSpPr>
          <p:cNvPr id="467" name="Google Shape;467;p42"/>
          <p:cNvSpPr txBox="1"/>
          <p:nvPr/>
        </p:nvSpPr>
        <p:spPr>
          <a:xfrm>
            <a:off x="6818325" y="1666908"/>
            <a:ext cx="21420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Individual para empleado y Company para una empresa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cxnSp>
        <p:nvCxnSpPr>
          <p:cNvPr id="468" name="Google Shape;468;p42"/>
          <p:cNvCxnSpPr/>
          <p:nvPr/>
        </p:nvCxnSpPr>
        <p:spPr>
          <a:xfrm rot="10800000">
            <a:off x="5483028" y="3318644"/>
            <a:ext cx="1634400" cy="11100"/>
          </a:xfrm>
          <a:prstGeom prst="straightConnector1">
            <a:avLst/>
          </a:prstGeom>
          <a:noFill/>
          <a:ln cap="flat" cmpd="sng" w="28575">
            <a:solidFill>
              <a:srgbClr val="FF9900"/>
            </a:solidFill>
            <a:prstDash val="solid"/>
            <a:round/>
            <a:headEnd len="med" w="med" type="oval"/>
            <a:tailEnd len="med" w="med" type="oval"/>
          </a:ln>
        </p:spPr>
      </p:cxnSp>
      <p:sp>
        <p:nvSpPr>
          <p:cNvPr id="469" name="Google Shape;469;p42"/>
          <p:cNvSpPr txBox="1"/>
          <p:nvPr/>
        </p:nvSpPr>
        <p:spPr>
          <a:xfrm>
            <a:off x="6780428" y="2850883"/>
            <a:ext cx="21420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Completa la información que te solicita el formulario.</a:t>
            </a:r>
            <a:endParaRPr sz="1200">
              <a:latin typeface="Montserrat"/>
              <a:ea typeface="Montserrat"/>
              <a:cs typeface="Montserrat"/>
              <a:sym typeface="Montserrat"/>
            </a:endParaRPr>
          </a:p>
          <a:p>
            <a:pPr indent="0" lvl="0" marL="0" rtl="0" algn="ctr">
              <a:spcBef>
                <a:spcPts val="0"/>
              </a:spcBef>
              <a:spcAft>
                <a:spcPts val="0"/>
              </a:spcAft>
              <a:buNone/>
            </a:pPr>
            <a:r>
              <a:rPr lang="es" sz="1200">
                <a:latin typeface="Montserrat"/>
                <a:ea typeface="Montserrat"/>
                <a:cs typeface="Montserrat"/>
                <a:sym typeface="Montserrat"/>
              </a:rPr>
              <a:t>Recuerda que los datos a ingresar son Personales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cxnSp>
        <p:nvCxnSpPr>
          <p:cNvPr id="470" name="Google Shape;470;p42"/>
          <p:cNvCxnSpPr/>
          <p:nvPr/>
        </p:nvCxnSpPr>
        <p:spPr>
          <a:xfrm flipH="1">
            <a:off x="2327551" y="1766560"/>
            <a:ext cx="7200" cy="783600"/>
          </a:xfrm>
          <a:prstGeom prst="straightConnector1">
            <a:avLst/>
          </a:prstGeom>
          <a:noFill/>
          <a:ln cap="flat" cmpd="sng" w="28575">
            <a:solidFill>
              <a:srgbClr val="FF9900"/>
            </a:solidFill>
            <a:prstDash val="solid"/>
            <a:round/>
            <a:headEnd len="med" w="med" type="oval"/>
            <a:tailEnd len="med" w="med" type="oval"/>
          </a:ln>
        </p:spPr>
      </p:cxnSp>
      <p:cxnSp>
        <p:nvCxnSpPr>
          <p:cNvPr id="471" name="Google Shape;471;p42"/>
          <p:cNvCxnSpPr/>
          <p:nvPr/>
        </p:nvCxnSpPr>
        <p:spPr>
          <a:xfrm flipH="1" rot="10800000">
            <a:off x="1797051" y="2510966"/>
            <a:ext cx="608400" cy="6600"/>
          </a:xfrm>
          <a:prstGeom prst="straightConnector1">
            <a:avLst/>
          </a:prstGeom>
          <a:noFill/>
          <a:ln cap="flat" cmpd="sng" w="28575">
            <a:solidFill>
              <a:srgbClr val="FF9900"/>
            </a:solidFill>
            <a:prstDash val="solid"/>
            <a:round/>
            <a:headEnd len="med" w="med" type="oval"/>
            <a:tailEnd len="med" w="med" type="oval"/>
          </a:ln>
        </p:spPr>
      </p:cxnSp>
      <p:sp>
        <p:nvSpPr>
          <p:cNvPr id="472" name="Google Shape;472;p42"/>
          <p:cNvSpPr txBox="1"/>
          <p:nvPr/>
        </p:nvSpPr>
        <p:spPr>
          <a:xfrm>
            <a:off x="77825" y="2151488"/>
            <a:ext cx="19278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Después</a:t>
            </a:r>
            <a:r>
              <a:rPr lang="es" sz="1200">
                <a:latin typeface="Montserrat"/>
                <a:ea typeface="Montserrat"/>
                <a:cs typeface="Montserrat"/>
                <a:sym typeface="Montserrat"/>
              </a:rPr>
              <a:t> de ingresar todos los datos solicitados selecciona </a:t>
            </a:r>
            <a:r>
              <a:rPr b="1" lang="es" sz="1200">
                <a:latin typeface="Montserrat"/>
                <a:ea typeface="Montserrat"/>
                <a:cs typeface="Montserrat"/>
                <a:sym typeface="Montserrat"/>
              </a:rPr>
              <a:t>Crear Empleado </a:t>
            </a:r>
            <a:endParaRPr b="1" sz="1200">
              <a:latin typeface="Montserrat"/>
              <a:ea typeface="Montserrat"/>
              <a:cs typeface="Montserrat"/>
              <a:sym typeface="Montserrat"/>
            </a:endParaRPr>
          </a:p>
        </p:txBody>
      </p:sp>
      <p:pic>
        <p:nvPicPr>
          <p:cNvPr id="473" name="Google Shape;473;p42"/>
          <p:cNvPicPr preferRelativeResize="0"/>
          <p:nvPr/>
        </p:nvPicPr>
        <p:blipFill>
          <a:blip r:embed="rId6">
            <a:alphaModFix/>
          </a:blip>
          <a:stretch>
            <a:fillRect/>
          </a:stretch>
        </p:blipFill>
        <p:spPr>
          <a:xfrm>
            <a:off x="119050" y="3825832"/>
            <a:ext cx="3176566" cy="915194"/>
          </a:xfrm>
          <a:prstGeom prst="rect">
            <a:avLst/>
          </a:prstGeom>
          <a:noFill/>
          <a:ln cap="flat" cmpd="sng" w="9525">
            <a:solidFill>
              <a:srgbClr val="FF0000"/>
            </a:solidFill>
            <a:prstDash val="solid"/>
            <a:round/>
            <a:headEnd len="sm" w="sm" type="none"/>
            <a:tailEnd len="sm" w="sm" type="none"/>
          </a:ln>
        </p:spPr>
      </p:pic>
      <p:sp>
        <p:nvSpPr>
          <p:cNvPr id="474" name="Google Shape;474;p42"/>
          <p:cNvSpPr txBox="1"/>
          <p:nvPr/>
        </p:nvSpPr>
        <p:spPr>
          <a:xfrm>
            <a:off x="1600085" y="3920668"/>
            <a:ext cx="1958700" cy="769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Cuando crees un empleado, en la pestaña </a:t>
            </a:r>
            <a:r>
              <a:rPr i="1" lang="es" sz="1200">
                <a:latin typeface="Montserrat"/>
                <a:ea typeface="Montserrat"/>
                <a:cs typeface="Montserrat"/>
                <a:sym typeface="Montserrat"/>
              </a:rPr>
              <a:t>Postulant</a:t>
            </a:r>
            <a:r>
              <a:rPr lang="es" sz="1200">
                <a:latin typeface="Montserrat"/>
                <a:ea typeface="Montserrat"/>
                <a:cs typeface="Montserrat"/>
                <a:sym typeface="Montserrat"/>
              </a:rPr>
              <a:t> debes activar la casilla.</a:t>
            </a:r>
            <a:endParaRPr sz="1200">
              <a:latin typeface="Montserrat"/>
              <a:ea typeface="Montserrat"/>
              <a:cs typeface="Montserrat"/>
              <a:sym typeface="Montserrat"/>
            </a:endParaRPr>
          </a:p>
        </p:txBody>
      </p:sp>
      <p:cxnSp>
        <p:nvCxnSpPr>
          <p:cNvPr id="475" name="Google Shape;475;p42"/>
          <p:cNvCxnSpPr/>
          <p:nvPr/>
        </p:nvCxnSpPr>
        <p:spPr>
          <a:xfrm flipH="1">
            <a:off x="4322778" y="4479221"/>
            <a:ext cx="2412600" cy="368400"/>
          </a:xfrm>
          <a:prstGeom prst="straightConnector1">
            <a:avLst/>
          </a:prstGeom>
          <a:noFill/>
          <a:ln cap="flat" cmpd="sng" w="28575">
            <a:solidFill>
              <a:srgbClr val="FF9900"/>
            </a:solidFill>
            <a:prstDash val="solid"/>
            <a:round/>
            <a:headEnd len="med" w="med" type="oval"/>
            <a:tailEnd len="med" w="med" type="oval"/>
          </a:ln>
        </p:spPr>
      </p:cxnSp>
      <p:sp>
        <p:nvSpPr>
          <p:cNvPr id="476" name="Google Shape;476;p42"/>
          <p:cNvSpPr txBox="1"/>
          <p:nvPr/>
        </p:nvSpPr>
        <p:spPr>
          <a:xfrm>
            <a:off x="6968328" y="4167385"/>
            <a:ext cx="1927800" cy="7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En las pestañas  adiciona información específica del contacto.</a:t>
            </a:r>
            <a:endParaRPr sz="1200">
              <a:latin typeface="Montserrat"/>
              <a:ea typeface="Montserrat"/>
              <a:cs typeface="Montserrat"/>
              <a:sym typeface="Montserrat"/>
            </a:endParaRPr>
          </a:p>
        </p:txBody>
      </p:sp>
      <p:pic>
        <p:nvPicPr>
          <p:cNvPr id="477" name="Google Shape;477;p42"/>
          <p:cNvPicPr preferRelativeResize="0"/>
          <p:nvPr/>
        </p:nvPicPr>
        <p:blipFill>
          <a:blip r:embed="rId7">
            <a:alphaModFix/>
          </a:blip>
          <a:stretch>
            <a:fillRect/>
          </a:stretch>
        </p:blipFill>
        <p:spPr>
          <a:xfrm>
            <a:off x="3085525" y="644622"/>
            <a:ext cx="266700" cy="238328"/>
          </a:xfrm>
          <a:prstGeom prst="rect">
            <a:avLst/>
          </a:prstGeom>
          <a:noFill/>
          <a:ln>
            <a:noFill/>
          </a:ln>
        </p:spPr>
      </p:pic>
      <p:pic>
        <p:nvPicPr>
          <p:cNvPr id="478" name="Google Shape;478;p42"/>
          <p:cNvPicPr preferRelativeResize="0"/>
          <p:nvPr/>
        </p:nvPicPr>
        <p:blipFill>
          <a:blip r:embed="rId8">
            <a:alphaModFix/>
          </a:blip>
          <a:stretch>
            <a:fillRect/>
          </a:stretch>
        </p:blipFill>
        <p:spPr>
          <a:xfrm>
            <a:off x="4370900" y="698988"/>
            <a:ext cx="330600" cy="12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3"/>
          <p:cNvSpPr txBox="1"/>
          <p:nvPr/>
        </p:nvSpPr>
        <p:spPr>
          <a:xfrm>
            <a:off x="120475" y="11767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 empleado</a:t>
            </a:r>
            <a:r>
              <a:rPr b="1" lang="es" sz="2400">
                <a:solidFill>
                  <a:srgbClr val="404040"/>
                </a:solidFill>
                <a:latin typeface="Open Sans"/>
                <a:ea typeface="Open Sans"/>
                <a:cs typeface="Open Sans"/>
                <a:sym typeface="Open Sans"/>
              </a:rPr>
              <a:t>/Crear nuevo empleado </a:t>
            </a:r>
            <a:endParaRPr b="1" sz="2400">
              <a:latin typeface="Open Sans"/>
              <a:ea typeface="Open Sans"/>
              <a:cs typeface="Open Sans"/>
              <a:sym typeface="Open Sans"/>
            </a:endParaRPr>
          </a:p>
        </p:txBody>
      </p:sp>
      <p:sp>
        <p:nvSpPr>
          <p:cNvPr id="484" name="Google Shape;484;p43"/>
          <p:cNvSpPr txBox="1"/>
          <p:nvPr/>
        </p:nvSpPr>
        <p:spPr>
          <a:xfrm>
            <a:off x="154975" y="51760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En el formulario para crear un nuevo empleado debes completar la siguiente información:		</a:t>
            </a:r>
            <a:endParaRPr>
              <a:latin typeface="Montserrat"/>
              <a:ea typeface="Montserrat"/>
              <a:cs typeface="Montserrat"/>
              <a:sym typeface="Montserrat"/>
            </a:endParaRPr>
          </a:p>
        </p:txBody>
      </p:sp>
      <p:pic>
        <p:nvPicPr>
          <p:cNvPr id="485" name="Google Shape;485;p43"/>
          <p:cNvPicPr preferRelativeResize="0"/>
          <p:nvPr/>
        </p:nvPicPr>
        <p:blipFill>
          <a:blip r:embed="rId3">
            <a:alphaModFix/>
          </a:blip>
          <a:stretch>
            <a:fillRect/>
          </a:stretch>
        </p:blipFill>
        <p:spPr>
          <a:xfrm>
            <a:off x="152400" y="1154800"/>
            <a:ext cx="6250451" cy="3684475"/>
          </a:xfrm>
          <a:prstGeom prst="rect">
            <a:avLst/>
          </a:prstGeom>
          <a:noFill/>
          <a:ln cap="flat" cmpd="sng" w="9525">
            <a:solidFill>
              <a:srgbClr val="000000"/>
            </a:solidFill>
            <a:prstDash val="solid"/>
            <a:round/>
            <a:headEnd len="sm" w="sm" type="none"/>
            <a:tailEnd len="sm" w="sm" type="none"/>
          </a:ln>
        </p:spPr>
      </p:pic>
      <p:sp>
        <p:nvSpPr>
          <p:cNvPr id="486" name="Google Shape;486;p43"/>
          <p:cNvSpPr/>
          <p:nvPr/>
        </p:nvSpPr>
        <p:spPr>
          <a:xfrm>
            <a:off x="233475" y="4478450"/>
            <a:ext cx="509400" cy="226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 name="Google Shape;487;p43"/>
          <p:cNvCxnSpPr>
            <a:endCxn id="488" idx="1"/>
          </p:cNvCxnSpPr>
          <p:nvPr/>
        </p:nvCxnSpPr>
        <p:spPr>
          <a:xfrm>
            <a:off x="742725" y="4598850"/>
            <a:ext cx="4046400" cy="38700"/>
          </a:xfrm>
          <a:prstGeom prst="straightConnector1">
            <a:avLst/>
          </a:prstGeom>
          <a:noFill/>
          <a:ln cap="flat" cmpd="sng" w="28575">
            <a:solidFill>
              <a:srgbClr val="FF9900"/>
            </a:solidFill>
            <a:prstDash val="solid"/>
            <a:round/>
            <a:headEnd len="med" w="med" type="oval"/>
            <a:tailEnd len="med" w="med" type="oval"/>
          </a:ln>
        </p:spPr>
      </p:cxnSp>
      <p:sp>
        <p:nvSpPr>
          <p:cNvPr id="488" name="Google Shape;488;p43"/>
          <p:cNvSpPr txBox="1"/>
          <p:nvPr/>
        </p:nvSpPr>
        <p:spPr>
          <a:xfrm>
            <a:off x="4789125" y="4181100"/>
            <a:ext cx="3304500" cy="912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Una vez completado todos los campos dale </a:t>
            </a:r>
            <a:r>
              <a:rPr b="1" lang="es" sz="1200">
                <a:latin typeface="Montserrat"/>
                <a:ea typeface="Montserrat"/>
                <a:cs typeface="Montserrat"/>
                <a:sym typeface="Montserrat"/>
              </a:rPr>
              <a:t>confirmar </a:t>
            </a:r>
            <a:endParaRPr sz="1200">
              <a:latin typeface="Montserrat"/>
              <a:ea typeface="Montserrat"/>
              <a:cs typeface="Montserrat"/>
              <a:sym typeface="Montserrat"/>
            </a:endParaRPr>
          </a:p>
          <a:p>
            <a:pPr indent="0" lvl="0" marL="0" rtl="0" algn="ctr">
              <a:spcBef>
                <a:spcPts val="0"/>
              </a:spcBef>
              <a:spcAft>
                <a:spcPts val="0"/>
              </a:spcAft>
              <a:buNone/>
            </a:pPr>
            <a:r>
              <a:rPr lang="es" sz="1200">
                <a:latin typeface="Montserrat"/>
                <a:ea typeface="Montserrat"/>
                <a:cs typeface="Montserrat"/>
                <a:sym typeface="Montserrat"/>
              </a:rPr>
              <a:t>Busca el empleado en el </a:t>
            </a:r>
            <a:r>
              <a:rPr lang="es" sz="1200">
                <a:latin typeface="Montserrat"/>
                <a:ea typeface="Montserrat"/>
                <a:cs typeface="Montserrat"/>
                <a:sym typeface="Montserrat"/>
              </a:rPr>
              <a:t>módulo</a:t>
            </a:r>
            <a:r>
              <a:rPr lang="es" sz="1200">
                <a:latin typeface="Montserrat"/>
                <a:ea typeface="Montserrat"/>
                <a:cs typeface="Montserrat"/>
                <a:sym typeface="Montserrat"/>
              </a:rPr>
              <a:t> de </a:t>
            </a:r>
            <a:r>
              <a:rPr b="1" lang="es" sz="1200">
                <a:latin typeface="Montserrat"/>
                <a:ea typeface="Montserrat"/>
                <a:cs typeface="Montserrat"/>
                <a:sym typeface="Montserrat"/>
              </a:rPr>
              <a:t> empleados </a:t>
            </a:r>
            <a:r>
              <a:rPr lang="es" sz="1200">
                <a:latin typeface="Montserrat"/>
                <a:ea typeface="Montserrat"/>
                <a:cs typeface="Montserrat"/>
                <a:sym typeface="Montserrat"/>
              </a:rPr>
              <a:t>valida los datos y completa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cxnSp>
        <p:nvCxnSpPr>
          <p:cNvPr id="489" name="Google Shape;489;p43"/>
          <p:cNvCxnSpPr/>
          <p:nvPr/>
        </p:nvCxnSpPr>
        <p:spPr>
          <a:xfrm rot="10800000">
            <a:off x="4075200" y="2716800"/>
            <a:ext cx="3021000" cy="1800"/>
          </a:xfrm>
          <a:prstGeom prst="straightConnector1">
            <a:avLst/>
          </a:prstGeom>
          <a:noFill/>
          <a:ln cap="flat" cmpd="sng" w="28575">
            <a:solidFill>
              <a:srgbClr val="FF9900"/>
            </a:solidFill>
            <a:prstDash val="solid"/>
            <a:round/>
            <a:headEnd len="med" w="med" type="oval"/>
            <a:tailEnd len="med" w="med" type="oval"/>
          </a:ln>
        </p:spPr>
      </p:cxnSp>
      <p:sp>
        <p:nvSpPr>
          <p:cNvPr id="490" name="Google Shape;490;p43"/>
          <p:cNvSpPr txBox="1"/>
          <p:nvPr/>
        </p:nvSpPr>
        <p:spPr>
          <a:xfrm>
            <a:off x="6759200" y="2195300"/>
            <a:ext cx="2142000" cy="7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Completa la información que te solicita el formulario.</a:t>
            </a:r>
            <a:endParaRPr sz="1200">
              <a:latin typeface="Montserrat"/>
              <a:ea typeface="Montserrat"/>
              <a:cs typeface="Montserrat"/>
              <a:sym typeface="Montserrat"/>
            </a:endParaRPr>
          </a:p>
          <a:p>
            <a:pPr indent="0" lvl="0" marL="0" rtl="0" algn="ctr">
              <a:spcBef>
                <a:spcPts val="0"/>
              </a:spcBef>
              <a:spcAft>
                <a:spcPts val="0"/>
              </a:spcAft>
              <a:buNone/>
            </a:pPr>
            <a:r>
              <a:rPr lang="es" sz="1200">
                <a:latin typeface="Montserrat"/>
                <a:ea typeface="Montserrat"/>
                <a:cs typeface="Montserrat"/>
                <a:sym typeface="Montserrat"/>
              </a:rPr>
              <a:t>Recuerda que los datos a ingresar son Personales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pic>
        <p:nvPicPr>
          <p:cNvPr id="491" name="Google Shape;491;p43"/>
          <p:cNvPicPr preferRelativeResize="0"/>
          <p:nvPr/>
        </p:nvPicPr>
        <p:blipFill>
          <a:blip r:embed="rId4">
            <a:alphaModFix/>
          </a:blip>
          <a:stretch>
            <a:fillRect/>
          </a:stretch>
        </p:blipFill>
        <p:spPr>
          <a:xfrm>
            <a:off x="8591925" y="152400"/>
            <a:ext cx="330500" cy="330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44"/>
          <p:cNvPicPr preferRelativeResize="0"/>
          <p:nvPr/>
        </p:nvPicPr>
        <p:blipFill>
          <a:blip r:embed="rId3">
            <a:alphaModFix/>
          </a:blip>
          <a:stretch>
            <a:fillRect/>
          </a:stretch>
        </p:blipFill>
        <p:spPr>
          <a:xfrm>
            <a:off x="635300" y="1554114"/>
            <a:ext cx="5952900" cy="3084066"/>
          </a:xfrm>
          <a:prstGeom prst="rect">
            <a:avLst/>
          </a:prstGeom>
          <a:noFill/>
          <a:ln>
            <a:noFill/>
          </a:ln>
          <a:effectLst>
            <a:outerShdw blurRad="57150" rotWithShape="0" algn="bl" dir="5400000" dist="19050">
              <a:srgbClr val="000000">
                <a:alpha val="20000"/>
              </a:srgbClr>
            </a:outerShdw>
          </a:effectLst>
        </p:spPr>
      </p:pic>
      <p:sp>
        <p:nvSpPr>
          <p:cNvPr id="497" name="Google Shape;497;p44"/>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Crear un nuevo contrato</a:t>
            </a:r>
            <a:endParaRPr b="1" sz="2400">
              <a:latin typeface="Open Sans"/>
              <a:ea typeface="Open Sans"/>
              <a:cs typeface="Open Sans"/>
              <a:sym typeface="Open Sans"/>
            </a:endParaRPr>
          </a:p>
        </p:txBody>
      </p:sp>
      <p:sp>
        <p:nvSpPr>
          <p:cNvPr id="498" name="Google Shape;498;p44"/>
          <p:cNvSpPr txBox="1"/>
          <p:nvPr/>
        </p:nvSpPr>
        <p:spPr>
          <a:xfrm>
            <a:off x="431100" y="58732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a:t>
            </a:r>
            <a:r>
              <a:rPr lang="es">
                <a:latin typeface="Montserrat"/>
                <a:ea typeface="Montserrat"/>
                <a:cs typeface="Montserrat"/>
                <a:sym typeface="Montserrat"/>
              </a:rPr>
              <a:t>módulo</a:t>
            </a:r>
            <a:r>
              <a:rPr lang="es">
                <a:latin typeface="Montserrat"/>
                <a:ea typeface="Montserrat"/>
                <a:cs typeface="Montserrat"/>
                <a:sym typeface="Montserrat"/>
              </a:rPr>
              <a:t>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contratos</a:t>
            </a:r>
            <a:r>
              <a:rPr lang="es">
                <a:latin typeface="Montserrat"/>
                <a:ea typeface="Montserrat"/>
                <a:cs typeface="Montserrat"/>
                <a:sym typeface="Montserrat"/>
              </a:rPr>
              <a:t> y selecciona  </a:t>
            </a:r>
            <a:endParaRPr>
              <a:latin typeface="Montserrat"/>
              <a:ea typeface="Montserrat"/>
              <a:cs typeface="Montserrat"/>
              <a:sym typeface="Montserrat"/>
            </a:endParaRPr>
          </a:p>
        </p:txBody>
      </p:sp>
      <p:cxnSp>
        <p:nvCxnSpPr>
          <p:cNvPr id="499" name="Google Shape;499;p44"/>
          <p:cNvCxnSpPr/>
          <p:nvPr/>
        </p:nvCxnSpPr>
        <p:spPr>
          <a:xfrm rot="10800000">
            <a:off x="5525050" y="1797285"/>
            <a:ext cx="1197600" cy="0"/>
          </a:xfrm>
          <a:prstGeom prst="straightConnector1">
            <a:avLst/>
          </a:prstGeom>
          <a:noFill/>
          <a:ln cap="flat" cmpd="sng" w="28575">
            <a:solidFill>
              <a:srgbClr val="FF9900"/>
            </a:solidFill>
            <a:prstDash val="solid"/>
            <a:round/>
            <a:headEnd len="med" w="med" type="oval"/>
            <a:tailEnd len="med" w="med" type="oval"/>
          </a:ln>
        </p:spPr>
      </p:cxnSp>
      <p:sp>
        <p:nvSpPr>
          <p:cNvPr id="500" name="Google Shape;500;p44"/>
          <p:cNvSpPr txBox="1"/>
          <p:nvPr/>
        </p:nvSpPr>
        <p:spPr>
          <a:xfrm>
            <a:off x="6740600" y="1485750"/>
            <a:ext cx="1890600" cy="435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Visualiza el estado del contrato. </a:t>
            </a:r>
            <a:endParaRPr sz="1200">
              <a:latin typeface="Montserrat"/>
              <a:ea typeface="Montserrat"/>
              <a:cs typeface="Montserrat"/>
              <a:sym typeface="Montserrat"/>
            </a:endParaRPr>
          </a:p>
        </p:txBody>
      </p:sp>
      <p:cxnSp>
        <p:nvCxnSpPr>
          <p:cNvPr id="501" name="Google Shape;501;p44"/>
          <p:cNvCxnSpPr/>
          <p:nvPr/>
        </p:nvCxnSpPr>
        <p:spPr>
          <a:xfrm rot="10800000">
            <a:off x="1670725" y="2665206"/>
            <a:ext cx="402600" cy="8400"/>
          </a:xfrm>
          <a:prstGeom prst="straightConnector1">
            <a:avLst/>
          </a:prstGeom>
          <a:noFill/>
          <a:ln cap="flat" cmpd="sng" w="28575">
            <a:solidFill>
              <a:srgbClr val="FF9900"/>
            </a:solidFill>
            <a:prstDash val="solid"/>
            <a:round/>
            <a:headEnd len="med" w="med" type="oval"/>
            <a:tailEnd len="med" w="med" type="oval"/>
          </a:ln>
        </p:spPr>
      </p:cxnSp>
      <p:sp>
        <p:nvSpPr>
          <p:cNvPr id="502" name="Google Shape;502;p44"/>
          <p:cNvSpPr txBox="1"/>
          <p:nvPr/>
        </p:nvSpPr>
        <p:spPr>
          <a:xfrm>
            <a:off x="2138650" y="2262589"/>
            <a:ext cx="1392300" cy="646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el nombre del empleado</a:t>
            </a:r>
            <a:endParaRPr sz="1200">
              <a:latin typeface="Montserrat"/>
              <a:ea typeface="Montserrat"/>
              <a:cs typeface="Montserrat"/>
              <a:sym typeface="Montserrat"/>
            </a:endParaRPr>
          </a:p>
        </p:txBody>
      </p:sp>
      <p:cxnSp>
        <p:nvCxnSpPr>
          <p:cNvPr id="503" name="Google Shape;503;p44"/>
          <p:cNvCxnSpPr/>
          <p:nvPr/>
        </p:nvCxnSpPr>
        <p:spPr>
          <a:xfrm flipH="1" rot="10800000">
            <a:off x="752900" y="1857067"/>
            <a:ext cx="15300" cy="531900"/>
          </a:xfrm>
          <a:prstGeom prst="straightConnector1">
            <a:avLst/>
          </a:prstGeom>
          <a:noFill/>
          <a:ln cap="flat" cmpd="sng" w="28575">
            <a:solidFill>
              <a:srgbClr val="FF9900"/>
            </a:solidFill>
            <a:prstDash val="solid"/>
            <a:round/>
            <a:headEnd len="med" w="med" type="oval"/>
            <a:tailEnd len="med" w="med" type="oval"/>
          </a:ln>
        </p:spPr>
      </p:cxnSp>
      <p:sp>
        <p:nvSpPr>
          <p:cNvPr id="504" name="Google Shape;504;p44"/>
          <p:cNvSpPr txBox="1"/>
          <p:nvPr/>
        </p:nvSpPr>
        <p:spPr>
          <a:xfrm>
            <a:off x="231425" y="2457901"/>
            <a:ext cx="1119600" cy="854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Guarda o descarta los cambios efectuados</a:t>
            </a:r>
            <a:endParaRPr sz="1200">
              <a:solidFill>
                <a:srgbClr val="FF0000"/>
              </a:solidFill>
              <a:latin typeface="Montserrat"/>
              <a:ea typeface="Montserrat"/>
              <a:cs typeface="Montserrat"/>
              <a:sym typeface="Montserrat"/>
            </a:endParaRPr>
          </a:p>
        </p:txBody>
      </p:sp>
      <p:cxnSp>
        <p:nvCxnSpPr>
          <p:cNvPr id="505" name="Google Shape;505;p44"/>
          <p:cNvCxnSpPr>
            <a:stCxn id="506" idx="1"/>
          </p:cNvCxnSpPr>
          <p:nvPr/>
        </p:nvCxnSpPr>
        <p:spPr>
          <a:xfrm flipH="1">
            <a:off x="5661200" y="2398983"/>
            <a:ext cx="1155600" cy="854100"/>
          </a:xfrm>
          <a:prstGeom prst="straightConnector1">
            <a:avLst/>
          </a:prstGeom>
          <a:noFill/>
          <a:ln cap="flat" cmpd="sng" w="28575">
            <a:solidFill>
              <a:srgbClr val="FF9900"/>
            </a:solidFill>
            <a:prstDash val="solid"/>
            <a:round/>
            <a:headEnd len="med" w="med" type="oval"/>
            <a:tailEnd len="med" w="med" type="oval"/>
          </a:ln>
        </p:spPr>
      </p:cxnSp>
      <p:sp>
        <p:nvSpPr>
          <p:cNvPr id="506" name="Google Shape;506;p44"/>
          <p:cNvSpPr txBox="1"/>
          <p:nvPr/>
        </p:nvSpPr>
        <p:spPr>
          <a:xfrm>
            <a:off x="6816800" y="2075883"/>
            <a:ext cx="18906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Define bajo qué Estructura Salarial se generará el </a:t>
            </a:r>
            <a:r>
              <a:rPr b="1" lang="es" sz="1200">
                <a:latin typeface="Montserrat"/>
                <a:ea typeface="Montserrat"/>
                <a:cs typeface="Montserrat"/>
                <a:sym typeface="Montserrat"/>
              </a:rPr>
              <a:t>contrato.</a:t>
            </a:r>
            <a:endParaRPr b="1" sz="1200">
              <a:latin typeface="Montserrat"/>
              <a:ea typeface="Montserrat"/>
              <a:cs typeface="Montserrat"/>
              <a:sym typeface="Montserrat"/>
            </a:endParaRPr>
          </a:p>
        </p:txBody>
      </p:sp>
      <p:sp>
        <p:nvSpPr>
          <p:cNvPr id="507" name="Google Shape;507;p44"/>
          <p:cNvSpPr txBox="1"/>
          <p:nvPr/>
        </p:nvSpPr>
        <p:spPr>
          <a:xfrm>
            <a:off x="3370425" y="4450898"/>
            <a:ext cx="1953300" cy="43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4"/>
              </a:rPr>
              <a:t>Define los detalles del contrato</a:t>
            </a:r>
            <a:endParaRPr sz="1200">
              <a:solidFill>
                <a:srgbClr val="FF0000"/>
              </a:solidFill>
              <a:latin typeface="Montserrat"/>
              <a:ea typeface="Montserrat"/>
              <a:cs typeface="Montserrat"/>
              <a:sym typeface="Montserrat"/>
            </a:endParaRPr>
          </a:p>
        </p:txBody>
      </p:sp>
      <p:sp>
        <p:nvSpPr>
          <p:cNvPr id="508" name="Google Shape;508;p44"/>
          <p:cNvSpPr txBox="1"/>
          <p:nvPr/>
        </p:nvSpPr>
        <p:spPr>
          <a:xfrm>
            <a:off x="5740525" y="4450898"/>
            <a:ext cx="1953300" cy="43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5"/>
              </a:rPr>
              <a:t>Define los detalles del salario</a:t>
            </a:r>
            <a:endParaRPr sz="1200">
              <a:solidFill>
                <a:srgbClr val="FF0000"/>
              </a:solidFill>
              <a:latin typeface="Montserrat"/>
              <a:ea typeface="Montserrat"/>
              <a:cs typeface="Montserrat"/>
              <a:sym typeface="Montserrat"/>
            </a:endParaRPr>
          </a:p>
        </p:txBody>
      </p:sp>
      <p:sp>
        <p:nvSpPr>
          <p:cNvPr id="509" name="Google Shape;509;p44"/>
          <p:cNvSpPr/>
          <p:nvPr/>
        </p:nvSpPr>
        <p:spPr>
          <a:xfrm>
            <a:off x="1430325" y="3612565"/>
            <a:ext cx="1119600" cy="1683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44"/>
          <p:cNvCxnSpPr>
            <a:stCxn id="507" idx="0"/>
            <a:endCxn id="509" idx="3"/>
          </p:cNvCxnSpPr>
          <p:nvPr/>
        </p:nvCxnSpPr>
        <p:spPr>
          <a:xfrm rot="10800000">
            <a:off x="2549775" y="3696698"/>
            <a:ext cx="1797300" cy="754200"/>
          </a:xfrm>
          <a:prstGeom prst="straightConnector1">
            <a:avLst/>
          </a:prstGeom>
          <a:noFill/>
          <a:ln cap="flat" cmpd="sng" w="28575">
            <a:solidFill>
              <a:srgbClr val="FF9900"/>
            </a:solidFill>
            <a:prstDash val="solid"/>
            <a:round/>
            <a:headEnd len="med" w="med" type="oval"/>
            <a:tailEnd len="med" w="med" type="oval"/>
          </a:ln>
        </p:spPr>
      </p:cxnSp>
      <p:cxnSp>
        <p:nvCxnSpPr>
          <p:cNvPr id="511" name="Google Shape;511;p44"/>
          <p:cNvCxnSpPr>
            <a:endCxn id="509" idx="3"/>
          </p:cNvCxnSpPr>
          <p:nvPr/>
        </p:nvCxnSpPr>
        <p:spPr>
          <a:xfrm rot="10800000">
            <a:off x="2549925" y="3696715"/>
            <a:ext cx="3999900" cy="754200"/>
          </a:xfrm>
          <a:prstGeom prst="straightConnector1">
            <a:avLst/>
          </a:prstGeom>
          <a:noFill/>
          <a:ln cap="flat" cmpd="sng" w="28575">
            <a:solidFill>
              <a:srgbClr val="FF9900"/>
            </a:solidFill>
            <a:prstDash val="solid"/>
            <a:round/>
            <a:headEnd len="med" w="med" type="oval"/>
            <a:tailEnd len="med" w="med" type="oval"/>
          </a:ln>
        </p:spPr>
      </p:cxnSp>
      <p:pic>
        <p:nvPicPr>
          <p:cNvPr id="512" name="Google Shape;512;p44"/>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513" name="Google Shape;513;p44" title="Home">
            <a:hlinkClick/>
          </p:cNvPr>
          <p:cNvPicPr preferRelativeResize="0"/>
          <p:nvPr/>
        </p:nvPicPr>
        <p:blipFill>
          <a:blip r:embed="rId7">
            <a:alphaModFix/>
          </a:blip>
          <a:stretch>
            <a:fillRect/>
          </a:stretch>
        </p:blipFill>
        <p:spPr>
          <a:xfrm>
            <a:off x="152400" y="4793685"/>
            <a:ext cx="219825" cy="197414"/>
          </a:xfrm>
          <a:prstGeom prst="rect">
            <a:avLst/>
          </a:prstGeom>
          <a:noFill/>
          <a:ln>
            <a:noFill/>
          </a:ln>
        </p:spPr>
      </p:pic>
      <p:pic>
        <p:nvPicPr>
          <p:cNvPr id="514" name="Google Shape;514;p44"/>
          <p:cNvPicPr preferRelativeResize="0"/>
          <p:nvPr/>
        </p:nvPicPr>
        <p:blipFill>
          <a:blip r:embed="rId8">
            <a:alphaModFix/>
          </a:blip>
          <a:stretch>
            <a:fillRect/>
          </a:stretch>
        </p:blipFill>
        <p:spPr>
          <a:xfrm>
            <a:off x="7188525" y="601163"/>
            <a:ext cx="552450" cy="314325"/>
          </a:xfrm>
          <a:prstGeom prst="rect">
            <a:avLst/>
          </a:prstGeom>
          <a:noFill/>
          <a:ln>
            <a:noFill/>
          </a:ln>
        </p:spPr>
      </p:pic>
      <p:pic>
        <p:nvPicPr>
          <p:cNvPr id="515" name="Google Shape;515;p44"/>
          <p:cNvPicPr preferRelativeResize="0"/>
          <p:nvPr/>
        </p:nvPicPr>
        <p:blipFill>
          <a:blip r:embed="rId9">
            <a:alphaModFix/>
          </a:blip>
          <a:stretch>
            <a:fillRect/>
          </a:stretch>
        </p:blipFill>
        <p:spPr>
          <a:xfrm>
            <a:off x="517400" y="1006200"/>
            <a:ext cx="8142351" cy="314325"/>
          </a:xfrm>
          <a:prstGeom prst="rect">
            <a:avLst/>
          </a:prstGeom>
          <a:noFill/>
          <a:ln cap="flat" cmpd="sng" w="9525">
            <a:solidFill>
              <a:srgbClr val="000000"/>
            </a:solidFill>
            <a:prstDash val="solid"/>
            <a:round/>
            <a:headEnd len="sm" w="sm" type="none"/>
            <a:tailEnd len="sm" w="sm" type="none"/>
          </a:ln>
        </p:spPr>
      </p:pic>
      <p:sp>
        <p:nvSpPr>
          <p:cNvPr id="516" name="Google Shape;516;p44"/>
          <p:cNvSpPr/>
          <p:nvPr/>
        </p:nvSpPr>
        <p:spPr>
          <a:xfrm>
            <a:off x="1195675" y="1008363"/>
            <a:ext cx="608100" cy="280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txBox="1"/>
          <p:nvPr/>
        </p:nvSpPr>
        <p:spPr>
          <a:xfrm>
            <a:off x="6816799" y="3241125"/>
            <a:ext cx="2073000" cy="5868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El estrado del </a:t>
            </a:r>
            <a:r>
              <a:rPr lang="es" sz="1200">
                <a:latin typeface="Montserrat"/>
                <a:ea typeface="Montserrat"/>
                <a:cs typeface="Montserrat"/>
                <a:sym typeface="Montserrat"/>
              </a:rPr>
              <a:t>contrato</a:t>
            </a:r>
            <a:r>
              <a:rPr lang="es" sz="1200">
                <a:latin typeface="Montserrat"/>
                <a:ea typeface="Montserrat"/>
                <a:cs typeface="Montserrat"/>
                <a:sym typeface="Montserrat"/>
              </a:rPr>
              <a:t> debe ser </a:t>
            </a:r>
            <a:r>
              <a:rPr b="1" lang="es" sz="1200">
                <a:latin typeface="Montserrat"/>
                <a:ea typeface="Montserrat"/>
                <a:cs typeface="Montserrat"/>
                <a:sym typeface="Montserrat"/>
              </a:rPr>
              <a:t>En proceso</a:t>
            </a:r>
            <a:r>
              <a:rPr lang="es" sz="1200">
                <a:latin typeface="Montserrat"/>
                <a:ea typeface="Montserrat"/>
                <a:cs typeface="Montserrat"/>
                <a:sym typeface="Montserrat"/>
              </a:rPr>
              <a:t> </a:t>
            </a:r>
            <a:endParaRPr sz="1200">
              <a:latin typeface="Montserrat"/>
              <a:ea typeface="Montserrat"/>
              <a:cs typeface="Montserrat"/>
              <a:sym typeface="Montserrat"/>
            </a:endParaRPr>
          </a:p>
        </p:txBody>
      </p:sp>
      <p:pic>
        <p:nvPicPr>
          <p:cNvPr id="518" name="Google Shape;518;p44"/>
          <p:cNvPicPr preferRelativeResize="0"/>
          <p:nvPr/>
        </p:nvPicPr>
        <p:blipFill>
          <a:blip r:embed="rId10">
            <a:alphaModFix/>
          </a:blip>
          <a:stretch>
            <a:fillRect/>
          </a:stretch>
        </p:blipFill>
        <p:spPr>
          <a:xfrm>
            <a:off x="6692925" y="3052175"/>
            <a:ext cx="246881" cy="35625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45"/>
          <p:cNvPicPr preferRelativeResize="0"/>
          <p:nvPr/>
        </p:nvPicPr>
        <p:blipFill>
          <a:blip r:embed="rId3">
            <a:alphaModFix/>
          </a:blip>
          <a:stretch>
            <a:fillRect/>
          </a:stretch>
        </p:blipFill>
        <p:spPr>
          <a:xfrm>
            <a:off x="787700" y="1227725"/>
            <a:ext cx="7692000" cy="2920784"/>
          </a:xfrm>
          <a:prstGeom prst="rect">
            <a:avLst/>
          </a:prstGeom>
          <a:noFill/>
          <a:ln>
            <a:noFill/>
          </a:ln>
          <a:effectLst>
            <a:outerShdw blurRad="57150" rotWithShape="0" algn="bl" dir="5400000" dist="19050">
              <a:srgbClr val="000000">
                <a:alpha val="20000"/>
              </a:srgbClr>
            </a:outerShdw>
          </a:effectLst>
        </p:spPr>
      </p:pic>
      <p:sp>
        <p:nvSpPr>
          <p:cNvPr id="524" name="Google Shape;524;p45"/>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Detalles del contrato</a:t>
            </a:r>
            <a:endParaRPr b="1" sz="2400">
              <a:latin typeface="Open Sans"/>
              <a:ea typeface="Open Sans"/>
              <a:cs typeface="Open Sans"/>
              <a:sym typeface="Open Sans"/>
            </a:endParaRPr>
          </a:p>
        </p:txBody>
      </p:sp>
      <p:sp>
        <p:nvSpPr>
          <p:cNvPr id="525" name="Google Shape;525;p45"/>
          <p:cNvSpPr txBox="1"/>
          <p:nvPr/>
        </p:nvSpPr>
        <p:spPr>
          <a:xfrm>
            <a:off x="5610900" y="2327225"/>
            <a:ext cx="1603500" cy="72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Define la fecha de inicio y final del contrato</a:t>
            </a:r>
            <a:endParaRPr sz="1200">
              <a:latin typeface="Montserrat"/>
              <a:ea typeface="Montserrat"/>
              <a:cs typeface="Montserrat"/>
              <a:sym typeface="Montserrat"/>
            </a:endParaRPr>
          </a:p>
        </p:txBody>
      </p:sp>
      <p:cxnSp>
        <p:nvCxnSpPr>
          <p:cNvPr id="526" name="Google Shape;526;p45"/>
          <p:cNvCxnSpPr/>
          <p:nvPr/>
        </p:nvCxnSpPr>
        <p:spPr>
          <a:xfrm rot="10800000">
            <a:off x="4405500" y="2061713"/>
            <a:ext cx="1129200" cy="626400"/>
          </a:xfrm>
          <a:prstGeom prst="straightConnector1">
            <a:avLst/>
          </a:prstGeom>
          <a:noFill/>
          <a:ln cap="flat" cmpd="sng" w="28575">
            <a:solidFill>
              <a:srgbClr val="FF9900"/>
            </a:solidFill>
            <a:prstDash val="solid"/>
            <a:round/>
            <a:headEnd len="med" w="med" type="oval"/>
            <a:tailEnd len="med" w="med" type="oval"/>
          </a:ln>
        </p:spPr>
      </p:cxnSp>
      <p:cxnSp>
        <p:nvCxnSpPr>
          <p:cNvPr id="527" name="Google Shape;527;p45"/>
          <p:cNvCxnSpPr/>
          <p:nvPr/>
        </p:nvCxnSpPr>
        <p:spPr>
          <a:xfrm rot="10800000">
            <a:off x="4267925" y="2812913"/>
            <a:ext cx="1129200" cy="626400"/>
          </a:xfrm>
          <a:prstGeom prst="straightConnector1">
            <a:avLst/>
          </a:prstGeom>
          <a:noFill/>
          <a:ln cap="flat" cmpd="sng" w="28575">
            <a:solidFill>
              <a:srgbClr val="FF9900"/>
            </a:solidFill>
            <a:prstDash val="solid"/>
            <a:round/>
            <a:headEnd len="med" w="med" type="oval"/>
            <a:tailEnd len="med" w="med" type="oval"/>
          </a:ln>
        </p:spPr>
      </p:cxnSp>
      <p:sp>
        <p:nvSpPr>
          <p:cNvPr id="528" name="Google Shape;528;p45"/>
          <p:cNvSpPr txBox="1"/>
          <p:nvPr/>
        </p:nvSpPr>
        <p:spPr>
          <a:xfrm>
            <a:off x="5610900" y="3231975"/>
            <a:ext cx="1603500" cy="83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El nombre de usuario carga la información de las horas por semana</a:t>
            </a:r>
            <a:endParaRPr sz="1200">
              <a:latin typeface="Montserrat"/>
              <a:ea typeface="Montserrat"/>
              <a:cs typeface="Montserrat"/>
              <a:sym typeface="Montserrat"/>
            </a:endParaRPr>
          </a:p>
        </p:txBody>
      </p:sp>
      <p:sp>
        <p:nvSpPr>
          <p:cNvPr id="529" name="Google Shape;529;p45"/>
          <p:cNvSpPr txBox="1"/>
          <p:nvPr/>
        </p:nvSpPr>
        <p:spPr>
          <a:xfrm>
            <a:off x="1941450" y="4370400"/>
            <a:ext cx="6587400" cy="6207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La fecha final del contrato aplica para aprendices y para los empleados con novedad de terminación de contrato. Para los otros tipos de contratos se debe colocar la fecha en la que dejó de laborar el empleado para tener trazabilidad.</a:t>
            </a:r>
            <a:endParaRPr sz="1200">
              <a:latin typeface="Montserrat"/>
              <a:ea typeface="Montserrat"/>
              <a:cs typeface="Montserrat"/>
              <a:sym typeface="Montserrat"/>
            </a:endParaRPr>
          </a:p>
        </p:txBody>
      </p:sp>
      <p:pic>
        <p:nvPicPr>
          <p:cNvPr id="530" name="Google Shape;530;p45"/>
          <p:cNvPicPr preferRelativeResize="0"/>
          <p:nvPr/>
        </p:nvPicPr>
        <p:blipFill>
          <a:blip r:embed="rId4">
            <a:alphaModFix/>
          </a:blip>
          <a:stretch>
            <a:fillRect/>
          </a:stretch>
        </p:blipFill>
        <p:spPr>
          <a:xfrm>
            <a:off x="1630700" y="4337247"/>
            <a:ext cx="398700" cy="398700"/>
          </a:xfrm>
          <a:prstGeom prst="rect">
            <a:avLst/>
          </a:prstGeom>
          <a:noFill/>
          <a:ln>
            <a:noFill/>
          </a:ln>
        </p:spPr>
      </p:pic>
      <p:pic>
        <p:nvPicPr>
          <p:cNvPr id="531" name="Google Shape;531;p45"/>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532" name="Google Shape;532;p45"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
        <p:nvSpPr>
          <p:cNvPr id="533" name="Google Shape;533;p45"/>
          <p:cNvSpPr txBox="1"/>
          <p:nvPr/>
        </p:nvSpPr>
        <p:spPr>
          <a:xfrm>
            <a:off x="431100" y="58732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Deberás diligenciar los detalles solicitados del contrato que corresponda al empleado.</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46"/>
          <p:cNvPicPr preferRelativeResize="0"/>
          <p:nvPr/>
        </p:nvPicPr>
        <p:blipFill>
          <a:blip r:embed="rId3">
            <a:alphaModFix/>
          </a:blip>
          <a:stretch>
            <a:fillRect/>
          </a:stretch>
        </p:blipFill>
        <p:spPr>
          <a:xfrm>
            <a:off x="522000" y="1346924"/>
            <a:ext cx="8100001" cy="2449665"/>
          </a:xfrm>
          <a:prstGeom prst="rect">
            <a:avLst/>
          </a:prstGeom>
          <a:noFill/>
          <a:ln>
            <a:noFill/>
          </a:ln>
          <a:effectLst>
            <a:outerShdw blurRad="57150" rotWithShape="0" algn="bl" dir="5400000" dist="19050">
              <a:srgbClr val="000000">
                <a:alpha val="20000"/>
              </a:srgbClr>
            </a:outerShdw>
          </a:effectLst>
        </p:spPr>
      </p:pic>
      <p:sp>
        <p:nvSpPr>
          <p:cNvPr id="539" name="Google Shape;539;p46"/>
          <p:cNvSpPr txBox="1"/>
          <p:nvPr/>
        </p:nvSpPr>
        <p:spPr>
          <a:xfrm>
            <a:off x="2768025" y="4233200"/>
            <a:ext cx="2736000" cy="678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Ingresa el monto fijo que tendrá el empleado, la cifra restante se entenderá como flexible</a:t>
            </a:r>
            <a:endParaRPr sz="1200">
              <a:latin typeface="Montserrat"/>
              <a:ea typeface="Montserrat"/>
              <a:cs typeface="Montserrat"/>
              <a:sym typeface="Montserrat"/>
            </a:endParaRPr>
          </a:p>
        </p:txBody>
      </p:sp>
      <p:sp>
        <p:nvSpPr>
          <p:cNvPr id="540" name="Google Shape;540;p46"/>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Detalles del salario</a:t>
            </a:r>
            <a:endParaRPr b="1" sz="2400">
              <a:latin typeface="Open Sans"/>
              <a:ea typeface="Open Sans"/>
              <a:cs typeface="Open Sans"/>
              <a:sym typeface="Open Sans"/>
            </a:endParaRPr>
          </a:p>
        </p:txBody>
      </p:sp>
      <p:sp>
        <p:nvSpPr>
          <p:cNvPr id="541" name="Google Shape;541;p46"/>
          <p:cNvSpPr txBox="1"/>
          <p:nvPr/>
        </p:nvSpPr>
        <p:spPr>
          <a:xfrm>
            <a:off x="497325" y="6029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esta pestaña </a:t>
            </a:r>
            <a:r>
              <a:rPr lang="es">
                <a:latin typeface="Montserrat"/>
                <a:ea typeface="Montserrat"/>
                <a:cs typeface="Montserrat"/>
                <a:sym typeface="Montserrat"/>
              </a:rPr>
              <a:t>registraras</a:t>
            </a:r>
            <a:r>
              <a:rPr lang="es">
                <a:latin typeface="Montserrat"/>
                <a:ea typeface="Montserrat"/>
                <a:cs typeface="Montserrat"/>
                <a:sym typeface="Montserrat"/>
              </a:rPr>
              <a:t> los montos que corresponde al contrato con sus respectivos conceptos fijos. </a:t>
            </a:r>
            <a:endParaRPr>
              <a:latin typeface="Montserrat"/>
              <a:ea typeface="Montserrat"/>
              <a:cs typeface="Montserrat"/>
              <a:sym typeface="Montserrat"/>
            </a:endParaRPr>
          </a:p>
        </p:txBody>
      </p:sp>
      <p:sp>
        <p:nvSpPr>
          <p:cNvPr id="542" name="Google Shape;542;p46"/>
          <p:cNvSpPr txBox="1"/>
          <p:nvPr/>
        </p:nvSpPr>
        <p:spPr>
          <a:xfrm>
            <a:off x="497325" y="4018200"/>
            <a:ext cx="2252100" cy="484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Ingresa el monto total del salario para el empleado</a:t>
            </a:r>
            <a:endParaRPr sz="1200">
              <a:latin typeface="Montserrat"/>
              <a:ea typeface="Montserrat"/>
              <a:cs typeface="Montserrat"/>
              <a:sym typeface="Montserrat"/>
            </a:endParaRPr>
          </a:p>
        </p:txBody>
      </p:sp>
      <p:sp>
        <p:nvSpPr>
          <p:cNvPr id="543" name="Google Shape;543;p46"/>
          <p:cNvSpPr/>
          <p:nvPr/>
        </p:nvSpPr>
        <p:spPr>
          <a:xfrm>
            <a:off x="4384325" y="2318125"/>
            <a:ext cx="1119600" cy="187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46"/>
          <p:cNvCxnSpPr>
            <a:stCxn id="542" idx="0"/>
          </p:cNvCxnSpPr>
          <p:nvPr/>
        </p:nvCxnSpPr>
        <p:spPr>
          <a:xfrm flipH="1" rot="10800000">
            <a:off x="1623375" y="1908000"/>
            <a:ext cx="116700" cy="2110200"/>
          </a:xfrm>
          <a:prstGeom prst="straightConnector1">
            <a:avLst/>
          </a:prstGeom>
          <a:noFill/>
          <a:ln cap="flat" cmpd="sng" w="28575">
            <a:solidFill>
              <a:srgbClr val="FF9900"/>
            </a:solidFill>
            <a:prstDash val="solid"/>
            <a:round/>
            <a:headEnd len="med" w="med" type="oval"/>
            <a:tailEnd len="med" w="med" type="oval"/>
          </a:ln>
        </p:spPr>
      </p:cxnSp>
      <p:cxnSp>
        <p:nvCxnSpPr>
          <p:cNvPr id="545" name="Google Shape;545;p46"/>
          <p:cNvCxnSpPr/>
          <p:nvPr/>
        </p:nvCxnSpPr>
        <p:spPr>
          <a:xfrm rot="10800000">
            <a:off x="2415350" y="2318125"/>
            <a:ext cx="635100" cy="1917300"/>
          </a:xfrm>
          <a:prstGeom prst="straightConnector1">
            <a:avLst/>
          </a:prstGeom>
          <a:noFill/>
          <a:ln cap="flat" cmpd="sng" w="28575">
            <a:solidFill>
              <a:srgbClr val="FF9900"/>
            </a:solidFill>
            <a:prstDash val="solid"/>
            <a:round/>
            <a:headEnd len="med" w="med" type="oval"/>
            <a:tailEnd len="med" w="med" type="oval"/>
          </a:ln>
        </p:spPr>
      </p:cxnSp>
      <p:cxnSp>
        <p:nvCxnSpPr>
          <p:cNvPr id="546" name="Google Shape;546;p46"/>
          <p:cNvCxnSpPr/>
          <p:nvPr/>
        </p:nvCxnSpPr>
        <p:spPr>
          <a:xfrm rot="10800000">
            <a:off x="4944125" y="2505325"/>
            <a:ext cx="0" cy="995100"/>
          </a:xfrm>
          <a:prstGeom prst="straightConnector1">
            <a:avLst/>
          </a:prstGeom>
          <a:noFill/>
          <a:ln cap="flat" cmpd="sng" w="28575">
            <a:solidFill>
              <a:srgbClr val="FF9900"/>
            </a:solidFill>
            <a:prstDash val="solid"/>
            <a:round/>
            <a:headEnd len="med" w="med" type="oval"/>
            <a:tailEnd len="med" w="med" type="oval"/>
          </a:ln>
        </p:spPr>
      </p:cxnSp>
      <p:sp>
        <p:nvSpPr>
          <p:cNvPr id="547" name="Google Shape;547;p46"/>
          <p:cNvSpPr txBox="1"/>
          <p:nvPr/>
        </p:nvSpPr>
        <p:spPr>
          <a:xfrm>
            <a:off x="5019650" y="3159400"/>
            <a:ext cx="3714300" cy="48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 la opción</a:t>
            </a:r>
            <a:r>
              <a:rPr lang="es" sz="1200">
                <a:solidFill>
                  <a:schemeClr val="accent5"/>
                </a:solidFill>
                <a:latin typeface="Montserrat"/>
                <a:ea typeface="Montserrat"/>
                <a:cs typeface="Montserrat"/>
                <a:sym typeface="Montserrat"/>
              </a:rPr>
              <a:t> Agregar registro</a:t>
            </a:r>
            <a:r>
              <a:rPr lang="es" sz="1200">
                <a:solidFill>
                  <a:srgbClr val="0000FF"/>
                </a:solidFill>
                <a:latin typeface="Montserrat"/>
                <a:ea typeface="Montserrat"/>
                <a:cs typeface="Montserrat"/>
                <a:sym typeface="Montserrat"/>
              </a:rPr>
              <a:t> </a:t>
            </a:r>
            <a:r>
              <a:rPr lang="es" sz="1200">
                <a:latin typeface="Montserrat"/>
                <a:ea typeface="Montserrat"/>
                <a:cs typeface="Montserrat"/>
                <a:sym typeface="Montserrat"/>
              </a:rPr>
              <a:t>agrega  auxilios del empleado correspondiente al flex.</a:t>
            </a:r>
            <a:endParaRPr sz="1200">
              <a:latin typeface="Montserrat"/>
              <a:ea typeface="Montserrat"/>
              <a:cs typeface="Montserrat"/>
              <a:sym typeface="Montserrat"/>
            </a:endParaRPr>
          </a:p>
        </p:txBody>
      </p:sp>
      <p:sp>
        <p:nvSpPr>
          <p:cNvPr id="548" name="Google Shape;548;p46"/>
          <p:cNvSpPr txBox="1"/>
          <p:nvPr/>
        </p:nvSpPr>
        <p:spPr>
          <a:xfrm>
            <a:off x="6072525" y="4326198"/>
            <a:ext cx="2629500" cy="5868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El porcentaje total del salario debe ser siempre el 100%.</a:t>
            </a:r>
            <a:endParaRPr sz="1200">
              <a:latin typeface="Montserrat"/>
              <a:ea typeface="Montserrat"/>
              <a:cs typeface="Montserrat"/>
              <a:sym typeface="Montserrat"/>
            </a:endParaRPr>
          </a:p>
        </p:txBody>
      </p:sp>
      <p:pic>
        <p:nvPicPr>
          <p:cNvPr id="549" name="Google Shape;549;p46"/>
          <p:cNvPicPr preferRelativeResize="0"/>
          <p:nvPr/>
        </p:nvPicPr>
        <p:blipFill>
          <a:blip r:embed="rId4">
            <a:alphaModFix/>
          </a:blip>
          <a:stretch>
            <a:fillRect/>
          </a:stretch>
        </p:blipFill>
        <p:spPr>
          <a:xfrm>
            <a:off x="5761723" y="4232354"/>
            <a:ext cx="356250" cy="356250"/>
          </a:xfrm>
          <a:prstGeom prst="rect">
            <a:avLst/>
          </a:prstGeom>
          <a:noFill/>
          <a:ln>
            <a:noFill/>
          </a:ln>
        </p:spPr>
      </p:pic>
      <p:pic>
        <p:nvPicPr>
          <p:cNvPr id="550" name="Google Shape;550;p46"/>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551" name="Google Shape;551;p46"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47"/>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557" name="Google Shape;557;p47"/>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558" name="Google Shape;558;p47"/>
          <p:cNvSpPr txBox="1"/>
          <p:nvPr/>
        </p:nvSpPr>
        <p:spPr>
          <a:xfrm>
            <a:off x="529100" y="1709550"/>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 empleado </a:t>
            </a:r>
            <a:endParaRPr b="1" sz="2400">
              <a:solidFill>
                <a:srgbClr val="40404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desde la novedad  </a:t>
            </a:r>
            <a:endParaRPr b="1" sz="24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8"/>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Nuevo empleado / Desde la novedad</a:t>
            </a:r>
            <a:endParaRPr b="1" sz="2400">
              <a:latin typeface="Open Sans"/>
              <a:ea typeface="Open Sans"/>
              <a:cs typeface="Open Sans"/>
              <a:sym typeface="Open Sans"/>
            </a:endParaRPr>
          </a:p>
        </p:txBody>
      </p:sp>
      <p:sp>
        <p:nvSpPr>
          <p:cNvPr id="564" name="Google Shape;564;p48"/>
          <p:cNvSpPr txBox="1"/>
          <p:nvPr/>
        </p:nvSpPr>
        <p:spPr>
          <a:xfrm>
            <a:off x="441200" y="6340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Puedes crear un Nuevo empleado desde la novedad de </a:t>
            </a:r>
            <a:r>
              <a:rPr b="1" lang="es">
                <a:latin typeface="Montserrat"/>
                <a:ea typeface="Montserrat"/>
                <a:cs typeface="Montserrat"/>
                <a:sym typeface="Montserrat"/>
              </a:rPr>
              <a:t>Ingreso Nuevo Empleado</a:t>
            </a:r>
            <a:endParaRPr b="1">
              <a:latin typeface="Montserrat"/>
              <a:ea typeface="Montserrat"/>
              <a:cs typeface="Montserrat"/>
              <a:sym typeface="Montserrat"/>
            </a:endParaRPr>
          </a:p>
        </p:txBody>
      </p:sp>
      <p:sp>
        <p:nvSpPr>
          <p:cNvPr id="565" name="Google Shape;565;p48"/>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pic>
        <p:nvPicPr>
          <p:cNvPr id="566" name="Google Shape;566;p48"/>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567" name="Google Shape;567;p48"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568" name="Google Shape;568;p48"/>
          <p:cNvPicPr preferRelativeResize="0"/>
          <p:nvPr/>
        </p:nvPicPr>
        <p:blipFill>
          <a:blip r:embed="rId5">
            <a:alphaModFix/>
          </a:blip>
          <a:stretch>
            <a:fillRect/>
          </a:stretch>
        </p:blipFill>
        <p:spPr>
          <a:xfrm>
            <a:off x="953588" y="1262925"/>
            <a:ext cx="7009576" cy="3347625"/>
          </a:xfrm>
          <a:prstGeom prst="rect">
            <a:avLst/>
          </a:prstGeom>
          <a:noFill/>
          <a:ln cap="flat" cmpd="sng" w="9525">
            <a:solidFill>
              <a:srgbClr val="000000"/>
            </a:solidFill>
            <a:prstDash val="solid"/>
            <a:round/>
            <a:headEnd len="sm" w="sm" type="none"/>
            <a:tailEnd len="sm" w="sm" type="none"/>
          </a:ln>
        </p:spPr>
      </p:pic>
      <p:sp>
        <p:nvSpPr>
          <p:cNvPr id="569" name="Google Shape;569;p48"/>
          <p:cNvSpPr/>
          <p:nvPr/>
        </p:nvSpPr>
        <p:spPr>
          <a:xfrm>
            <a:off x="2593250" y="2713525"/>
            <a:ext cx="1757700" cy="173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2193800" y="1542925"/>
            <a:ext cx="714000" cy="173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48"/>
          <p:cNvCxnSpPr/>
          <p:nvPr/>
        </p:nvCxnSpPr>
        <p:spPr>
          <a:xfrm rot="10800000">
            <a:off x="1443200" y="1613125"/>
            <a:ext cx="750600" cy="14700"/>
          </a:xfrm>
          <a:prstGeom prst="straightConnector1">
            <a:avLst/>
          </a:prstGeom>
          <a:noFill/>
          <a:ln cap="flat" cmpd="sng" w="28575">
            <a:solidFill>
              <a:srgbClr val="FF9900"/>
            </a:solidFill>
            <a:prstDash val="solid"/>
            <a:round/>
            <a:headEnd len="med" w="med" type="oval"/>
            <a:tailEnd len="med" w="med" type="oval"/>
          </a:ln>
        </p:spPr>
      </p:cxnSp>
      <p:cxnSp>
        <p:nvCxnSpPr>
          <p:cNvPr id="572" name="Google Shape;572;p48"/>
          <p:cNvCxnSpPr/>
          <p:nvPr/>
        </p:nvCxnSpPr>
        <p:spPr>
          <a:xfrm>
            <a:off x="1499900" y="1542925"/>
            <a:ext cx="0" cy="947400"/>
          </a:xfrm>
          <a:prstGeom prst="straightConnector1">
            <a:avLst/>
          </a:prstGeom>
          <a:noFill/>
          <a:ln cap="flat" cmpd="sng" w="28575">
            <a:solidFill>
              <a:srgbClr val="FF9900"/>
            </a:solidFill>
            <a:prstDash val="solid"/>
            <a:round/>
            <a:headEnd len="med" w="med" type="oval"/>
            <a:tailEnd len="med" w="med" type="oval"/>
          </a:ln>
        </p:spPr>
      </p:cxnSp>
      <p:sp>
        <p:nvSpPr>
          <p:cNvPr id="573" name="Google Shape;573;p48"/>
          <p:cNvSpPr txBox="1"/>
          <p:nvPr/>
        </p:nvSpPr>
        <p:spPr>
          <a:xfrm>
            <a:off x="517700" y="2713525"/>
            <a:ext cx="1964400" cy="1397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Una vez </a:t>
            </a:r>
            <a:r>
              <a:rPr b="1" lang="es" sz="1200">
                <a:latin typeface="Montserrat"/>
                <a:ea typeface="Montserrat"/>
                <a:cs typeface="Montserrat"/>
                <a:sym typeface="Montserrat"/>
              </a:rPr>
              <a:t>aprobada </a:t>
            </a:r>
            <a:r>
              <a:rPr lang="es" sz="1200">
                <a:latin typeface="Montserrat"/>
                <a:ea typeface="Montserrat"/>
                <a:cs typeface="Montserrat"/>
                <a:sym typeface="Montserrat"/>
              </a:rPr>
              <a:t>la novedad selecciona</a:t>
            </a:r>
            <a:r>
              <a:rPr b="1" lang="es" sz="1200">
                <a:latin typeface="Montserrat"/>
                <a:ea typeface="Montserrat"/>
                <a:cs typeface="Montserrat"/>
                <a:sym typeface="Montserrat"/>
              </a:rPr>
              <a:t> Crear reclutamiento </a:t>
            </a:r>
            <a:r>
              <a:rPr lang="es"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es" sz="1200">
                <a:latin typeface="Montserrat"/>
                <a:ea typeface="Montserrat"/>
                <a:cs typeface="Montserrat"/>
                <a:sym typeface="Montserrat"/>
              </a:rPr>
              <a:t>y </a:t>
            </a:r>
            <a:r>
              <a:rPr lang="es" sz="1200">
                <a:latin typeface="Montserrat"/>
                <a:ea typeface="Montserrat"/>
                <a:cs typeface="Montserrat"/>
                <a:sym typeface="Montserrat"/>
              </a:rPr>
              <a:t>después</a:t>
            </a:r>
            <a:r>
              <a:rPr lang="es" sz="1200">
                <a:latin typeface="Montserrat"/>
                <a:ea typeface="Montserrat"/>
                <a:cs typeface="Montserrat"/>
                <a:sym typeface="Montserrat"/>
              </a:rPr>
              <a:t> dale </a:t>
            </a:r>
            <a:r>
              <a:rPr b="1" lang="es" sz="1200">
                <a:latin typeface="Montserrat"/>
                <a:ea typeface="Montserrat"/>
                <a:cs typeface="Montserrat"/>
                <a:sym typeface="Montserrat"/>
              </a:rPr>
              <a:t>procesar</a:t>
            </a:r>
            <a:r>
              <a:rPr lang="es" sz="1200">
                <a:latin typeface="Montserrat"/>
                <a:ea typeface="Montserrat"/>
                <a:cs typeface="Montserrat"/>
                <a:sym typeface="Montserrat"/>
              </a:rPr>
              <a:t> para crear el </a:t>
            </a:r>
            <a:r>
              <a:rPr b="1" lang="es" sz="1200">
                <a:latin typeface="Montserrat"/>
                <a:ea typeface="Montserrat"/>
                <a:cs typeface="Montserrat"/>
                <a:sym typeface="Montserrat"/>
              </a:rPr>
              <a:t>contacto </a:t>
            </a:r>
            <a:r>
              <a:rPr lang="es"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cxnSp>
        <p:nvCxnSpPr>
          <p:cNvPr id="574" name="Google Shape;574;p48"/>
          <p:cNvCxnSpPr>
            <a:stCxn id="575" idx="1"/>
          </p:cNvCxnSpPr>
          <p:nvPr/>
        </p:nvCxnSpPr>
        <p:spPr>
          <a:xfrm flipH="1">
            <a:off x="3441900" y="1855525"/>
            <a:ext cx="2060400" cy="819900"/>
          </a:xfrm>
          <a:prstGeom prst="straightConnector1">
            <a:avLst/>
          </a:prstGeom>
          <a:noFill/>
          <a:ln cap="flat" cmpd="sng" w="28575">
            <a:solidFill>
              <a:srgbClr val="FF9900"/>
            </a:solidFill>
            <a:prstDash val="solid"/>
            <a:round/>
            <a:headEnd len="med" w="med" type="oval"/>
            <a:tailEnd len="med" w="med" type="oval"/>
          </a:ln>
        </p:spPr>
      </p:cxnSp>
      <p:sp>
        <p:nvSpPr>
          <p:cNvPr id="575" name="Google Shape;575;p48"/>
          <p:cNvSpPr txBox="1"/>
          <p:nvPr/>
        </p:nvSpPr>
        <p:spPr>
          <a:xfrm>
            <a:off x="5502300" y="1613125"/>
            <a:ext cx="2235600" cy="484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Pon la novedad </a:t>
            </a:r>
            <a:r>
              <a:rPr b="1" lang="es" sz="1300">
                <a:solidFill>
                  <a:schemeClr val="dk1"/>
                </a:solidFill>
                <a:latin typeface="Montserrat"/>
                <a:ea typeface="Montserrat"/>
                <a:cs typeface="Montserrat"/>
                <a:sym typeface="Montserrat"/>
              </a:rPr>
              <a:t>Ingreso Nuevo Empleado</a:t>
            </a:r>
            <a:endParaRPr sz="1100">
              <a:latin typeface="Montserrat"/>
              <a:ea typeface="Montserrat"/>
              <a:cs typeface="Montserrat"/>
              <a:sym typeface="Montserrat"/>
            </a:endParaRPr>
          </a:p>
        </p:txBody>
      </p:sp>
      <p:sp>
        <p:nvSpPr>
          <p:cNvPr id="576" name="Google Shape;576;p48"/>
          <p:cNvSpPr/>
          <p:nvPr/>
        </p:nvSpPr>
        <p:spPr>
          <a:xfrm>
            <a:off x="5446375" y="2850200"/>
            <a:ext cx="2392800" cy="173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 name="Google Shape;577;p48"/>
          <p:cNvCxnSpPr/>
          <p:nvPr/>
        </p:nvCxnSpPr>
        <p:spPr>
          <a:xfrm rot="10800000">
            <a:off x="6812425" y="3023300"/>
            <a:ext cx="14700" cy="793500"/>
          </a:xfrm>
          <a:prstGeom prst="straightConnector1">
            <a:avLst/>
          </a:prstGeom>
          <a:noFill/>
          <a:ln cap="flat" cmpd="sng" w="28575">
            <a:solidFill>
              <a:srgbClr val="FF9900"/>
            </a:solidFill>
            <a:prstDash val="solid"/>
            <a:round/>
            <a:headEnd len="med" w="med" type="oval"/>
            <a:tailEnd len="med" w="med" type="oval"/>
          </a:ln>
        </p:spPr>
      </p:cxnSp>
      <p:sp>
        <p:nvSpPr>
          <p:cNvPr id="578" name="Google Shape;578;p48"/>
          <p:cNvSpPr txBox="1"/>
          <p:nvPr/>
        </p:nvSpPr>
        <p:spPr>
          <a:xfrm>
            <a:off x="6079200" y="3816800"/>
            <a:ext cx="2235600" cy="484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Ingresa la fecha de ingreso del empleado </a:t>
            </a:r>
            <a:endParaRPr sz="11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9"/>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Nuevo empleado / Desde la novedad</a:t>
            </a:r>
            <a:endParaRPr b="1" sz="2400">
              <a:latin typeface="Open Sans"/>
              <a:ea typeface="Open Sans"/>
              <a:cs typeface="Open Sans"/>
              <a:sym typeface="Open Sans"/>
            </a:endParaRPr>
          </a:p>
        </p:txBody>
      </p:sp>
      <p:sp>
        <p:nvSpPr>
          <p:cNvPr id="584" name="Google Shape;584;p49"/>
          <p:cNvSpPr txBox="1"/>
          <p:nvPr/>
        </p:nvSpPr>
        <p:spPr>
          <a:xfrm>
            <a:off x="441200" y="6340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Puedes crear un Nuevo empleado desde la novedad de </a:t>
            </a:r>
            <a:r>
              <a:rPr b="1" lang="es">
                <a:latin typeface="Montserrat"/>
                <a:ea typeface="Montserrat"/>
                <a:cs typeface="Montserrat"/>
                <a:sym typeface="Montserrat"/>
              </a:rPr>
              <a:t>Ingreso Nuevo Empleado</a:t>
            </a:r>
            <a:endParaRPr b="1">
              <a:latin typeface="Montserrat"/>
              <a:ea typeface="Montserrat"/>
              <a:cs typeface="Montserrat"/>
              <a:sym typeface="Montserrat"/>
            </a:endParaRPr>
          </a:p>
        </p:txBody>
      </p:sp>
      <p:pic>
        <p:nvPicPr>
          <p:cNvPr id="585" name="Google Shape;585;p49"/>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586" name="Google Shape;586;p49"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587" name="Google Shape;587;p49"/>
          <p:cNvPicPr preferRelativeResize="0"/>
          <p:nvPr/>
        </p:nvPicPr>
        <p:blipFill>
          <a:blip r:embed="rId5">
            <a:alphaModFix/>
          </a:blip>
          <a:stretch>
            <a:fillRect/>
          </a:stretch>
        </p:blipFill>
        <p:spPr>
          <a:xfrm>
            <a:off x="2393075" y="1423638"/>
            <a:ext cx="6438201" cy="2537650"/>
          </a:xfrm>
          <a:prstGeom prst="rect">
            <a:avLst/>
          </a:prstGeom>
          <a:noFill/>
          <a:ln cap="flat" cmpd="sng" w="9525">
            <a:solidFill>
              <a:srgbClr val="000000"/>
            </a:solidFill>
            <a:prstDash val="solid"/>
            <a:round/>
            <a:headEnd len="sm" w="sm" type="none"/>
            <a:tailEnd len="sm" w="sm" type="none"/>
          </a:ln>
        </p:spPr>
      </p:pic>
      <p:sp>
        <p:nvSpPr>
          <p:cNvPr id="588" name="Google Shape;588;p49"/>
          <p:cNvSpPr/>
          <p:nvPr/>
        </p:nvSpPr>
        <p:spPr>
          <a:xfrm>
            <a:off x="3305750" y="1950488"/>
            <a:ext cx="509400" cy="1731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49"/>
          <p:cNvCxnSpPr>
            <a:endCxn id="590" idx="3"/>
          </p:cNvCxnSpPr>
          <p:nvPr/>
        </p:nvCxnSpPr>
        <p:spPr>
          <a:xfrm rot="10800000">
            <a:off x="2171925" y="1988675"/>
            <a:ext cx="1102800" cy="55800"/>
          </a:xfrm>
          <a:prstGeom prst="straightConnector1">
            <a:avLst/>
          </a:prstGeom>
          <a:noFill/>
          <a:ln cap="flat" cmpd="sng" w="28575">
            <a:solidFill>
              <a:srgbClr val="FF9900"/>
            </a:solidFill>
            <a:prstDash val="solid"/>
            <a:round/>
            <a:headEnd len="med" w="med" type="oval"/>
            <a:tailEnd len="med" w="med" type="oval"/>
          </a:ln>
        </p:spPr>
      </p:cxnSp>
      <p:sp>
        <p:nvSpPr>
          <p:cNvPr id="590" name="Google Shape;590;p49"/>
          <p:cNvSpPr txBox="1"/>
          <p:nvPr/>
        </p:nvSpPr>
        <p:spPr>
          <a:xfrm>
            <a:off x="232725" y="1635425"/>
            <a:ext cx="1939200" cy="70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Una vez Procesada la novedad selecciona </a:t>
            </a:r>
            <a:r>
              <a:rPr b="1" lang="es" sz="1100">
                <a:latin typeface="Montserrat"/>
                <a:ea typeface="Montserrat"/>
                <a:cs typeface="Montserrat"/>
                <a:sym typeface="Montserrat"/>
              </a:rPr>
              <a:t>create contact</a:t>
            </a:r>
            <a:endParaRPr b="1" sz="1100">
              <a:latin typeface="Montserrat"/>
              <a:ea typeface="Montserrat"/>
              <a:cs typeface="Montserrat"/>
              <a:sym typeface="Montserrat"/>
            </a:endParaRPr>
          </a:p>
        </p:txBody>
      </p:sp>
      <p:cxnSp>
        <p:nvCxnSpPr>
          <p:cNvPr id="591" name="Google Shape;591;p49"/>
          <p:cNvCxnSpPr/>
          <p:nvPr/>
        </p:nvCxnSpPr>
        <p:spPr>
          <a:xfrm flipH="1">
            <a:off x="2171925" y="2975638"/>
            <a:ext cx="2224500" cy="31200"/>
          </a:xfrm>
          <a:prstGeom prst="straightConnector1">
            <a:avLst/>
          </a:prstGeom>
          <a:noFill/>
          <a:ln cap="flat" cmpd="sng" w="28575">
            <a:solidFill>
              <a:srgbClr val="FF9900"/>
            </a:solidFill>
            <a:prstDash val="solid"/>
            <a:round/>
            <a:headEnd len="med" w="med" type="oval"/>
            <a:tailEnd len="med" w="med" type="oval"/>
          </a:ln>
        </p:spPr>
      </p:cxnSp>
      <p:sp>
        <p:nvSpPr>
          <p:cNvPr id="592" name="Google Shape;592;p49"/>
          <p:cNvSpPr txBox="1"/>
          <p:nvPr/>
        </p:nvSpPr>
        <p:spPr>
          <a:xfrm>
            <a:off x="152400" y="2750000"/>
            <a:ext cx="1939200" cy="70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Completa la información que te solicita el formulario.</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p:txBody>
      </p:sp>
      <p:sp>
        <p:nvSpPr>
          <p:cNvPr id="593" name="Google Shape;593;p49"/>
          <p:cNvSpPr/>
          <p:nvPr/>
        </p:nvSpPr>
        <p:spPr>
          <a:xfrm>
            <a:off x="4011500" y="3666450"/>
            <a:ext cx="444300" cy="1731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p49"/>
          <p:cNvCxnSpPr>
            <a:stCxn id="593" idx="2"/>
          </p:cNvCxnSpPr>
          <p:nvPr/>
        </p:nvCxnSpPr>
        <p:spPr>
          <a:xfrm flipH="1">
            <a:off x="4230950" y="3839550"/>
            <a:ext cx="2700" cy="483300"/>
          </a:xfrm>
          <a:prstGeom prst="straightConnector1">
            <a:avLst/>
          </a:prstGeom>
          <a:noFill/>
          <a:ln cap="flat" cmpd="sng" w="28575">
            <a:solidFill>
              <a:srgbClr val="FF9900"/>
            </a:solidFill>
            <a:prstDash val="solid"/>
            <a:round/>
            <a:headEnd len="med" w="med" type="oval"/>
            <a:tailEnd len="med" w="med" type="oval"/>
          </a:ln>
        </p:spPr>
      </p:cxnSp>
      <p:sp>
        <p:nvSpPr>
          <p:cNvPr id="595" name="Google Shape;595;p49"/>
          <p:cNvSpPr txBox="1"/>
          <p:nvPr/>
        </p:nvSpPr>
        <p:spPr>
          <a:xfrm>
            <a:off x="3305750" y="4333500"/>
            <a:ext cx="3767700" cy="657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Una vez completado todos los campos dale </a:t>
            </a:r>
            <a:r>
              <a:rPr b="1" lang="es" sz="1200">
                <a:latin typeface="Montserrat"/>
                <a:ea typeface="Montserrat"/>
                <a:cs typeface="Montserrat"/>
                <a:sym typeface="Montserrat"/>
              </a:rPr>
              <a:t>confirmar </a:t>
            </a:r>
            <a:r>
              <a:rPr lang="es" sz="1200">
                <a:latin typeface="Montserrat"/>
                <a:ea typeface="Montserrat"/>
                <a:cs typeface="Montserrat"/>
                <a:sym typeface="Montserrat"/>
              </a:rPr>
              <a:t>y se </a:t>
            </a:r>
            <a:r>
              <a:rPr lang="es" sz="1200">
                <a:latin typeface="Montserrat"/>
                <a:ea typeface="Montserrat"/>
                <a:cs typeface="Montserrat"/>
                <a:sym typeface="Montserrat"/>
              </a:rPr>
              <a:t>activará el botón </a:t>
            </a:r>
            <a:r>
              <a:rPr b="1" lang="es" sz="1200">
                <a:latin typeface="Montserrat"/>
                <a:ea typeface="Montserrat"/>
                <a:cs typeface="Montserrat"/>
                <a:sym typeface="Montserrat"/>
              </a:rPr>
              <a:t>Crear empleado</a:t>
            </a:r>
            <a:r>
              <a:rPr lang="es" sz="1200">
                <a:latin typeface="Montserrat"/>
                <a:ea typeface="Montserrat"/>
                <a:cs typeface="Montserrat"/>
                <a:sym typeface="Montserrat"/>
              </a:rPr>
              <a:t>  </a:t>
            </a:r>
            <a:r>
              <a:rPr lang="es" sz="1200">
                <a:latin typeface="Montserrat"/>
                <a:ea typeface="Montserrat"/>
                <a:cs typeface="Montserrat"/>
                <a:sym typeface="Montserrat"/>
              </a:rPr>
              <a:t> </a:t>
            </a:r>
            <a:endParaRPr sz="1200">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0"/>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Nuevo empleado / Desde la novedad</a:t>
            </a:r>
            <a:endParaRPr b="1" sz="2400">
              <a:latin typeface="Open Sans"/>
              <a:ea typeface="Open Sans"/>
              <a:cs typeface="Open Sans"/>
              <a:sym typeface="Open Sans"/>
            </a:endParaRPr>
          </a:p>
        </p:txBody>
      </p:sp>
      <p:sp>
        <p:nvSpPr>
          <p:cNvPr id="601" name="Google Shape;601;p50"/>
          <p:cNvSpPr txBox="1"/>
          <p:nvPr/>
        </p:nvSpPr>
        <p:spPr>
          <a:xfrm>
            <a:off x="313850" y="5666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Puedes crear un Nuevo empleado desde la novedad de </a:t>
            </a:r>
            <a:r>
              <a:rPr b="1" lang="es">
                <a:latin typeface="Montserrat"/>
                <a:ea typeface="Montserrat"/>
                <a:cs typeface="Montserrat"/>
                <a:sym typeface="Montserrat"/>
              </a:rPr>
              <a:t>Ingreso Nuevo Empleado</a:t>
            </a:r>
            <a:endParaRPr b="1">
              <a:latin typeface="Montserrat"/>
              <a:ea typeface="Montserrat"/>
              <a:cs typeface="Montserrat"/>
              <a:sym typeface="Montserrat"/>
            </a:endParaRPr>
          </a:p>
        </p:txBody>
      </p:sp>
      <p:pic>
        <p:nvPicPr>
          <p:cNvPr id="602" name="Google Shape;602;p50"/>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603" name="Google Shape;603;p50"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604" name="Google Shape;604;p50"/>
          <p:cNvSpPr txBox="1"/>
          <p:nvPr/>
        </p:nvSpPr>
        <p:spPr>
          <a:xfrm>
            <a:off x="152400" y="1547475"/>
            <a:ext cx="1939200" cy="70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Una vez </a:t>
            </a:r>
            <a:r>
              <a:rPr lang="es" sz="1100">
                <a:latin typeface="Montserrat"/>
                <a:ea typeface="Montserrat"/>
                <a:cs typeface="Montserrat"/>
                <a:sym typeface="Montserrat"/>
              </a:rPr>
              <a:t>confirmado</a:t>
            </a:r>
            <a:r>
              <a:rPr lang="es" sz="1100">
                <a:latin typeface="Montserrat"/>
                <a:ea typeface="Montserrat"/>
                <a:cs typeface="Montserrat"/>
                <a:sym typeface="Montserrat"/>
              </a:rPr>
              <a:t> los contactos </a:t>
            </a:r>
            <a:r>
              <a:rPr lang="es" sz="1100">
                <a:latin typeface="Montserrat"/>
                <a:ea typeface="Montserrat"/>
                <a:cs typeface="Montserrat"/>
                <a:sym typeface="Montserrat"/>
              </a:rPr>
              <a:t>selecciona </a:t>
            </a:r>
            <a:r>
              <a:rPr b="1" lang="es" sz="1100">
                <a:latin typeface="Montserrat"/>
                <a:ea typeface="Montserrat"/>
                <a:cs typeface="Montserrat"/>
                <a:sym typeface="Montserrat"/>
              </a:rPr>
              <a:t>crear empleado</a:t>
            </a:r>
            <a:endParaRPr b="1" sz="1100">
              <a:latin typeface="Montserrat"/>
              <a:ea typeface="Montserrat"/>
              <a:cs typeface="Montserrat"/>
              <a:sym typeface="Montserrat"/>
            </a:endParaRPr>
          </a:p>
        </p:txBody>
      </p:sp>
      <p:sp>
        <p:nvSpPr>
          <p:cNvPr id="605" name="Google Shape;605;p50"/>
          <p:cNvSpPr txBox="1"/>
          <p:nvPr/>
        </p:nvSpPr>
        <p:spPr>
          <a:xfrm>
            <a:off x="152400" y="2750000"/>
            <a:ext cx="1939200" cy="70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Completa la información que te solicita el formulario.</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p:txBody>
      </p:sp>
      <p:sp>
        <p:nvSpPr>
          <p:cNvPr id="606" name="Google Shape;606;p50"/>
          <p:cNvSpPr txBox="1"/>
          <p:nvPr/>
        </p:nvSpPr>
        <p:spPr>
          <a:xfrm>
            <a:off x="2647775" y="4425075"/>
            <a:ext cx="3767700" cy="657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Una vez completado todos los campos dale </a:t>
            </a:r>
            <a:r>
              <a:rPr b="1" lang="es" sz="1200">
                <a:latin typeface="Montserrat"/>
                <a:ea typeface="Montserrat"/>
                <a:cs typeface="Montserrat"/>
                <a:sym typeface="Montserrat"/>
              </a:rPr>
              <a:t>confirmar </a:t>
            </a:r>
            <a:r>
              <a:rPr lang="es" sz="1200">
                <a:latin typeface="Montserrat"/>
                <a:ea typeface="Montserrat"/>
                <a:cs typeface="Montserrat"/>
                <a:sym typeface="Montserrat"/>
              </a:rPr>
              <a:t>y se </a:t>
            </a:r>
            <a:r>
              <a:rPr lang="es" sz="1200">
                <a:latin typeface="Montserrat"/>
                <a:ea typeface="Montserrat"/>
                <a:cs typeface="Montserrat"/>
                <a:sym typeface="Montserrat"/>
              </a:rPr>
              <a:t>activará</a:t>
            </a:r>
            <a:r>
              <a:rPr lang="es" sz="1200">
                <a:latin typeface="Montserrat"/>
                <a:ea typeface="Montserrat"/>
                <a:cs typeface="Montserrat"/>
                <a:sym typeface="Montserrat"/>
              </a:rPr>
              <a:t> el </a:t>
            </a:r>
            <a:r>
              <a:rPr lang="es" sz="1200">
                <a:latin typeface="Montserrat"/>
                <a:ea typeface="Montserrat"/>
                <a:cs typeface="Montserrat"/>
                <a:sym typeface="Montserrat"/>
              </a:rPr>
              <a:t>botón</a:t>
            </a:r>
            <a:r>
              <a:rPr lang="es" sz="1200">
                <a:latin typeface="Montserrat"/>
                <a:ea typeface="Montserrat"/>
                <a:cs typeface="Montserrat"/>
                <a:sym typeface="Montserrat"/>
              </a:rPr>
              <a:t> de  </a:t>
            </a:r>
            <a:endParaRPr sz="1200">
              <a:latin typeface="Montserrat"/>
              <a:ea typeface="Montserrat"/>
              <a:cs typeface="Montserrat"/>
              <a:sym typeface="Montserrat"/>
            </a:endParaRPr>
          </a:p>
        </p:txBody>
      </p:sp>
      <p:pic>
        <p:nvPicPr>
          <p:cNvPr id="607" name="Google Shape;607;p50"/>
          <p:cNvPicPr preferRelativeResize="0"/>
          <p:nvPr/>
        </p:nvPicPr>
        <p:blipFill>
          <a:blip r:embed="rId5">
            <a:alphaModFix/>
          </a:blip>
          <a:stretch>
            <a:fillRect/>
          </a:stretch>
        </p:blipFill>
        <p:spPr>
          <a:xfrm>
            <a:off x="2301075" y="1356250"/>
            <a:ext cx="6369002" cy="2605051"/>
          </a:xfrm>
          <a:prstGeom prst="rect">
            <a:avLst/>
          </a:prstGeom>
          <a:noFill/>
          <a:ln>
            <a:noFill/>
          </a:ln>
        </p:spPr>
      </p:pic>
      <p:sp>
        <p:nvSpPr>
          <p:cNvPr id="608" name="Google Shape;608;p50"/>
          <p:cNvSpPr/>
          <p:nvPr/>
        </p:nvSpPr>
        <p:spPr>
          <a:xfrm>
            <a:off x="3128875" y="1785875"/>
            <a:ext cx="557100" cy="1731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 name="Google Shape;609;p50"/>
          <p:cNvCxnSpPr/>
          <p:nvPr/>
        </p:nvCxnSpPr>
        <p:spPr>
          <a:xfrm rot="10800000">
            <a:off x="1995050" y="1824050"/>
            <a:ext cx="1102800" cy="55800"/>
          </a:xfrm>
          <a:prstGeom prst="straightConnector1">
            <a:avLst/>
          </a:prstGeom>
          <a:noFill/>
          <a:ln cap="flat" cmpd="sng" w="28575">
            <a:solidFill>
              <a:srgbClr val="FF9900"/>
            </a:solidFill>
            <a:prstDash val="solid"/>
            <a:round/>
            <a:headEnd len="med" w="med" type="oval"/>
            <a:tailEnd len="med" w="med" type="oval"/>
          </a:ln>
        </p:spPr>
      </p:cxnSp>
      <p:cxnSp>
        <p:nvCxnSpPr>
          <p:cNvPr id="610" name="Google Shape;610;p50"/>
          <p:cNvCxnSpPr>
            <a:endCxn id="605" idx="3"/>
          </p:cNvCxnSpPr>
          <p:nvPr/>
        </p:nvCxnSpPr>
        <p:spPr>
          <a:xfrm flipH="1">
            <a:off x="2091600" y="2943050"/>
            <a:ext cx="2294700" cy="160200"/>
          </a:xfrm>
          <a:prstGeom prst="straightConnector1">
            <a:avLst/>
          </a:prstGeom>
          <a:noFill/>
          <a:ln cap="flat" cmpd="sng" w="28575">
            <a:solidFill>
              <a:srgbClr val="FF9900"/>
            </a:solidFill>
            <a:prstDash val="solid"/>
            <a:round/>
            <a:headEnd len="med" w="med" type="oval"/>
            <a:tailEnd len="med" w="med" type="oval"/>
          </a:ln>
        </p:spPr>
      </p:cxnSp>
      <p:sp>
        <p:nvSpPr>
          <p:cNvPr id="611" name="Google Shape;611;p50"/>
          <p:cNvSpPr/>
          <p:nvPr/>
        </p:nvSpPr>
        <p:spPr>
          <a:xfrm>
            <a:off x="3866750" y="3811775"/>
            <a:ext cx="444300" cy="1731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50"/>
          <p:cNvCxnSpPr>
            <a:stCxn id="611" idx="2"/>
          </p:cNvCxnSpPr>
          <p:nvPr/>
        </p:nvCxnSpPr>
        <p:spPr>
          <a:xfrm flipH="1">
            <a:off x="4086200" y="3984875"/>
            <a:ext cx="2700" cy="483300"/>
          </a:xfrm>
          <a:prstGeom prst="straightConnector1">
            <a:avLst/>
          </a:prstGeom>
          <a:noFill/>
          <a:ln cap="flat" cmpd="sng" w="28575">
            <a:solidFill>
              <a:srgbClr val="FF9900"/>
            </a:solidFill>
            <a:prstDash val="solid"/>
            <a:round/>
            <a:headEnd len="med" w="med" type="oval"/>
            <a:tailEnd len="med" w="med" type="oval"/>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1"/>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Nuevo empleado / Desde la novedad</a:t>
            </a:r>
            <a:endParaRPr b="1" sz="2400">
              <a:latin typeface="Open Sans"/>
              <a:ea typeface="Open Sans"/>
              <a:cs typeface="Open Sans"/>
              <a:sym typeface="Open Sans"/>
            </a:endParaRPr>
          </a:p>
        </p:txBody>
      </p:sp>
      <p:sp>
        <p:nvSpPr>
          <p:cNvPr id="618" name="Google Shape;618;p51"/>
          <p:cNvSpPr txBox="1"/>
          <p:nvPr/>
        </p:nvSpPr>
        <p:spPr>
          <a:xfrm>
            <a:off x="313850" y="5666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Puedes crear un Nuevo empleado desde la novedad de </a:t>
            </a:r>
            <a:r>
              <a:rPr b="1" lang="es">
                <a:latin typeface="Montserrat"/>
                <a:ea typeface="Montserrat"/>
                <a:cs typeface="Montserrat"/>
                <a:sym typeface="Montserrat"/>
              </a:rPr>
              <a:t>Ingreso Nuevo Empleado</a:t>
            </a:r>
            <a:endParaRPr b="1">
              <a:latin typeface="Montserrat"/>
              <a:ea typeface="Montserrat"/>
              <a:cs typeface="Montserrat"/>
              <a:sym typeface="Montserrat"/>
            </a:endParaRPr>
          </a:p>
        </p:txBody>
      </p:sp>
      <p:sp>
        <p:nvSpPr>
          <p:cNvPr id="619" name="Google Shape;619;p51"/>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pic>
        <p:nvPicPr>
          <p:cNvPr id="620" name="Google Shape;620;p51"/>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621" name="Google Shape;621;p51"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622" name="Google Shape;622;p51"/>
          <p:cNvPicPr preferRelativeResize="0"/>
          <p:nvPr/>
        </p:nvPicPr>
        <p:blipFill>
          <a:blip r:embed="rId5">
            <a:alphaModFix/>
          </a:blip>
          <a:stretch>
            <a:fillRect/>
          </a:stretch>
        </p:blipFill>
        <p:spPr>
          <a:xfrm>
            <a:off x="152400" y="1203850"/>
            <a:ext cx="8839197" cy="1917426"/>
          </a:xfrm>
          <a:prstGeom prst="rect">
            <a:avLst/>
          </a:prstGeom>
          <a:noFill/>
          <a:ln>
            <a:noFill/>
          </a:ln>
        </p:spPr>
      </p:pic>
      <p:sp>
        <p:nvSpPr>
          <p:cNvPr id="623" name="Google Shape;623;p51"/>
          <p:cNvSpPr/>
          <p:nvPr/>
        </p:nvSpPr>
        <p:spPr>
          <a:xfrm>
            <a:off x="1386700" y="1825075"/>
            <a:ext cx="714600" cy="1731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 name="Google Shape;624;p51"/>
          <p:cNvCxnSpPr/>
          <p:nvPr/>
        </p:nvCxnSpPr>
        <p:spPr>
          <a:xfrm rot="10800000">
            <a:off x="1768750" y="2023600"/>
            <a:ext cx="0" cy="1365300"/>
          </a:xfrm>
          <a:prstGeom prst="straightConnector1">
            <a:avLst/>
          </a:prstGeom>
          <a:noFill/>
          <a:ln cap="flat" cmpd="sng" w="28575">
            <a:solidFill>
              <a:srgbClr val="FF9900"/>
            </a:solidFill>
            <a:prstDash val="solid"/>
            <a:round/>
            <a:headEnd len="med" w="med" type="oval"/>
            <a:tailEnd len="med" w="med" type="oval"/>
          </a:ln>
        </p:spPr>
      </p:cxnSp>
      <p:sp>
        <p:nvSpPr>
          <p:cNvPr id="625" name="Google Shape;625;p51"/>
          <p:cNvSpPr txBox="1"/>
          <p:nvPr/>
        </p:nvSpPr>
        <p:spPr>
          <a:xfrm>
            <a:off x="463100" y="3414325"/>
            <a:ext cx="1939200" cy="70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Una vez confirmado los contactos selecciona </a:t>
            </a:r>
            <a:r>
              <a:rPr b="1" lang="es" sz="1100">
                <a:latin typeface="Montserrat"/>
                <a:ea typeface="Montserrat"/>
                <a:cs typeface="Montserrat"/>
                <a:sym typeface="Montserrat"/>
              </a:rPr>
              <a:t>crear empleado</a:t>
            </a:r>
            <a:endParaRPr b="1" sz="1100">
              <a:latin typeface="Montserrat"/>
              <a:ea typeface="Montserrat"/>
              <a:cs typeface="Montserrat"/>
              <a:sym typeface="Montserrat"/>
            </a:endParaRPr>
          </a:p>
        </p:txBody>
      </p:sp>
      <p:cxnSp>
        <p:nvCxnSpPr>
          <p:cNvPr id="626" name="Google Shape;626;p51"/>
          <p:cNvCxnSpPr/>
          <p:nvPr/>
        </p:nvCxnSpPr>
        <p:spPr>
          <a:xfrm rot="10800000">
            <a:off x="7694325" y="2260900"/>
            <a:ext cx="0" cy="1365300"/>
          </a:xfrm>
          <a:prstGeom prst="straightConnector1">
            <a:avLst/>
          </a:prstGeom>
          <a:noFill/>
          <a:ln cap="flat" cmpd="sng" w="28575">
            <a:solidFill>
              <a:srgbClr val="FF9900"/>
            </a:solidFill>
            <a:prstDash val="solid"/>
            <a:round/>
            <a:headEnd len="med" w="med" type="oval"/>
            <a:tailEnd len="med" w="med" type="oval"/>
          </a:ln>
        </p:spPr>
      </p:cxnSp>
      <p:sp>
        <p:nvSpPr>
          <p:cNvPr id="627" name="Google Shape;627;p51"/>
          <p:cNvSpPr txBox="1"/>
          <p:nvPr/>
        </p:nvSpPr>
        <p:spPr>
          <a:xfrm>
            <a:off x="6652725" y="3626200"/>
            <a:ext cx="1939200" cy="70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Completa la información que te solicita el formulario.</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p:txBody>
      </p:sp>
      <p:sp>
        <p:nvSpPr>
          <p:cNvPr id="628" name="Google Shape;628;p51"/>
          <p:cNvSpPr/>
          <p:nvPr/>
        </p:nvSpPr>
        <p:spPr>
          <a:xfrm>
            <a:off x="2402300" y="2784000"/>
            <a:ext cx="547800" cy="1731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 name="Google Shape;629;p51"/>
          <p:cNvCxnSpPr>
            <a:stCxn id="630" idx="0"/>
          </p:cNvCxnSpPr>
          <p:nvPr/>
        </p:nvCxnSpPr>
        <p:spPr>
          <a:xfrm rot="10800000">
            <a:off x="2759450" y="2956900"/>
            <a:ext cx="1206000" cy="1041000"/>
          </a:xfrm>
          <a:prstGeom prst="straightConnector1">
            <a:avLst/>
          </a:prstGeom>
          <a:noFill/>
          <a:ln cap="flat" cmpd="sng" w="28575">
            <a:solidFill>
              <a:srgbClr val="FF9900"/>
            </a:solidFill>
            <a:prstDash val="solid"/>
            <a:round/>
            <a:headEnd len="med" w="med" type="oval"/>
            <a:tailEnd len="med" w="med" type="oval"/>
          </a:ln>
        </p:spPr>
      </p:cxnSp>
      <p:sp>
        <p:nvSpPr>
          <p:cNvPr id="630" name="Google Shape;630;p51"/>
          <p:cNvSpPr txBox="1"/>
          <p:nvPr/>
        </p:nvSpPr>
        <p:spPr>
          <a:xfrm>
            <a:off x="2599700" y="3997900"/>
            <a:ext cx="2731500" cy="912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Una vez completado todos los campos dale </a:t>
            </a:r>
            <a:r>
              <a:rPr b="1" lang="es" sz="1200">
                <a:latin typeface="Montserrat"/>
                <a:ea typeface="Montserrat"/>
                <a:cs typeface="Montserrat"/>
                <a:sym typeface="Montserrat"/>
              </a:rPr>
              <a:t>confirmar </a:t>
            </a:r>
            <a:r>
              <a:rPr lang="es" sz="1200">
                <a:latin typeface="Montserrat"/>
                <a:ea typeface="Montserrat"/>
                <a:cs typeface="Montserrat"/>
                <a:sym typeface="Montserrat"/>
              </a:rPr>
              <a:t>y busca el empleado en el módulo correspondiente y confirma los datos</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p:nvPr/>
        </p:nvSpPr>
        <p:spPr>
          <a:xfrm>
            <a:off x="-51650" y="0"/>
            <a:ext cx="91602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6" title="Home">
            <a:hlinkClick/>
          </p:cNvPr>
          <p:cNvPicPr preferRelativeResize="0"/>
          <p:nvPr/>
        </p:nvPicPr>
        <p:blipFill>
          <a:blip r:embed="rId3">
            <a:alphaModFix/>
          </a:blip>
          <a:stretch>
            <a:fillRect/>
          </a:stretch>
        </p:blipFill>
        <p:spPr>
          <a:xfrm>
            <a:off x="152400" y="4771275"/>
            <a:ext cx="219825" cy="219825"/>
          </a:xfrm>
          <a:prstGeom prst="rect">
            <a:avLst/>
          </a:prstGeom>
          <a:noFill/>
          <a:ln>
            <a:noFill/>
          </a:ln>
        </p:spPr>
      </p:pic>
      <p:pic>
        <p:nvPicPr>
          <p:cNvPr id="89" name="Google Shape;89;p16"/>
          <p:cNvPicPr preferRelativeResize="0"/>
          <p:nvPr/>
        </p:nvPicPr>
        <p:blipFill>
          <a:blip r:embed="rId4">
            <a:alphaModFix/>
          </a:blip>
          <a:stretch>
            <a:fillRect/>
          </a:stretch>
        </p:blipFill>
        <p:spPr>
          <a:xfrm>
            <a:off x="8591925" y="152400"/>
            <a:ext cx="330500" cy="330500"/>
          </a:xfrm>
          <a:prstGeom prst="rect">
            <a:avLst/>
          </a:prstGeom>
          <a:noFill/>
          <a:ln>
            <a:noFill/>
          </a:ln>
        </p:spPr>
      </p:pic>
      <p:cxnSp>
        <p:nvCxnSpPr>
          <p:cNvPr id="90" name="Google Shape;90;p16"/>
          <p:cNvCxnSpPr/>
          <p:nvPr/>
        </p:nvCxnSpPr>
        <p:spPr>
          <a:xfrm flipH="1">
            <a:off x="5080325" y="1693875"/>
            <a:ext cx="11400" cy="2143200"/>
          </a:xfrm>
          <a:prstGeom prst="straightConnector1">
            <a:avLst/>
          </a:prstGeom>
          <a:noFill/>
          <a:ln cap="flat" cmpd="sng" w="9525">
            <a:solidFill>
              <a:srgbClr val="D9D9D9"/>
            </a:solidFill>
            <a:prstDash val="solid"/>
            <a:round/>
            <a:headEnd len="med" w="med" type="none"/>
            <a:tailEnd len="med" w="med" type="none"/>
          </a:ln>
        </p:spPr>
      </p:cxnSp>
      <p:sp>
        <p:nvSpPr>
          <p:cNvPr id="91" name="Google Shape;91;p16"/>
          <p:cNvSpPr txBox="1"/>
          <p:nvPr/>
        </p:nvSpPr>
        <p:spPr>
          <a:xfrm>
            <a:off x="5320375" y="1967050"/>
            <a:ext cx="26982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800">
                <a:solidFill>
                  <a:srgbClr val="F1C232"/>
                </a:solidFill>
                <a:latin typeface="Open Sans ExtraBold"/>
                <a:ea typeface="Open Sans ExtraBold"/>
                <a:cs typeface="Open Sans ExtraBold"/>
                <a:sym typeface="Open Sans ExtraBold"/>
              </a:rPr>
              <a:t>¿Cuáles son los beneficios ?</a:t>
            </a:r>
            <a:endParaRPr sz="1200">
              <a:solidFill>
                <a:schemeClr val="dk1"/>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F1C232"/>
              </a:solidFill>
              <a:latin typeface="Open Sans ExtraBold"/>
              <a:ea typeface="Open Sans ExtraBold"/>
              <a:cs typeface="Open Sans ExtraBold"/>
              <a:sym typeface="Open Sans ExtraBold"/>
            </a:endParaRPr>
          </a:p>
        </p:txBody>
      </p:sp>
      <p:sp>
        <p:nvSpPr>
          <p:cNvPr id="92" name="Google Shape;92;p16"/>
          <p:cNvSpPr txBox="1"/>
          <p:nvPr/>
        </p:nvSpPr>
        <p:spPr>
          <a:xfrm>
            <a:off x="264425" y="1281425"/>
            <a:ext cx="4587300" cy="273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ontserrat"/>
              <a:buChar char="❖"/>
            </a:pPr>
            <a:r>
              <a:rPr b="1" lang="es">
                <a:solidFill>
                  <a:schemeClr val="lt1"/>
                </a:solidFill>
                <a:latin typeface="Montserrat"/>
                <a:ea typeface="Montserrat"/>
                <a:cs typeface="Montserrat"/>
                <a:sym typeface="Montserrat"/>
              </a:rPr>
              <a:t>No requiere instalación</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es">
                <a:solidFill>
                  <a:schemeClr val="lt1"/>
                </a:solidFill>
                <a:latin typeface="Montserrat"/>
                <a:ea typeface="Montserrat"/>
                <a:cs typeface="Montserrat"/>
                <a:sym typeface="Montserrat"/>
              </a:rPr>
              <a:t>Reduce los procesos Manuales </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es">
                <a:solidFill>
                  <a:schemeClr val="lt1"/>
                </a:solidFill>
                <a:latin typeface="Montserrat"/>
                <a:ea typeface="Montserrat"/>
                <a:cs typeface="Montserrat"/>
                <a:sym typeface="Montserrat"/>
              </a:rPr>
              <a:t>Reduce el riesgo de error humano</a:t>
            </a:r>
            <a:endParaRPr b="1">
              <a:solidFill>
                <a:schemeClr val="lt1"/>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es">
                <a:solidFill>
                  <a:schemeClr val="lt1"/>
                </a:solidFill>
                <a:latin typeface="Montserrat"/>
                <a:ea typeface="Montserrat"/>
                <a:cs typeface="Montserrat"/>
                <a:sym typeface="Montserrat"/>
              </a:rPr>
              <a:t>Gestiona los requerimientos Centralizados</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es">
                <a:solidFill>
                  <a:schemeClr val="lt1"/>
                </a:solidFill>
                <a:latin typeface="Montserrat"/>
                <a:ea typeface="Montserrat"/>
                <a:cs typeface="Montserrat"/>
                <a:sym typeface="Montserrat"/>
              </a:rPr>
              <a:t>Acceso inmediato para el usuario, desde cualquier lugar</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Char char="❖"/>
            </a:pPr>
            <a:r>
              <a:rPr b="1" lang="es">
                <a:solidFill>
                  <a:schemeClr val="lt1"/>
                </a:solidFill>
                <a:latin typeface="Montserrat"/>
                <a:ea typeface="Montserrat"/>
                <a:cs typeface="Montserrat"/>
                <a:sym typeface="Montserrat"/>
              </a:rPr>
              <a:t>Agiliza</a:t>
            </a:r>
            <a:r>
              <a:rPr b="1" lang="es">
                <a:solidFill>
                  <a:schemeClr val="dk1"/>
                </a:solidFill>
                <a:latin typeface="Montserrat"/>
                <a:ea typeface="Montserrat"/>
                <a:cs typeface="Montserrat"/>
                <a:sym typeface="Montserrat"/>
              </a:rPr>
              <a:t> </a:t>
            </a:r>
            <a:r>
              <a:rPr b="1" lang="es">
                <a:solidFill>
                  <a:schemeClr val="lt1"/>
                </a:solidFill>
                <a:latin typeface="Montserrat"/>
                <a:ea typeface="Montserrat"/>
                <a:cs typeface="Montserrat"/>
                <a:sym typeface="Montserrat"/>
              </a:rPr>
              <a:t>procesos.</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es">
                <a:solidFill>
                  <a:schemeClr val="lt1"/>
                </a:solidFill>
                <a:latin typeface="Montserrat"/>
                <a:ea typeface="Montserrat"/>
                <a:cs typeface="Montserrat"/>
                <a:sym typeface="Montserrat"/>
              </a:rPr>
              <a:t>Maneja matriz de responsabilidad </a:t>
            </a:r>
            <a:endParaRPr b="1">
              <a:solidFill>
                <a:schemeClr val="lt1"/>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es">
                <a:solidFill>
                  <a:schemeClr val="lt1"/>
                </a:solidFill>
                <a:latin typeface="Montserrat"/>
                <a:ea typeface="Montserrat"/>
                <a:cs typeface="Montserrat"/>
                <a:sym typeface="Montserrat"/>
              </a:rPr>
              <a:t>Seguridad de la información</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es">
                <a:solidFill>
                  <a:srgbClr val="FFFFFF"/>
                </a:solidFill>
                <a:latin typeface="Montserrat"/>
                <a:ea typeface="Montserrat"/>
                <a:cs typeface="Montserrat"/>
                <a:sym typeface="Montserrat"/>
              </a:rPr>
              <a:t>Actualizado con las leyes vigentes.</a:t>
            </a:r>
            <a:endParaRPr b="1">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es">
                <a:solidFill>
                  <a:srgbClr val="FFFFFF"/>
                </a:solidFill>
                <a:latin typeface="Montserrat"/>
                <a:ea typeface="Montserrat"/>
                <a:cs typeface="Montserrat"/>
                <a:sym typeface="Montserrat"/>
              </a:rPr>
              <a:t>coneccion directa con los productos de la Suite </a:t>
            </a:r>
            <a:endParaRPr b="1">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52"/>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636" name="Google Shape;636;p52"/>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637" name="Google Shape;637;p52"/>
          <p:cNvSpPr txBox="1"/>
          <p:nvPr/>
        </p:nvSpPr>
        <p:spPr>
          <a:xfrm>
            <a:off x="529100" y="1709550"/>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 empleado </a:t>
            </a:r>
            <a:endParaRPr b="1" sz="2400">
              <a:solidFill>
                <a:srgbClr val="40404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por </a:t>
            </a:r>
            <a:r>
              <a:rPr b="1" lang="es" sz="2400">
                <a:solidFill>
                  <a:srgbClr val="404040"/>
                </a:solidFill>
                <a:latin typeface="Open Sans"/>
                <a:ea typeface="Open Sans"/>
                <a:cs typeface="Open Sans"/>
                <a:sym typeface="Open Sans"/>
              </a:rPr>
              <a:t>módulo</a:t>
            </a: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3"/>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 empleado /Crear nuevo contacto</a:t>
            </a:r>
            <a:endParaRPr b="1" sz="2400">
              <a:latin typeface="Open Sans"/>
              <a:ea typeface="Open Sans"/>
              <a:cs typeface="Open Sans"/>
              <a:sym typeface="Open Sans"/>
            </a:endParaRPr>
          </a:p>
        </p:txBody>
      </p:sp>
      <p:sp>
        <p:nvSpPr>
          <p:cNvPr id="643" name="Google Shape;643;p53"/>
          <p:cNvSpPr txBox="1"/>
          <p:nvPr/>
        </p:nvSpPr>
        <p:spPr>
          <a:xfrm>
            <a:off x="441200" y="55622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En el módulo de </a:t>
            </a:r>
            <a:r>
              <a:rPr b="1" lang="es">
                <a:latin typeface="Montserrat"/>
                <a:ea typeface="Montserrat"/>
                <a:cs typeface="Montserrat"/>
                <a:sym typeface="Montserrat"/>
              </a:rPr>
              <a:t>contactos </a:t>
            </a:r>
            <a:r>
              <a:rPr lang="es">
                <a:latin typeface="Montserrat"/>
                <a:ea typeface="Montserrat"/>
                <a:cs typeface="Montserrat"/>
                <a:sym typeface="Montserrat"/>
              </a:rPr>
              <a:t>        selecciona            para un nuevo contacto.</a:t>
            </a:r>
            <a:endParaRPr>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Completa la información solicitada por  la planilla según corresponda el contacto a crear  </a:t>
            </a:r>
            <a:endParaRPr>
              <a:latin typeface="Montserrat"/>
              <a:ea typeface="Montserrat"/>
              <a:cs typeface="Montserrat"/>
              <a:sym typeface="Montserrat"/>
            </a:endParaRPr>
          </a:p>
        </p:txBody>
      </p:sp>
      <p:pic>
        <p:nvPicPr>
          <p:cNvPr id="644" name="Google Shape;644;p53"/>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645" name="Google Shape;645;p53"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646" name="Google Shape;646;p53"/>
          <p:cNvPicPr preferRelativeResize="0"/>
          <p:nvPr/>
        </p:nvPicPr>
        <p:blipFill>
          <a:blip r:embed="rId5">
            <a:alphaModFix/>
          </a:blip>
          <a:stretch>
            <a:fillRect/>
          </a:stretch>
        </p:blipFill>
        <p:spPr>
          <a:xfrm>
            <a:off x="2059901" y="1372550"/>
            <a:ext cx="4548128" cy="3475173"/>
          </a:xfrm>
          <a:prstGeom prst="rect">
            <a:avLst/>
          </a:prstGeom>
          <a:noFill/>
          <a:ln cap="flat" cmpd="sng" w="9525">
            <a:solidFill>
              <a:srgbClr val="000000"/>
            </a:solidFill>
            <a:prstDash val="solid"/>
            <a:round/>
            <a:headEnd len="sm" w="sm" type="none"/>
            <a:tailEnd len="sm" w="sm" type="none"/>
          </a:ln>
        </p:spPr>
      </p:pic>
      <p:cxnSp>
        <p:nvCxnSpPr>
          <p:cNvPr id="647" name="Google Shape;647;p53"/>
          <p:cNvCxnSpPr>
            <a:stCxn id="648" idx="1"/>
          </p:cNvCxnSpPr>
          <p:nvPr/>
        </p:nvCxnSpPr>
        <p:spPr>
          <a:xfrm rot="10800000">
            <a:off x="5299125" y="1876008"/>
            <a:ext cx="1519200" cy="12600"/>
          </a:xfrm>
          <a:prstGeom prst="straightConnector1">
            <a:avLst/>
          </a:prstGeom>
          <a:noFill/>
          <a:ln cap="flat" cmpd="sng" w="28575">
            <a:solidFill>
              <a:srgbClr val="FF9900"/>
            </a:solidFill>
            <a:prstDash val="solid"/>
            <a:round/>
            <a:headEnd len="med" w="med" type="oval"/>
            <a:tailEnd len="med" w="med" type="oval"/>
          </a:ln>
        </p:spPr>
      </p:cxnSp>
      <p:sp>
        <p:nvSpPr>
          <p:cNvPr id="648" name="Google Shape;648;p53"/>
          <p:cNvSpPr txBox="1"/>
          <p:nvPr/>
        </p:nvSpPr>
        <p:spPr>
          <a:xfrm>
            <a:off x="6818325" y="1666908"/>
            <a:ext cx="21420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Individual para empleado y Company para una empresa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cxnSp>
        <p:nvCxnSpPr>
          <p:cNvPr id="649" name="Google Shape;649;p53"/>
          <p:cNvCxnSpPr/>
          <p:nvPr/>
        </p:nvCxnSpPr>
        <p:spPr>
          <a:xfrm rot="10800000">
            <a:off x="5483028" y="3318644"/>
            <a:ext cx="1634400" cy="11100"/>
          </a:xfrm>
          <a:prstGeom prst="straightConnector1">
            <a:avLst/>
          </a:prstGeom>
          <a:noFill/>
          <a:ln cap="flat" cmpd="sng" w="28575">
            <a:solidFill>
              <a:srgbClr val="FF9900"/>
            </a:solidFill>
            <a:prstDash val="solid"/>
            <a:round/>
            <a:headEnd len="med" w="med" type="oval"/>
            <a:tailEnd len="med" w="med" type="oval"/>
          </a:ln>
        </p:spPr>
      </p:cxnSp>
      <p:sp>
        <p:nvSpPr>
          <p:cNvPr id="650" name="Google Shape;650;p53"/>
          <p:cNvSpPr txBox="1"/>
          <p:nvPr/>
        </p:nvSpPr>
        <p:spPr>
          <a:xfrm>
            <a:off x="6780428" y="2850883"/>
            <a:ext cx="21420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Completa la información que te solicita el formulario.</a:t>
            </a:r>
            <a:endParaRPr sz="1200">
              <a:latin typeface="Montserrat"/>
              <a:ea typeface="Montserrat"/>
              <a:cs typeface="Montserrat"/>
              <a:sym typeface="Montserrat"/>
            </a:endParaRPr>
          </a:p>
          <a:p>
            <a:pPr indent="0" lvl="0" marL="0" rtl="0" algn="ctr">
              <a:spcBef>
                <a:spcPts val="0"/>
              </a:spcBef>
              <a:spcAft>
                <a:spcPts val="0"/>
              </a:spcAft>
              <a:buNone/>
            </a:pPr>
            <a:r>
              <a:rPr lang="es" sz="1200">
                <a:latin typeface="Montserrat"/>
                <a:ea typeface="Montserrat"/>
                <a:cs typeface="Montserrat"/>
                <a:sym typeface="Montserrat"/>
              </a:rPr>
              <a:t>Recuerda que los datos a ingresar son Personales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cxnSp>
        <p:nvCxnSpPr>
          <p:cNvPr id="651" name="Google Shape;651;p53"/>
          <p:cNvCxnSpPr/>
          <p:nvPr/>
        </p:nvCxnSpPr>
        <p:spPr>
          <a:xfrm flipH="1">
            <a:off x="2327551" y="1766560"/>
            <a:ext cx="7200" cy="783600"/>
          </a:xfrm>
          <a:prstGeom prst="straightConnector1">
            <a:avLst/>
          </a:prstGeom>
          <a:noFill/>
          <a:ln cap="flat" cmpd="sng" w="28575">
            <a:solidFill>
              <a:srgbClr val="FF9900"/>
            </a:solidFill>
            <a:prstDash val="solid"/>
            <a:round/>
            <a:headEnd len="med" w="med" type="oval"/>
            <a:tailEnd len="med" w="med" type="oval"/>
          </a:ln>
        </p:spPr>
      </p:cxnSp>
      <p:cxnSp>
        <p:nvCxnSpPr>
          <p:cNvPr id="652" name="Google Shape;652;p53"/>
          <p:cNvCxnSpPr/>
          <p:nvPr/>
        </p:nvCxnSpPr>
        <p:spPr>
          <a:xfrm flipH="1" rot="10800000">
            <a:off x="1797051" y="2510966"/>
            <a:ext cx="608400" cy="6600"/>
          </a:xfrm>
          <a:prstGeom prst="straightConnector1">
            <a:avLst/>
          </a:prstGeom>
          <a:noFill/>
          <a:ln cap="flat" cmpd="sng" w="28575">
            <a:solidFill>
              <a:srgbClr val="FF9900"/>
            </a:solidFill>
            <a:prstDash val="solid"/>
            <a:round/>
            <a:headEnd len="med" w="med" type="oval"/>
            <a:tailEnd len="med" w="med" type="oval"/>
          </a:ln>
        </p:spPr>
      </p:cxnSp>
      <p:sp>
        <p:nvSpPr>
          <p:cNvPr id="653" name="Google Shape;653;p53"/>
          <p:cNvSpPr txBox="1"/>
          <p:nvPr/>
        </p:nvSpPr>
        <p:spPr>
          <a:xfrm>
            <a:off x="77825" y="2151488"/>
            <a:ext cx="19278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Después de ingresar todos los datos solicitados selecciona </a:t>
            </a:r>
            <a:r>
              <a:rPr b="1" lang="es" sz="1200">
                <a:latin typeface="Montserrat"/>
                <a:ea typeface="Montserrat"/>
                <a:cs typeface="Montserrat"/>
                <a:sym typeface="Montserrat"/>
              </a:rPr>
              <a:t>Crear Empleado </a:t>
            </a:r>
            <a:endParaRPr b="1" sz="1200">
              <a:latin typeface="Montserrat"/>
              <a:ea typeface="Montserrat"/>
              <a:cs typeface="Montserrat"/>
              <a:sym typeface="Montserrat"/>
            </a:endParaRPr>
          </a:p>
        </p:txBody>
      </p:sp>
      <p:pic>
        <p:nvPicPr>
          <p:cNvPr id="654" name="Google Shape;654;p53"/>
          <p:cNvPicPr preferRelativeResize="0"/>
          <p:nvPr/>
        </p:nvPicPr>
        <p:blipFill>
          <a:blip r:embed="rId6">
            <a:alphaModFix/>
          </a:blip>
          <a:stretch>
            <a:fillRect/>
          </a:stretch>
        </p:blipFill>
        <p:spPr>
          <a:xfrm>
            <a:off x="119050" y="3825832"/>
            <a:ext cx="3176566" cy="915194"/>
          </a:xfrm>
          <a:prstGeom prst="rect">
            <a:avLst/>
          </a:prstGeom>
          <a:noFill/>
          <a:ln cap="flat" cmpd="sng" w="9525">
            <a:solidFill>
              <a:srgbClr val="FF0000"/>
            </a:solidFill>
            <a:prstDash val="solid"/>
            <a:round/>
            <a:headEnd len="sm" w="sm" type="none"/>
            <a:tailEnd len="sm" w="sm" type="none"/>
          </a:ln>
        </p:spPr>
      </p:pic>
      <p:sp>
        <p:nvSpPr>
          <p:cNvPr id="655" name="Google Shape;655;p53"/>
          <p:cNvSpPr txBox="1"/>
          <p:nvPr/>
        </p:nvSpPr>
        <p:spPr>
          <a:xfrm>
            <a:off x="1600085" y="3920668"/>
            <a:ext cx="1958700" cy="769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Cuando crees un empleado, en la pestaña </a:t>
            </a:r>
            <a:r>
              <a:rPr i="1" lang="es" sz="1200">
                <a:latin typeface="Montserrat"/>
                <a:ea typeface="Montserrat"/>
                <a:cs typeface="Montserrat"/>
                <a:sym typeface="Montserrat"/>
              </a:rPr>
              <a:t>Postulant</a:t>
            </a:r>
            <a:r>
              <a:rPr lang="es" sz="1200">
                <a:latin typeface="Montserrat"/>
                <a:ea typeface="Montserrat"/>
                <a:cs typeface="Montserrat"/>
                <a:sym typeface="Montserrat"/>
              </a:rPr>
              <a:t> debes activar la casilla.</a:t>
            </a:r>
            <a:endParaRPr sz="1200">
              <a:latin typeface="Montserrat"/>
              <a:ea typeface="Montserrat"/>
              <a:cs typeface="Montserrat"/>
              <a:sym typeface="Montserrat"/>
            </a:endParaRPr>
          </a:p>
        </p:txBody>
      </p:sp>
      <p:cxnSp>
        <p:nvCxnSpPr>
          <p:cNvPr id="656" name="Google Shape;656;p53"/>
          <p:cNvCxnSpPr/>
          <p:nvPr/>
        </p:nvCxnSpPr>
        <p:spPr>
          <a:xfrm flipH="1">
            <a:off x="4322778" y="4479221"/>
            <a:ext cx="2412600" cy="368400"/>
          </a:xfrm>
          <a:prstGeom prst="straightConnector1">
            <a:avLst/>
          </a:prstGeom>
          <a:noFill/>
          <a:ln cap="flat" cmpd="sng" w="28575">
            <a:solidFill>
              <a:srgbClr val="FF9900"/>
            </a:solidFill>
            <a:prstDash val="solid"/>
            <a:round/>
            <a:headEnd len="med" w="med" type="oval"/>
            <a:tailEnd len="med" w="med" type="oval"/>
          </a:ln>
        </p:spPr>
      </p:cxnSp>
      <p:sp>
        <p:nvSpPr>
          <p:cNvPr id="657" name="Google Shape;657;p53"/>
          <p:cNvSpPr txBox="1"/>
          <p:nvPr/>
        </p:nvSpPr>
        <p:spPr>
          <a:xfrm>
            <a:off x="6968328" y="4167385"/>
            <a:ext cx="1927800" cy="7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En las pestañas  adiciona información específica del contacto.</a:t>
            </a:r>
            <a:endParaRPr sz="1200">
              <a:latin typeface="Montserrat"/>
              <a:ea typeface="Montserrat"/>
              <a:cs typeface="Montserrat"/>
              <a:sym typeface="Montserrat"/>
            </a:endParaRPr>
          </a:p>
        </p:txBody>
      </p:sp>
      <p:pic>
        <p:nvPicPr>
          <p:cNvPr id="658" name="Google Shape;658;p53"/>
          <p:cNvPicPr preferRelativeResize="0"/>
          <p:nvPr/>
        </p:nvPicPr>
        <p:blipFill>
          <a:blip r:embed="rId7">
            <a:alphaModFix/>
          </a:blip>
          <a:stretch>
            <a:fillRect/>
          </a:stretch>
        </p:blipFill>
        <p:spPr>
          <a:xfrm>
            <a:off x="3085525" y="644622"/>
            <a:ext cx="266700" cy="238328"/>
          </a:xfrm>
          <a:prstGeom prst="rect">
            <a:avLst/>
          </a:prstGeom>
          <a:noFill/>
          <a:ln>
            <a:noFill/>
          </a:ln>
        </p:spPr>
      </p:pic>
      <p:pic>
        <p:nvPicPr>
          <p:cNvPr id="659" name="Google Shape;659;p53"/>
          <p:cNvPicPr preferRelativeResize="0"/>
          <p:nvPr/>
        </p:nvPicPr>
        <p:blipFill>
          <a:blip r:embed="rId8">
            <a:alphaModFix/>
          </a:blip>
          <a:stretch>
            <a:fillRect/>
          </a:stretch>
        </p:blipFill>
        <p:spPr>
          <a:xfrm>
            <a:off x="4370900" y="698988"/>
            <a:ext cx="330600" cy="129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4"/>
          <p:cNvSpPr txBox="1"/>
          <p:nvPr/>
        </p:nvSpPr>
        <p:spPr>
          <a:xfrm>
            <a:off x="422600" y="73025"/>
            <a:ext cx="76920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Empleado/Crear nuevo empleado </a:t>
            </a:r>
            <a:endParaRPr b="1" sz="2400">
              <a:latin typeface="Open Sans"/>
              <a:ea typeface="Open Sans"/>
              <a:cs typeface="Open Sans"/>
              <a:sym typeface="Open Sans"/>
            </a:endParaRPr>
          </a:p>
        </p:txBody>
      </p:sp>
      <p:sp>
        <p:nvSpPr>
          <p:cNvPr id="665" name="Google Shape;665;p54"/>
          <p:cNvSpPr txBox="1"/>
          <p:nvPr/>
        </p:nvSpPr>
        <p:spPr>
          <a:xfrm>
            <a:off x="6294475" y="3725887"/>
            <a:ext cx="2035500" cy="974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Para los cálculos de nómina deja las horas de trabajo en 40.</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En zona horaria debe estar America / Bogotá.</a:t>
            </a:r>
            <a:endParaRPr sz="1200">
              <a:latin typeface="Montserrat"/>
              <a:ea typeface="Montserrat"/>
              <a:cs typeface="Montserrat"/>
              <a:sym typeface="Montserrat"/>
            </a:endParaRPr>
          </a:p>
        </p:txBody>
      </p:sp>
      <p:pic>
        <p:nvPicPr>
          <p:cNvPr id="666" name="Google Shape;666;p54"/>
          <p:cNvPicPr preferRelativeResize="0"/>
          <p:nvPr/>
        </p:nvPicPr>
        <p:blipFill rotWithShape="1">
          <a:blip r:embed="rId3">
            <a:alphaModFix/>
          </a:blip>
          <a:srcRect b="3420" l="23636" r="24766" t="11065"/>
          <a:stretch/>
        </p:blipFill>
        <p:spPr>
          <a:xfrm>
            <a:off x="797325" y="1535355"/>
            <a:ext cx="4801723" cy="3345396"/>
          </a:xfrm>
          <a:prstGeom prst="rect">
            <a:avLst/>
          </a:prstGeom>
          <a:noFill/>
          <a:ln>
            <a:noFill/>
          </a:ln>
          <a:effectLst>
            <a:outerShdw blurRad="57150" rotWithShape="0" algn="bl" dir="5400000" dist="19050">
              <a:srgbClr val="000000">
                <a:alpha val="20000"/>
              </a:srgbClr>
            </a:outerShdw>
          </a:effectLst>
        </p:spPr>
      </p:pic>
      <p:cxnSp>
        <p:nvCxnSpPr>
          <p:cNvPr id="667" name="Google Shape;667;p54"/>
          <p:cNvCxnSpPr/>
          <p:nvPr/>
        </p:nvCxnSpPr>
        <p:spPr>
          <a:xfrm rot="10800000">
            <a:off x="4273225" y="1757617"/>
            <a:ext cx="1871100" cy="7200"/>
          </a:xfrm>
          <a:prstGeom prst="straightConnector1">
            <a:avLst/>
          </a:prstGeom>
          <a:noFill/>
          <a:ln cap="flat" cmpd="sng" w="19050">
            <a:solidFill>
              <a:srgbClr val="FF9900"/>
            </a:solidFill>
            <a:prstDash val="solid"/>
            <a:round/>
            <a:headEnd len="med" w="med" type="oval"/>
            <a:tailEnd len="med" w="med" type="oval"/>
          </a:ln>
        </p:spPr>
      </p:cxnSp>
      <p:cxnSp>
        <p:nvCxnSpPr>
          <p:cNvPr id="668" name="Google Shape;668;p54"/>
          <p:cNvCxnSpPr/>
          <p:nvPr/>
        </p:nvCxnSpPr>
        <p:spPr>
          <a:xfrm rot="10800000">
            <a:off x="5470675" y="4433540"/>
            <a:ext cx="792300" cy="1200"/>
          </a:xfrm>
          <a:prstGeom prst="straightConnector1">
            <a:avLst/>
          </a:prstGeom>
          <a:noFill/>
          <a:ln cap="flat" cmpd="sng" w="19050">
            <a:solidFill>
              <a:srgbClr val="FF9900"/>
            </a:solidFill>
            <a:prstDash val="solid"/>
            <a:round/>
            <a:headEnd len="med" w="med" type="oval"/>
            <a:tailEnd len="med" w="med" type="oval"/>
          </a:ln>
        </p:spPr>
      </p:cxnSp>
      <p:cxnSp>
        <p:nvCxnSpPr>
          <p:cNvPr id="669" name="Google Shape;669;p54"/>
          <p:cNvCxnSpPr>
            <a:stCxn id="670" idx="1"/>
          </p:cNvCxnSpPr>
          <p:nvPr/>
        </p:nvCxnSpPr>
        <p:spPr>
          <a:xfrm flipH="1">
            <a:off x="1981100" y="2771561"/>
            <a:ext cx="4277700" cy="784200"/>
          </a:xfrm>
          <a:prstGeom prst="straightConnector1">
            <a:avLst/>
          </a:prstGeom>
          <a:noFill/>
          <a:ln cap="flat" cmpd="sng" w="19050">
            <a:solidFill>
              <a:srgbClr val="FF9900"/>
            </a:solidFill>
            <a:prstDash val="solid"/>
            <a:round/>
            <a:headEnd len="med" w="med" type="oval"/>
            <a:tailEnd len="med" w="med" type="oval"/>
          </a:ln>
        </p:spPr>
      </p:cxnSp>
      <p:sp>
        <p:nvSpPr>
          <p:cNvPr id="670" name="Google Shape;670;p54"/>
          <p:cNvSpPr txBox="1"/>
          <p:nvPr/>
        </p:nvSpPr>
        <p:spPr>
          <a:xfrm>
            <a:off x="6258800" y="2393411"/>
            <a:ext cx="2433900" cy="756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Completa la Información del trabajo solicitada por el formulario. IMPORTANTE: Diligenciar todos los datos.</a:t>
            </a:r>
            <a:endParaRPr i="1" sz="1200">
              <a:solidFill>
                <a:srgbClr val="FF0000"/>
              </a:solidFill>
              <a:latin typeface="Montserrat"/>
              <a:ea typeface="Montserrat"/>
              <a:cs typeface="Montserrat"/>
              <a:sym typeface="Montserrat"/>
            </a:endParaRPr>
          </a:p>
        </p:txBody>
      </p:sp>
      <p:sp>
        <p:nvSpPr>
          <p:cNvPr id="671" name="Google Shape;671;p54"/>
          <p:cNvSpPr txBox="1"/>
          <p:nvPr/>
        </p:nvSpPr>
        <p:spPr>
          <a:xfrm>
            <a:off x="422600" y="666976"/>
            <a:ext cx="80340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En el </a:t>
            </a:r>
            <a:r>
              <a:rPr lang="es" sz="1200">
                <a:solidFill>
                  <a:schemeClr val="dk1"/>
                </a:solidFill>
                <a:latin typeface="Montserrat"/>
                <a:ea typeface="Montserrat"/>
                <a:cs typeface="Montserrat"/>
                <a:sym typeface="Montserrat"/>
              </a:rPr>
              <a:t>módulo</a:t>
            </a:r>
            <a:r>
              <a:rPr lang="es" sz="1200">
                <a:solidFill>
                  <a:schemeClr val="dk1"/>
                </a:solidFill>
                <a:latin typeface="Montserrat"/>
                <a:ea typeface="Montserrat"/>
                <a:cs typeface="Montserrat"/>
                <a:sym typeface="Montserrat"/>
              </a:rPr>
              <a:t> de empleados dale           e ingresa la </a:t>
            </a:r>
            <a:r>
              <a:rPr lang="es" sz="1200">
                <a:solidFill>
                  <a:schemeClr val="dk1"/>
                </a:solidFill>
                <a:latin typeface="Montserrat"/>
                <a:ea typeface="Montserrat"/>
                <a:cs typeface="Montserrat"/>
                <a:sym typeface="Montserrat"/>
              </a:rPr>
              <a:t>información</a:t>
            </a:r>
            <a:r>
              <a:rPr lang="es" sz="1200">
                <a:solidFill>
                  <a:schemeClr val="dk1"/>
                </a:solidFill>
                <a:latin typeface="Montserrat"/>
                <a:ea typeface="Montserrat"/>
                <a:cs typeface="Montserrat"/>
                <a:sym typeface="Montserrat"/>
              </a:rPr>
              <a:t> solicitada por el formulario </a:t>
            </a:r>
            <a:endParaRPr>
              <a:latin typeface="Montserrat"/>
              <a:ea typeface="Montserrat"/>
              <a:cs typeface="Montserrat"/>
              <a:sym typeface="Montserrat"/>
            </a:endParaRPr>
          </a:p>
        </p:txBody>
      </p:sp>
      <p:sp>
        <p:nvSpPr>
          <p:cNvPr id="672" name="Google Shape;672;p54"/>
          <p:cNvSpPr txBox="1"/>
          <p:nvPr/>
        </p:nvSpPr>
        <p:spPr>
          <a:xfrm>
            <a:off x="6258800" y="1266425"/>
            <a:ext cx="2273100" cy="806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Ingresa el nombre del empleado. En mayúscula sostenida (APELLIDOS Y NOMBRES)</a:t>
            </a:r>
            <a:endParaRPr sz="1200">
              <a:solidFill>
                <a:srgbClr val="FF0000"/>
              </a:solidFill>
              <a:latin typeface="Montserrat"/>
              <a:ea typeface="Montserrat"/>
              <a:cs typeface="Montserrat"/>
              <a:sym typeface="Montserrat"/>
            </a:endParaRPr>
          </a:p>
        </p:txBody>
      </p:sp>
      <p:pic>
        <p:nvPicPr>
          <p:cNvPr id="673" name="Google Shape;673;p54"/>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674" name="Google Shape;674;p54"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pic>
        <p:nvPicPr>
          <p:cNvPr id="675" name="Google Shape;675;p54"/>
          <p:cNvPicPr preferRelativeResize="0"/>
          <p:nvPr/>
        </p:nvPicPr>
        <p:blipFill>
          <a:blip r:embed="rId6">
            <a:alphaModFix/>
          </a:blip>
          <a:stretch>
            <a:fillRect/>
          </a:stretch>
        </p:blipFill>
        <p:spPr>
          <a:xfrm>
            <a:off x="3075338" y="767475"/>
            <a:ext cx="330600" cy="129600"/>
          </a:xfrm>
          <a:prstGeom prst="rect">
            <a:avLst/>
          </a:prstGeom>
          <a:noFill/>
          <a:ln>
            <a:noFill/>
          </a:ln>
        </p:spPr>
      </p:pic>
      <p:pic>
        <p:nvPicPr>
          <p:cNvPr id="676" name="Google Shape;676;p54"/>
          <p:cNvPicPr preferRelativeResize="0"/>
          <p:nvPr/>
        </p:nvPicPr>
        <p:blipFill>
          <a:blip r:embed="rId7">
            <a:alphaModFix/>
          </a:blip>
          <a:stretch>
            <a:fillRect/>
          </a:stretch>
        </p:blipFill>
        <p:spPr>
          <a:xfrm>
            <a:off x="517400" y="1006200"/>
            <a:ext cx="8142351" cy="314325"/>
          </a:xfrm>
          <a:prstGeom prst="rect">
            <a:avLst/>
          </a:prstGeom>
          <a:noFill/>
          <a:ln cap="flat" cmpd="sng" w="9525">
            <a:solidFill>
              <a:srgbClr val="000000"/>
            </a:solidFill>
            <a:prstDash val="solid"/>
            <a:round/>
            <a:headEnd len="sm" w="sm" type="none"/>
            <a:tailEnd len="sm" w="sm" type="none"/>
          </a:ln>
        </p:spPr>
      </p:pic>
      <p:sp>
        <p:nvSpPr>
          <p:cNvPr id="677" name="Google Shape;677;p54"/>
          <p:cNvSpPr/>
          <p:nvPr/>
        </p:nvSpPr>
        <p:spPr>
          <a:xfrm>
            <a:off x="517400" y="1023100"/>
            <a:ext cx="664200" cy="280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5"/>
          <p:cNvSpPr txBox="1"/>
          <p:nvPr/>
        </p:nvSpPr>
        <p:spPr>
          <a:xfrm rot="-5400000">
            <a:off x="8512425" y="4248100"/>
            <a:ext cx="840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pic>
        <p:nvPicPr>
          <p:cNvPr id="683" name="Google Shape;683;p55"/>
          <p:cNvPicPr preferRelativeResize="0"/>
          <p:nvPr/>
        </p:nvPicPr>
        <p:blipFill rotWithShape="1">
          <a:blip r:embed="rId3">
            <a:alphaModFix/>
          </a:blip>
          <a:srcRect b="8269" l="10463" r="10447" t="6566"/>
          <a:stretch/>
        </p:blipFill>
        <p:spPr>
          <a:xfrm>
            <a:off x="966575" y="1092025"/>
            <a:ext cx="5575913" cy="3757450"/>
          </a:xfrm>
          <a:prstGeom prst="rect">
            <a:avLst/>
          </a:prstGeom>
          <a:noFill/>
          <a:ln>
            <a:noFill/>
          </a:ln>
          <a:effectLst>
            <a:outerShdw blurRad="57150" rotWithShape="0" algn="bl" dir="5400000" dist="19050">
              <a:srgbClr val="000000">
                <a:alpha val="20000"/>
              </a:srgbClr>
            </a:outerShdw>
          </a:effectLst>
        </p:spPr>
      </p:pic>
      <p:sp>
        <p:nvSpPr>
          <p:cNvPr id="684" name="Google Shape;684;p55"/>
          <p:cNvSpPr txBox="1"/>
          <p:nvPr/>
        </p:nvSpPr>
        <p:spPr>
          <a:xfrm>
            <a:off x="6679025" y="1249025"/>
            <a:ext cx="2358000" cy="1605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 la pestaña </a:t>
            </a:r>
            <a:r>
              <a:rPr b="1" lang="es" sz="1200">
                <a:latin typeface="Montserrat"/>
                <a:ea typeface="Montserrat"/>
                <a:cs typeface="Montserrat"/>
                <a:sym typeface="Montserrat"/>
              </a:rPr>
              <a:t>Información Privada,</a:t>
            </a:r>
            <a:r>
              <a:rPr lang="es" sz="1200">
                <a:latin typeface="Montserrat"/>
                <a:ea typeface="Montserrat"/>
                <a:cs typeface="Montserrat"/>
                <a:sym typeface="Montserrat"/>
              </a:rPr>
              <a:t> ve a la lista desplegable </a:t>
            </a:r>
            <a:r>
              <a:rPr b="1" lang="es" sz="1200">
                <a:latin typeface="Montserrat"/>
                <a:ea typeface="Montserrat"/>
                <a:cs typeface="Montserrat"/>
                <a:sym typeface="Montserrat"/>
              </a:rPr>
              <a:t>Dirección Privada</a:t>
            </a:r>
            <a:r>
              <a:rPr lang="es" sz="1200">
                <a:latin typeface="Montserrat"/>
                <a:ea typeface="Montserrat"/>
                <a:cs typeface="Montserrat"/>
                <a:sym typeface="Montserrat"/>
              </a:rPr>
              <a:t> y selecciona el NOMBRE  del empleado, </a:t>
            </a:r>
            <a:r>
              <a:rPr lang="es" sz="1200">
                <a:solidFill>
                  <a:schemeClr val="dk1"/>
                </a:solidFill>
                <a:latin typeface="Montserrat"/>
                <a:ea typeface="Montserrat"/>
                <a:cs typeface="Montserrat"/>
                <a:sym typeface="Montserrat"/>
              </a:rPr>
              <a:t>el formulario carga la información guardada en la ficha del contacto.</a:t>
            </a:r>
            <a:endParaRPr sz="1200">
              <a:solidFill>
                <a:srgbClr val="FF0000"/>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685" name="Google Shape;685;p55"/>
          <p:cNvSpPr txBox="1"/>
          <p:nvPr/>
        </p:nvSpPr>
        <p:spPr>
          <a:xfrm>
            <a:off x="5962215" y="3388867"/>
            <a:ext cx="1979400" cy="8679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Antes de poder crear al nuevo empleado debes haber </a:t>
            </a:r>
            <a:r>
              <a:rPr lang="es" sz="1200" u="sng">
                <a:solidFill>
                  <a:schemeClr val="hlink"/>
                </a:solidFill>
                <a:latin typeface="Montserrat"/>
                <a:ea typeface="Montserrat"/>
                <a:cs typeface="Montserrat"/>
                <a:sym typeface="Montserrat"/>
                <a:hlinkClick action="ppaction://hlinksldjump" r:id="rId4"/>
              </a:rPr>
              <a:t>creado la ficha de contacto.</a:t>
            </a:r>
            <a:endParaRPr sz="1200">
              <a:solidFill>
                <a:srgbClr val="FF0000"/>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686" name="Google Shape;686;p55"/>
          <p:cNvPicPr preferRelativeResize="0"/>
          <p:nvPr/>
        </p:nvPicPr>
        <p:blipFill>
          <a:blip r:embed="rId5">
            <a:alphaModFix/>
          </a:blip>
          <a:stretch>
            <a:fillRect/>
          </a:stretch>
        </p:blipFill>
        <p:spPr>
          <a:xfrm>
            <a:off x="7859802" y="3211095"/>
            <a:ext cx="491498" cy="491498"/>
          </a:xfrm>
          <a:prstGeom prst="rect">
            <a:avLst/>
          </a:prstGeom>
          <a:noFill/>
          <a:ln>
            <a:noFill/>
          </a:ln>
        </p:spPr>
      </p:pic>
      <p:sp>
        <p:nvSpPr>
          <p:cNvPr id="687" name="Google Shape;687;p55"/>
          <p:cNvSpPr txBox="1"/>
          <p:nvPr/>
        </p:nvSpPr>
        <p:spPr>
          <a:xfrm>
            <a:off x="3887750" y="4085677"/>
            <a:ext cx="1680600" cy="867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Completa los campos que te solicita el formulario</a:t>
            </a:r>
            <a:endParaRPr sz="1200">
              <a:solidFill>
                <a:srgbClr val="FF0000"/>
              </a:solidFill>
              <a:latin typeface="Montserrat"/>
              <a:ea typeface="Montserrat"/>
              <a:cs typeface="Montserrat"/>
              <a:sym typeface="Montserrat"/>
            </a:endParaRPr>
          </a:p>
        </p:txBody>
      </p:sp>
      <p:cxnSp>
        <p:nvCxnSpPr>
          <p:cNvPr id="688" name="Google Shape;688;p55"/>
          <p:cNvCxnSpPr/>
          <p:nvPr/>
        </p:nvCxnSpPr>
        <p:spPr>
          <a:xfrm flipH="1">
            <a:off x="1472834" y="1482613"/>
            <a:ext cx="686700" cy="3900"/>
          </a:xfrm>
          <a:prstGeom prst="straightConnector1">
            <a:avLst/>
          </a:prstGeom>
          <a:noFill/>
          <a:ln cap="flat" cmpd="sng" w="19050">
            <a:solidFill>
              <a:srgbClr val="FF9900"/>
            </a:solidFill>
            <a:prstDash val="solid"/>
            <a:round/>
            <a:headEnd len="med" w="med" type="oval"/>
            <a:tailEnd len="med" w="med" type="oval"/>
          </a:ln>
        </p:spPr>
      </p:cxnSp>
      <p:sp>
        <p:nvSpPr>
          <p:cNvPr id="689" name="Google Shape;689;p55"/>
          <p:cNvSpPr txBox="1"/>
          <p:nvPr/>
        </p:nvSpPr>
        <p:spPr>
          <a:xfrm>
            <a:off x="2159525" y="1186901"/>
            <a:ext cx="1573200" cy="667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Guarda o descarta los cambios efectuados</a:t>
            </a:r>
            <a:endParaRPr sz="1100">
              <a:solidFill>
                <a:srgbClr val="FF0000"/>
              </a:solidFill>
              <a:latin typeface="Montserrat"/>
              <a:ea typeface="Montserrat"/>
              <a:cs typeface="Montserrat"/>
              <a:sym typeface="Montserrat"/>
            </a:endParaRPr>
          </a:p>
        </p:txBody>
      </p:sp>
      <p:cxnSp>
        <p:nvCxnSpPr>
          <p:cNvPr id="690" name="Google Shape;690;p55"/>
          <p:cNvCxnSpPr>
            <a:stCxn id="684" idx="1"/>
          </p:cNvCxnSpPr>
          <p:nvPr/>
        </p:nvCxnSpPr>
        <p:spPr>
          <a:xfrm flipH="1">
            <a:off x="2475725" y="2051825"/>
            <a:ext cx="4203300" cy="282300"/>
          </a:xfrm>
          <a:prstGeom prst="straightConnector1">
            <a:avLst/>
          </a:prstGeom>
          <a:noFill/>
          <a:ln cap="flat" cmpd="sng" w="19050">
            <a:solidFill>
              <a:srgbClr val="FF9900"/>
            </a:solidFill>
            <a:prstDash val="solid"/>
            <a:round/>
            <a:headEnd len="med" w="med" type="oval"/>
            <a:tailEnd len="med" w="med" type="oval"/>
          </a:ln>
        </p:spPr>
      </p:cxnSp>
      <p:cxnSp>
        <p:nvCxnSpPr>
          <p:cNvPr id="691" name="Google Shape;691;p55"/>
          <p:cNvCxnSpPr>
            <a:stCxn id="684" idx="1"/>
          </p:cNvCxnSpPr>
          <p:nvPr/>
        </p:nvCxnSpPr>
        <p:spPr>
          <a:xfrm flipH="1">
            <a:off x="4064525" y="2051825"/>
            <a:ext cx="2614500" cy="1704000"/>
          </a:xfrm>
          <a:prstGeom prst="straightConnector1">
            <a:avLst/>
          </a:prstGeom>
          <a:noFill/>
          <a:ln cap="flat" cmpd="sng" w="19050">
            <a:solidFill>
              <a:srgbClr val="FF9900"/>
            </a:solidFill>
            <a:prstDash val="solid"/>
            <a:round/>
            <a:headEnd len="med" w="med" type="oval"/>
            <a:tailEnd len="med" w="med" type="oval"/>
          </a:ln>
        </p:spPr>
      </p:cxnSp>
      <p:sp>
        <p:nvSpPr>
          <p:cNvPr id="692" name="Google Shape;692;p55"/>
          <p:cNvSpPr txBox="1"/>
          <p:nvPr/>
        </p:nvSpPr>
        <p:spPr>
          <a:xfrm>
            <a:off x="455597" y="463630"/>
            <a:ext cx="80340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200">
                <a:solidFill>
                  <a:schemeClr val="dk1"/>
                </a:solidFill>
                <a:latin typeface="Montserrat"/>
                <a:ea typeface="Montserrat"/>
                <a:cs typeface="Montserrat"/>
                <a:sym typeface="Montserrat"/>
              </a:rPr>
              <a:t>INFORMACIÓN PRIVADA. </a:t>
            </a:r>
            <a:r>
              <a:rPr lang="es" sz="1200">
                <a:solidFill>
                  <a:schemeClr val="dk1"/>
                </a:solidFill>
                <a:latin typeface="Montserrat"/>
                <a:ea typeface="Montserrat"/>
                <a:cs typeface="Montserrat"/>
                <a:sym typeface="Montserrat"/>
              </a:rPr>
              <a:t>Registra la información solicitada por el formulario del empleado a ingresar</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693" name="Google Shape;693;p55"/>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694" name="Google Shape;694;p55"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
        <p:nvSpPr>
          <p:cNvPr id="695" name="Google Shape;695;p55"/>
          <p:cNvSpPr txBox="1"/>
          <p:nvPr/>
        </p:nvSpPr>
        <p:spPr>
          <a:xfrm>
            <a:off x="422600" y="73025"/>
            <a:ext cx="76920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Empleado/Crear nuevo empleado </a:t>
            </a:r>
            <a:endParaRPr b="1" sz="2400">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56"/>
          <p:cNvPicPr preferRelativeResize="0"/>
          <p:nvPr/>
        </p:nvPicPr>
        <p:blipFill rotWithShape="1">
          <a:blip r:embed="rId3">
            <a:alphaModFix/>
          </a:blip>
          <a:srcRect b="4621" l="10655" r="9408" t="4394"/>
          <a:stretch/>
        </p:blipFill>
        <p:spPr>
          <a:xfrm>
            <a:off x="864100" y="1134775"/>
            <a:ext cx="5926242" cy="3761826"/>
          </a:xfrm>
          <a:prstGeom prst="rect">
            <a:avLst/>
          </a:prstGeom>
          <a:noFill/>
          <a:ln>
            <a:noFill/>
          </a:ln>
          <a:effectLst>
            <a:outerShdw blurRad="57150" rotWithShape="0" algn="bl" dir="5400000" dist="19050">
              <a:srgbClr val="000000">
                <a:alpha val="20000"/>
              </a:srgbClr>
            </a:outerShdw>
          </a:effectLst>
        </p:spPr>
      </p:pic>
      <p:cxnSp>
        <p:nvCxnSpPr>
          <p:cNvPr id="701" name="Google Shape;701;p56"/>
          <p:cNvCxnSpPr/>
          <p:nvPr/>
        </p:nvCxnSpPr>
        <p:spPr>
          <a:xfrm flipH="1" rot="10800000">
            <a:off x="2644258" y="3183416"/>
            <a:ext cx="3731100" cy="1264500"/>
          </a:xfrm>
          <a:prstGeom prst="straightConnector1">
            <a:avLst/>
          </a:prstGeom>
          <a:noFill/>
          <a:ln cap="flat" cmpd="sng" w="19050">
            <a:solidFill>
              <a:srgbClr val="FF9900"/>
            </a:solidFill>
            <a:prstDash val="solid"/>
            <a:round/>
            <a:headEnd len="med" w="med" type="oval"/>
            <a:tailEnd len="med" w="med" type="oval"/>
          </a:ln>
        </p:spPr>
      </p:cxnSp>
      <p:sp>
        <p:nvSpPr>
          <p:cNvPr id="702" name="Google Shape;702;p56"/>
          <p:cNvSpPr txBox="1"/>
          <p:nvPr/>
        </p:nvSpPr>
        <p:spPr>
          <a:xfrm>
            <a:off x="6898688" y="2625111"/>
            <a:ext cx="2112900" cy="1412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 las pestaña de </a:t>
            </a:r>
            <a:r>
              <a:rPr b="1" lang="es" sz="1200">
                <a:latin typeface="Montserrat"/>
                <a:ea typeface="Montserrat"/>
                <a:cs typeface="Montserrat"/>
                <a:sym typeface="Montserrat"/>
              </a:rPr>
              <a:t>Configuración de Recursos Humanos</a:t>
            </a:r>
            <a:r>
              <a:rPr lang="es" sz="1200">
                <a:latin typeface="Montserrat"/>
                <a:ea typeface="Montserrat"/>
                <a:cs typeface="Montserrat"/>
                <a:sym typeface="Montserrat"/>
              </a:rPr>
              <a:t>, selecciona los fondos a que pertenece el empleado que se está creando.</a:t>
            </a:r>
            <a:endParaRPr sz="1200">
              <a:latin typeface="Montserrat"/>
              <a:ea typeface="Montserrat"/>
              <a:cs typeface="Montserrat"/>
              <a:sym typeface="Montserrat"/>
            </a:endParaRPr>
          </a:p>
        </p:txBody>
      </p:sp>
      <p:cxnSp>
        <p:nvCxnSpPr>
          <p:cNvPr id="703" name="Google Shape;703;p56"/>
          <p:cNvCxnSpPr/>
          <p:nvPr/>
        </p:nvCxnSpPr>
        <p:spPr>
          <a:xfrm>
            <a:off x="3580134" y="2230416"/>
            <a:ext cx="2795400" cy="952800"/>
          </a:xfrm>
          <a:prstGeom prst="straightConnector1">
            <a:avLst/>
          </a:prstGeom>
          <a:noFill/>
          <a:ln cap="flat" cmpd="sng" w="19050">
            <a:solidFill>
              <a:srgbClr val="FF9900"/>
            </a:solidFill>
            <a:prstDash val="solid"/>
            <a:round/>
            <a:headEnd len="med" w="med" type="oval"/>
            <a:tailEnd len="med" w="med" type="oval"/>
          </a:ln>
        </p:spPr>
      </p:cxnSp>
      <p:sp>
        <p:nvSpPr>
          <p:cNvPr id="704" name="Google Shape;704;p56"/>
          <p:cNvSpPr txBox="1"/>
          <p:nvPr/>
        </p:nvSpPr>
        <p:spPr>
          <a:xfrm>
            <a:off x="599475" y="604750"/>
            <a:ext cx="80340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200">
                <a:solidFill>
                  <a:schemeClr val="dk1"/>
                </a:solidFill>
                <a:latin typeface="Montserrat"/>
                <a:ea typeface="Montserrat"/>
                <a:cs typeface="Montserrat"/>
                <a:sym typeface="Montserrat"/>
              </a:rPr>
              <a:t>CONFIGURACIÓN RRHH. </a:t>
            </a:r>
            <a:r>
              <a:rPr lang="es" sz="1200">
                <a:solidFill>
                  <a:schemeClr val="dk1"/>
                </a:solidFill>
                <a:latin typeface="Montserrat"/>
                <a:ea typeface="Montserrat"/>
                <a:cs typeface="Montserrat"/>
                <a:sym typeface="Montserrat"/>
              </a:rPr>
              <a:t>Registra la información de RRHH como EPS, ARL, Pensión, etc.</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705" name="Google Shape;705;p56"/>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706" name="Google Shape;706;p56"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
        <p:nvSpPr>
          <p:cNvPr id="707" name="Google Shape;707;p56"/>
          <p:cNvSpPr txBox="1"/>
          <p:nvPr/>
        </p:nvSpPr>
        <p:spPr>
          <a:xfrm>
            <a:off x="422600" y="73025"/>
            <a:ext cx="76920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Empleado/Crear nuevo empleado </a:t>
            </a:r>
            <a:endParaRPr b="1" sz="24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57"/>
          <p:cNvPicPr preferRelativeResize="0"/>
          <p:nvPr/>
        </p:nvPicPr>
        <p:blipFill rotWithShape="1">
          <a:blip r:embed="rId3">
            <a:alphaModFix/>
          </a:blip>
          <a:srcRect b="8693" l="19850" r="1656" t="11479"/>
          <a:stretch/>
        </p:blipFill>
        <p:spPr>
          <a:xfrm>
            <a:off x="725800" y="1039525"/>
            <a:ext cx="6046276" cy="3662799"/>
          </a:xfrm>
          <a:prstGeom prst="rect">
            <a:avLst/>
          </a:prstGeom>
          <a:noFill/>
          <a:ln>
            <a:noFill/>
          </a:ln>
          <a:effectLst>
            <a:outerShdw blurRad="57150" rotWithShape="0" algn="bl" dir="5400000" dist="19050">
              <a:srgbClr val="000000">
                <a:alpha val="20000"/>
              </a:srgbClr>
            </a:outerShdw>
          </a:effectLst>
        </p:spPr>
      </p:pic>
      <p:cxnSp>
        <p:nvCxnSpPr>
          <p:cNvPr id="713" name="Google Shape;713;p57"/>
          <p:cNvCxnSpPr/>
          <p:nvPr/>
        </p:nvCxnSpPr>
        <p:spPr>
          <a:xfrm flipH="1" rot="10800000">
            <a:off x="1610025" y="1763925"/>
            <a:ext cx="5241600" cy="1128900"/>
          </a:xfrm>
          <a:prstGeom prst="straightConnector1">
            <a:avLst/>
          </a:prstGeom>
          <a:noFill/>
          <a:ln cap="flat" cmpd="sng" w="19050">
            <a:solidFill>
              <a:srgbClr val="FF9900"/>
            </a:solidFill>
            <a:prstDash val="solid"/>
            <a:round/>
            <a:headEnd len="med" w="med" type="oval"/>
            <a:tailEnd len="med" w="med" type="oval"/>
          </a:ln>
        </p:spPr>
      </p:cxnSp>
      <p:cxnSp>
        <p:nvCxnSpPr>
          <p:cNvPr id="714" name="Google Shape;714;p57"/>
          <p:cNvCxnSpPr/>
          <p:nvPr/>
        </p:nvCxnSpPr>
        <p:spPr>
          <a:xfrm flipH="1" rot="10800000">
            <a:off x="3706500" y="1752388"/>
            <a:ext cx="3170400" cy="1167000"/>
          </a:xfrm>
          <a:prstGeom prst="straightConnector1">
            <a:avLst/>
          </a:prstGeom>
          <a:noFill/>
          <a:ln cap="flat" cmpd="sng" w="19050">
            <a:solidFill>
              <a:srgbClr val="FF9900"/>
            </a:solidFill>
            <a:prstDash val="solid"/>
            <a:round/>
            <a:headEnd len="med" w="med" type="oval"/>
            <a:tailEnd len="med" w="med" type="oval"/>
          </a:ln>
        </p:spPr>
      </p:cxnSp>
      <p:cxnSp>
        <p:nvCxnSpPr>
          <p:cNvPr id="715" name="Google Shape;715;p57"/>
          <p:cNvCxnSpPr/>
          <p:nvPr/>
        </p:nvCxnSpPr>
        <p:spPr>
          <a:xfrm>
            <a:off x="1560950" y="3607075"/>
            <a:ext cx="5304600" cy="0"/>
          </a:xfrm>
          <a:prstGeom prst="straightConnector1">
            <a:avLst/>
          </a:prstGeom>
          <a:noFill/>
          <a:ln cap="flat" cmpd="sng" w="19050">
            <a:solidFill>
              <a:srgbClr val="FF9900"/>
            </a:solidFill>
            <a:prstDash val="solid"/>
            <a:round/>
            <a:headEnd len="med" w="med" type="oval"/>
            <a:tailEnd len="med" w="med" type="oval"/>
          </a:ln>
        </p:spPr>
      </p:cxnSp>
      <p:cxnSp>
        <p:nvCxnSpPr>
          <p:cNvPr id="716" name="Google Shape;716;p57"/>
          <p:cNvCxnSpPr/>
          <p:nvPr/>
        </p:nvCxnSpPr>
        <p:spPr>
          <a:xfrm>
            <a:off x="1786725" y="3167675"/>
            <a:ext cx="4501200" cy="0"/>
          </a:xfrm>
          <a:prstGeom prst="straightConnector1">
            <a:avLst/>
          </a:prstGeom>
          <a:noFill/>
          <a:ln cap="flat" cmpd="sng" w="19050">
            <a:solidFill>
              <a:srgbClr val="FF9900"/>
            </a:solidFill>
            <a:prstDash val="solid"/>
            <a:round/>
            <a:headEnd len="med" w="med" type="oval"/>
            <a:tailEnd len="med" w="med" type="oval"/>
          </a:ln>
        </p:spPr>
      </p:cxnSp>
      <p:sp>
        <p:nvSpPr>
          <p:cNvPr id="717" name="Google Shape;717;p57"/>
          <p:cNvSpPr txBox="1"/>
          <p:nvPr/>
        </p:nvSpPr>
        <p:spPr>
          <a:xfrm>
            <a:off x="447075" y="528550"/>
            <a:ext cx="80340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200">
                <a:solidFill>
                  <a:schemeClr val="dk1"/>
                </a:solidFill>
                <a:latin typeface="Montserrat"/>
                <a:ea typeface="Montserrat"/>
                <a:cs typeface="Montserrat"/>
                <a:sym typeface="Montserrat"/>
              </a:rPr>
              <a:t>WITHHOLDING INCOME. </a:t>
            </a:r>
            <a:r>
              <a:rPr lang="es" sz="1200">
                <a:solidFill>
                  <a:schemeClr val="dk1"/>
                </a:solidFill>
                <a:latin typeface="Montserrat"/>
                <a:ea typeface="Montserrat"/>
                <a:cs typeface="Montserrat"/>
                <a:sym typeface="Montserrat"/>
              </a:rPr>
              <a:t>Registra la información de retención de la fuente del empleado.</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18" name="Google Shape;718;p57"/>
          <p:cNvSpPr txBox="1"/>
          <p:nvPr/>
        </p:nvSpPr>
        <p:spPr>
          <a:xfrm>
            <a:off x="6938250" y="1048510"/>
            <a:ext cx="1837500" cy="137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Selecciona el método de retención en la fuente del empleado, incluye el porcentaje de retención si corresponde al   procedimiento 2.</a:t>
            </a:r>
            <a:endParaRPr sz="1200">
              <a:latin typeface="Montserrat"/>
              <a:ea typeface="Montserrat"/>
              <a:cs typeface="Montserrat"/>
              <a:sym typeface="Montserrat"/>
            </a:endParaRPr>
          </a:p>
        </p:txBody>
      </p:sp>
      <p:sp>
        <p:nvSpPr>
          <p:cNvPr id="719" name="Google Shape;719;p57"/>
          <p:cNvSpPr txBox="1"/>
          <p:nvPr/>
        </p:nvSpPr>
        <p:spPr>
          <a:xfrm>
            <a:off x="6405025" y="2635775"/>
            <a:ext cx="2426400" cy="715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Si tiene </a:t>
            </a:r>
            <a:r>
              <a:rPr b="1" lang="es" sz="1200">
                <a:solidFill>
                  <a:schemeClr val="dk1"/>
                </a:solidFill>
                <a:latin typeface="Montserrat"/>
                <a:ea typeface="Montserrat"/>
                <a:cs typeface="Montserrat"/>
                <a:sym typeface="Montserrat"/>
              </a:rPr>
              <a:t>Dependiente </a:t>
            </a:r>
            <a:r>
              <a:rPr lang="es" sz="1200">
                <a:solidFill>
                  <a:schemeClr val="dk1"/>
                </a:solidFill>
                <a:latin typeface="Montserrat"/>
                <a:ea typeface="Montserrat"/>
                <a:cs typeface="Montserrat"/>
                <a:sym typeface="Montserrat"/>
              </a:rPr>
              <a:t>activa la casilla para generar el cálculo automáticamente.</a:t>
            </a:r>
            <a:endParaRPr sz="1200">
              <a:solidFill>
                <a:schemeClr val="dk1"/>
              </a:solidFill>
              <a:latin typeface="Montserrat"/>
              <a:ea typeface="Montserrat"/>
              <a:cs typeface="Montserrat"/>
              <a:sym typeface="Montserrat"/>
            </a:endParaRPr>
          </a:p>
        </p:txBody>
      </p:sp>
      <p:sp>
        <p:nvSpPr>
          <p:cNvPr id="720" name="Google Shape;720;p57"/>
          <p:cNvSpPr txBox="1"/>
          <p:nvPr/>
        </p:nvSpPr>
        <p:spPr>
          <a:xfrm>
            <a:off x="6906900" y="3523000"/>
            <a:ext cx="1716000" cy="1278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u="sng">
                <a:solidFill>
                  <a:schemeClr val="accent5"/>
                </a:solidFill>
                <a:latin typeface="Montserrat"/>
                <a:ea typeface="Montserrat"/>
                <a:cs typeface="Montserrat"/>
                <a:sym typeface="Montserrat"/>
                <a:hlinkClick>
                  <a:extLst>
                    <a:ext uri="{A12FA001-AC4F-418D-AE19-62706E023703}">
                      <ahyp:hlinkClr val="tx"/>
                    </a:ext>
                  </a:extLst>
                </a:hlinkClick>
              </a:rPr>
              <a:t>Ingresa o edita las deducciones Tributarias</a:t>
            </a:r>
            <a:r>
              <a:rPr lang="es" sz="1200">
                <a:solidFill>
                  <a:schemeClr val="dk1"/>
                </a:solidFill>
                <a:latin typeface="Montserrat"/>
                <a:ea typeface="Montserrat"/>
                <a:cs typeface="Montserrat"/>
                <a:sym typeface="Montserrat"/>
              </a:rPr>
              <a:t> que afecten los cálculos de la retención del empleado.</a:t>
            </a:r>
            <a:endParaRPr sz="1200">
              <a:solidFill>
                <a:schemeClr val="dk1"/>
              </a:solidFill>
              <a:latin typeface="Montserrat"/>
              <a:ea typeface="Montserrat"/>
              <a:cs typeface="Montserrat"/>
              <a:sym typeface="Montserrat"/>
            </a:endParaRPr>
          </a:p>
        </p:txBody>
      </p:sp>
      <p:pic>
        <p:nvPicPr>
          <p:cNvPr id="721" name="Google Shape;721;p57"/>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722" name="Google Shape;722;p57"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
        <p:nvSpPr>
          <p:cNvPr id="723" name="Google Shape;723;p57"/>
          <p:cNvSpPr txBox="1"/>
          <p:nvPr/>
        </p:nvSpPr>
        <p:spPr>
          <a:xfrm>
            <a:off x="422600" y="73025"/>
            <a:ext cx="76920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Empleado/Crear nuevo empleado </a:t>
            </a:r>
            <a:endParaRPr b="1" sz="2400">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58"/>
          <p:cNvPicPr preferRelativeResize="0"/>
          <p:nvPr/>
        </p:nvPicPr>
        <p:blipFill>
          <a:blip r:embed="rId3">
            <a:alphaModFix/>
          </a:blip>
          <a:stretch>
            <a:fillRect/>
          </a:stretch>
        </p:blipFill>
        <p:spPr>
          <a:xfrm>
            <a:off x="635300" y="1554114"/>
            <a:ext cx="5952900" cy="3084066"/>
          </a:xfrm>
          <a:prstGeom prst="rect">
            <a:avLst/>
          </a:prstGeom>
          <a:noFill/>
          <a:ln>
            <a:noFill/>
          </a:ln>
          <a:effectLst>
            <a:outerShdw blurRad="57150" rotWithShape="0" algn="bl" dir="5400000" dist="19050">
              <a:srgbClr val="000000">
                <a:alpha val="20000"/>
              </a:srgbClr>
            </a:outerShdw>
          </a:effectLst>
        </p:spPr>
      </p:pic>
      <p:sp>
        <p:nvSpPr>
          <p:cNvPr id="729" name="Google Shape;729;p58"/>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Crear un nuevo contrato</a:t>
            </a:r>
            <a:endParaRPr b="1" sz="2400">
              <a:latin typeface="Open Sans"/>
              <a:ea typeface="Open Sans"/>
              <a:cs typeface="Open Sans"/>
              <a:sym typeface="Open Sans"/>
            </a:endParaRPr>
          </a:p>
        </p:txBody>
      </p:sp>
      <p:sp>
        <p:nvSpPr>
          <p:cNvPr id="730" name="Google Shape;730;p58"/>
          <p:cNvSpPr txBox="1"/>
          <p:nvPr/>
        </p:nvSpPr>
        <p:spPr>
          <a:xfrm>
            <a:off x="431100" y="58732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contratos</a:t>
            </a:r>
            <a:r>
              <a:rPr lang="es">
                <a:latin typeface="Montserrat"/>
                <a:ea typeface="Montserrat"/>
                <a:cs typeface="Montserrat"/>
                <a:sym typeface="Montserrat"/>
              </a:rPr>
              <a:t> y selecciona  </a:t>
            </a:r>
            <a:endParaRPr>
              <a:latin typeface="Montserrat"/>
              <a:ea typeface="Montserrat"/>
              <a:cs typeface="Montserrat"/>
              <a:sym typeface="Montserrat"/>
            </a:endParaRPr>
          </a:p>
        </p:txBody>
      </p:sp>
      <p:cxnSp>
        <p:nvCxnSpPr>
          <p:cNvPr id="731" name="Google Shape;731;p58"/>
          <p:cNvCxnSpPr/>
          <p:nvPr/>
        </p:nvCxnSpPr>
        <p:spPr>
          <a:xfrm rot="10800000">
            <a:off x="5525050" y="1797285"/>
            <a:ext cx="1197600" cy="0"/>
          </a:xfrm>
          <a:prstGeom prst="straightConnector1">
            <a:avLst/>
          </a:prstGeom>
          <a:noFill/>
          <a:ln cap="flat" cmpd="sng" w="28575">
            <a:solidFill>
              <a:srgbClr val="FF9900"/>
            </a:solidFill>
            <a:prstDash val="solid"/>
            <a:round/>
            <a:headEnd len="med" w="med" type="oval"/>
            <a:tailEnd len="med" w="med" type="oval"/>
          </a:ln>
        </p:spPr>
      </p:cxnSp>
      <p:sp>
        <p:nvSpPr>
          <p:cNvPr id="732" name="Google Shape;732;p58"/>
          <p:cNvSpPr txBox="1"/>
          <p:nvPr/>
        </p:nvSpPr>
        <p:spPr>
          <a:xfrm>
            <a:off x="6740600" y="1485750"/>
            <a:ext cx="1890600" cy="435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Visualiza el estado del contrato. </a:t>
            </a:r>
            <a:endParaRPr sz="1200">
              <a:latin typeface="Montserrat"/>
              <a:ea typeface="Montserrat"/>
              <a:cs typeface="Montserrat"/>
              <a:sym typeface="Montserrat"/>
            </a:endParaRPr>
          </a:p>
        </p:txBody>
      </p:sp>
      <p:cxnSp>
        <p:nvCxnSpPr>
          <p:cNvPr id="733" name="Google Shape;733;p58"/>
          <p:cNvCxnSpPr/>
          <p:nvPr/>
        </p:nvCxnSpPr>
        <p:spPr>
          <a:xfrm rot="10800000">
            <a:off x="1670725" y="2665206"/>
            <a:ext cx="402600" cy="8400"/>
          </a:xfrm>
          <a:prstGeom prst="straightConnector1">
            <a:avLst/>
          </a:prstGeom>
          <a:noFill/>
          <a:ln cap="flat" cmpd="sng" w="28575">
            <a:solidFill>
              <a:srgbClr val="FF9900"/>
            </a:solidFill>
            <a:prstDash val="solid"/>
            <a:round/>
            <a:headEnd len="med" w="med" type="oval"/>
            <a:tailEnd len="med" w="med" type="oval"/>
          </a:ln>
        </p:spPr>
      </p:cxnSp>
      <p:sp>
        <p:nvSpPr>
          <p:cNvPr id="734" name="Google Shape;734;p58"/>
          <p:cNvSpPr txBox="1"/>
          <p:nvPr/>
        </p:nvSpPr>
        <p:spPr>
          <a:xfrm>
            <a:off x="2138650" y="2262589"/>
            <a:ext cx="1392300" cy="646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el nombre del empleado</a:t>
            </a:r>
            <a:endParaRPr sz="1200">
              <a:latin typeface="Montserrat"/>
              <a:ea typeface="Montserrat"/>
              <a:cs typeface="Montserrat"/>
              <a:sym typeface="Montserrat"/>
            </a:endParaRPr>
          </a:p>
        </p:txBody>
      </p:sp>
      <p:cxnSp>
        <p:nvCxnSpPr>
          <p:cNvPr id="735" name="Google Shape;735;p58"/>
          <p:cNvCxnSpPr/>
          <p:nvPr/>
        </p:nvCxnSpPr>
        <p:spPr>
          <a:xfrm flipH="1" rot="10800000">
            <a:off x="752900" y="1857067"/>
            <a:ext cx="15300" cy="531900"/>
          </a:xfrm>
          <a:prstGeom prst="straightConnector1">
            <a:avLst/>
          </a:prstGeom>
          <a:noFill/>
          <a:ln cap="flat" cmpd="sng" w="28575">
            <a:solidFill>
              <a:srgbClr val="FF9900"/>
            </a:solidFill>
            <a:prstDash val="solid"/>
            <a:round/>
            <a:headEnd len="med" w="med" type="oval"/>
            <a:tailEnd len="med" w="med" type="oval"/>
          </a:ln>
        </p:spPr>
      </p:cxnSp>
      <p:sp>
        <p:nvSpPr>
          <p:cNvPr id="736" name="Google Shape;736;p58"/>
          <p:cNvSpPr txBox="1"/>
          <p:nvPr/>
        </p:nvSpPr>
        <p:spPr>
          <a:xfrm>
            <a:off x="231425" y="2457893"/>
            <a:ext cx="1119600" cy="764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Guarda o descarta los cambios efectuados</a:t>
            </a:r>
            <a:endParaRPr sz="1200">
              <a:solidFill>
                <a:srgbClr val="FF0000"/>
              </a:solidFill>
              <a:latin typeface="Montserrat"/>
              <a:ea typeface="Montserrat"/>
              <a:cs typeface="Montserrat"/>
              <a:sym typeface="Montserrat"/>
            </a:endParaRPr>
          </a:p>
        </p:txBody>
      </p:sp>
      <p:cxnSp>
        <p:nvCxnSpPr>
          <p:cNvPr id="737" name="Google Shape;737;p58"/>
          <p:cNvCxnSpPr>
            <a:stCxn id="738" idx="1"/>
          </p:cNvCxnSpPr>
          <p:nvPr/>
        </p:nvCxnSpPr>
        <p:spPr>
          <a:xfrm flipH="1">
            <a:off x="5661200" y="2398983"/>
            <a:ext cx="1155600" cy="854100"/>
          </a:xfrm>
          <a:prstGeom prst="straightConnector1">
            <a:avLst/>
          </a:prstGeom>
          <a:noFill/>
          <a:ln cap="flat" cmpd="sng" w="28575">
            <a:solidFill>
              <a:srgbClr val="FF9900"/>
            </a:solidFill>
            <a:prstDash val="solid"/>
            <a:round/>
            <a:headEnd len="med" w="med" type="oval"/>
            <a:tailEnd len="med" w="med" type="oval"/>
          </a:ln>
        </p:spPr>
      </p:cxnSp>
      <p:sp>
        <p:nvSpPr>
          <p:cNvPr id="738" name="Google Shape;738;p58"/>
          <p:cNvSpPr txBox="1"/>
          <p:nvPr/>
        </p:nvSpPr>
        <p:spPr>
          <a:xfrm>
            <a:off x="6816800" y="2075883"/>
            <a:ext cx="18906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Define bajo qué Estructura Salarial se generará el </a:t>
            </a:r>
            <a:r>
              <a:rPr b="1" lang="es" sz="1200">
                <a:latin typeface="Montserrat"/>
                <a:ea typeface="Montserrat"/>
                <a:cs typeface="Montserrat"/>
                <a:sym typeface="Montserrat"/>
              </a:rPr>
              <a:t>contrato.</a:t>
            </a:r>
            <a:endParaRPr b="1" sz="1200">
              <a:latin typeface="Montserrat"/>
              <a:ea typeface="Montserrat"/>
              <a:cs typeface="Montserrat"/>
              <a:sym typeface="Montserrat"/>
            </a:endParaRPr>
          </a:p>
        </p:txBody>
      </p:sp>
      <p:sp>
        <p:nvSpPr>
          <p:cNvPr id="739" name="Google Shape;739;p58"/>
          <p:cNvSpPr txBox="1"/>
          <p:nvPr/>
        </p:nvSpPr>
        <p:spPr>
          <a:xfrm>
            <a:off x="3370425" y="4450898"/>
            <a:ext cx="1953300" cy="43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4"/>
              </a:rPr>
              <a:t>Define los detalles del contrato</a:t>
            </a:r>
            <a:endParaRPr sz="1200">
              <a:solidFill>
                <a:srgbClr val="FF0000"/>
              </a:solidFill>
              <a:latin typeface="Montserrat"/>
              <a:ea typeface="Montserrat"/>
              <a:cs typeface="Montserrat"/>
              <a:sym typeface="Montserrat"/>
            </a:endParaRPr>
          </a:p>
        </p:txBody>
      </p:sp>
      <p:sp>
        <p:nvSpPr>
          <p:cNvPr id="740" name="Google Shape;740;p58"/>
          <p:cNvSpPr txBox="1"/>
          <p:nvPr/>
        </p:nvSpPr>
        <p:spPr>
          <a:xfrm>
            <a:off x="5740525" y="4450898"/>
            <a:ext cx="1953300" cy="43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5"/>
              </a:rPr>
              <a:t>Define los detalles del salario</a:t>
            </a:r>
            <a:endParaRPr sz="1200">
              <a:solidFill>
                <a:srgbClr val="FF0000"/>
              </a:solidFill>
              <a:latin typeface="Montserrat"/>
              <a:ea typeface="Montserrat"/>
              <a:cs typeface="Montserrat"/>
              <a:sym typeface="Montserrat"/>
            </a:endParaRPr>
          </a:p>
        </p:txBody>
      </p:sp>
      <p:sp>
        <p:nvSpPr>
          <p:cNvPr id="741" name="Google Shape;741;p58"/>
          <p:cNvSpPr/>
          <p:nvPr/>
        </p:nvSpPr>
        <p:spPr>
          <a:xfrm>
            <a:off x="1430325" y="3612565"/>
            <a:ext cx="1119600" cy="1683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2" name="Google Shape;742;p58"/>
          <p:cNvCxnSpPr>
            <a:stCxn id="739" idx="0"/>
            <a:endCxn id="741" idx="3"/>
          </p:cNvCxnSpPr>
          <p:nvPr/>
        </p:nvCxnSpPr>
        <p:spPr>
          <a:xfrm rot="10800000">
            <a:off x="2549775" y="3696698"/>
            <a:ext cx="1797300" cy="754200"/>
          </a:xfrm>
          <a:prstGeom prst="straightConnector1">
            <a:avLst/>
          </a:prstGeom>
          <a:noFill/>
          <a:ln cap="flat" cmpd="sng" w="28575">
            <a:solidFill>
              <a:srgbClr val="FF9900"/>
            </a:solidFill>
            <a:prstDash val="solid"/>
            <a:round/>
            <a:headEnd len="med" w="med" type="oval"/>
            <a:tailEnd len="med" w="med" type="oval"/>
          </a:ln>
        </p:spPr>
      </p:cxnSp>
      <p:cxnSp>
        <p:nvCxnSpPr>
          <p:cNvPr id="743" name="Google Shape;743;p58"/>
          <p:cNvCxnSpPr>
            <a:endCxn id="741" idx="3"/>
          </p:cNvCxnSpPr>
          <p:nvPr/>
        </p:nvCxnSpPr>
        <p:spPr>
          <a:xfrm rot="10800000">
            <a:off x="2549925" y="3696715"/>
            <a:ext cx="3999900" cy="754200"/>
          </a:xfrm>
          <a:prstGeom prst="straightConnector1">
            <a:avLst/>
          </a:prstGeom>
          <a:noFill/>
          <a:ln cap="flat" cmpd="sng" w="28575">
            <a:solidFill>
              <a:srgbClr val="FF9900"/>
            </a:solidFill>
            <a:prstDash val="solid"/>
            <a:round/>
            <a:headEnd len="med" w="med" type="oval"/>
            <a:tailEnd len="med" w="med" type="oval"/>
          </a:ln>
        </p:spPr>
      </p:cxnSp>
      <p:pic>
        <p:nvPicPr>
          <p:cNvPr id="744" name="Google Shape;744;p58"/>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745" name="Google Shape;745;p58" title="Home">
            <a:hlinkClick/>
          </p:cNvPr>
          <p:cNvPicPr preferRelativeResize="0"/>
          <p:nvPr/>
        </p:nvPicPr>
        <p:blipFill>
          <a:blip r:embed="rId7">
            <a:alphaModFix/>
          </a:blip>
          <a:stretch>
            <a:fillRect/>
          </a:stretch>
        </p:blipFill>
        <p:spPr>
          <a:xfrm>
            <a:off x="152400" y="4793685"/>
            <a:ext cx="219825" cy="197414"/>
          </a:xfrm>
          <a:prstGeom prst="rect">
            <a:avLst/>
          </a:prstGeom>
          <a:noFill/>
          <a:ln>
            <a:noFill/>
          </a:ln>
        </p:spPr>
      </p:pic>
      <p:pic>
        <p:nvPicPr>
          <p:cNvPr id="746" name="Google Shape;746;p58"/>
          <p:cNvPicPr preferRelativeResize="0"/>
          <p:nvPr/>
        </p:nvPicPr>
        <p:blipFill>
          <a:blip r:embed="rId8">
            <a:alphaModFix/>
          </a:blip>
          <a:stretch>
            <a:fillRect/>
          </a:stretch>
        </p:blipFill>
        <p:spPr>
          <a:xfrm>
            <a:off x="7188525" y="601163"/>
            <a:ext cx="552450" cy="314325"/>
          </a:xfrm>
          <a:prstGeom prst="rect">
            <a:avLst/>
          </a:prstGeom>
          <a:noFill/>
          <a:ln>
            <a:noFill/>
          </a:ln>
        </p:spPr>
      </p:pic>
      <p:pic>
        <p:nvPicPr>
          <p:cNvPr id="747" name="Google Shape;747;p58"/>
          <p:cNvPicPr preferRelativeResize="0"/>
          <p:nvPr/>
        </p:nvPicPr>
        <p:blipFill>
          <a:blip r:embed="rId9">
            <a:alphaModFix/>
          </a:blip>
          <a:stretch>
            <a:fillRect/>
          </a:stretch>
        </p:blipFill>
        <p:spPr>
          <a:xfrm>
            <a:off x="517400" y="1006200"/>
            <a:ext cx="8142351" cy="314325"/>
          </a:xfrm>
          <a:prstGeom prst="rect">
            <a:avLst/>
          </a:prstGeom>
          <a:noFill/>
          <a:ln cap="flat" cmpd="sng" w="9525">
            <a:solidFill>
              <a:srgbClr val="000000"/>
            </a:solidFill>
            <a:prstDash val="solid"/>
            <a:round/>
            <a:headEnd len="sm" w="sm" type="none"/>
            <a:tailEnd len="sm" w="sm" type="none"/>
          </a:ln>
        </p:spPr>
      </p:pic>
      <p:sp>
        <p:nvSpPr>
          <p:cNvPr id="748" name="Google Shape;748;p58"/>
          <p:cNvSpPr/>
          <p:nvPr/>
        </p:nvSpPr>
        <p:spPr>
          <a:xfrm>
            <a:off x="1195675" y="1008363"/>
            <a:ext cx="608100" cy="280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8"/>
          <p:cNvSpPr txBox="1"/>
          <p:nvPr/>
        </p:nvSpPr>
        <p:spPr>
          <a:xfrm>
            <a:off x="6816799" y="3241125"/>
            <a:ext cx="2073000" cy="5868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El estrado del contrato debe ser </a:t>
            </a:r>
            <a:r>
              <a:rPr b="1" lang="es" sz="1200">
                <a:latin typeface="Montserrat"/>
                <a:ea typeface="Montserrat"/>
                <a:cs typeface="Montserrat"/>
                <a:sym typeface="Montserrat"/>
              </a:rPr>
              <a:t>En proceso</a:t>
            </a:r>
            <a:r>
              <a:rPr lang="es" sz="1200">
                <a:latin typeface="Montserrat"/>
                <a:ea typeface="Montserrat"/>
                <a:cs typeface="Montserrat"/>
                <a:sym typeface="Montserrat"/>
              </a:rPr>
              <a:t> </a:t>
            </a:r>
            <a:endParaRPr sz="1200">
              <a:latin typeface="Montserrat"/>
              <a:ea typeface="Montserrat"/>
              <a:cs typeface="Montserrat"/>
              <a:sym typeface="Montserrat"/>
            </a:endParaRPr>
          </a:p>
        </p:txBody>
      </p:sp>
      <p:pic>
        <p:nvPicPr>
          <p:cNvPr id="750" name="Google Shape;750;p58"/>
          <p:cNvPicPr preferRelativeResize="0"/>
          <p:nvPr/>
        </p:nvPicPr>
        <p:blipFill>
          <a:blip r:embed="rId10">
            <a:alphaModFix/>
          </a:blip>
          <a:stretch>
            <a:fillRect/>
          </a:stretch>
        </p:blipFill>
        <p:spPr>
          <a:xfrm>
            <a:off x="6692925" y="3052175"/>
            <a:ext cx="246881" cy="35625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59"/>
          <p:cNvPicPr preferRelativeResize="0"/>
          <p:nvPr/>
        </p:nvPicPr>
        <p:blipFill>
          <a:blip r:embed="rId3">
            <a:alphaModFix/>
          </a:blip>
          <a:stretch>
            <a:fillRect/>
          </a:stretch>
        </p:blipFill>
        <p:spPr>
          <a:xfrm>
            <a:off x="787700" y="1227725"/>
            <a:ext cx="8134724" cy="2920775"/>
          </a:xfrm>
          <a:prstGeom prst="rect">
            <a:avLst/>
          </a:prstGeom>
          <a:noFill/>
          <a:ln>
            <a:noFill/>
          </a:ln>
          <a:effectLst>
            <a:outerShdw blurRad="57150" rotWithShape="0" algn="bl" dir="5400000" dist="19050">
              <a:srgbClr val="000000">
                <a:alpha val="20000"/>
              </a:srgbClr>
            </a:outerShdw>
          </a:effectLst>
        </p:spPr>
      </p:pic>
      <p:sp>
        <p:nvSpPr>
          <p:cNvPr id="756" name="Google Shape;756;p59"/>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Detalles del contrato</a:t>
            </a:r>
            <a:endParaRPr b="1" sz="2400">
              <a:latin typeface="Open Sans"/>
              <a:ea typeface="Open Sans"/>
              <a:cs typeface="Open Sans"/>
              <a:sym typeface="Open Sans"/>
            </a:endParaRPr>
          </a:p>
        </p:txBody>
      </p:sp>
      <p:sp>
        <p:nvSpPr>
          <p:cNvPr id="757" name="Google Shape;757;p59"/>
          <p:cNvSpPr txBox="1"/>
          <p:nvPr/>
        </p:nvSpPr>
        <p:spPr>
          <a:xfrm>
            <a:off x="5888507" y="2327222"/>
            <a:ext cx="1695900" cy="72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Define la fecha de inicio y final del contrato</a:t>
            </a:r>
            <a:endParaRPr sz="1200">
              <a:latin typeface="Montserrat"/>
              <a:ea typeface="Montserrat"/>
              <a:cs typeface="Montserrat"/>
              <a:sym typeface="Montserrat"/>
            </a:endParaRPr>
          </a:p>
        </p:txBody>
      </p:sp>
      <p:cxnSp>
        <p:nvCxnSpPr>
          <p:cNvPr id="758" name="Google Shape;758;p59"/>
          <p:cNvCxnSpPr/>
          <p:nvPr/>
        </p:nvCxnSpPr>
        <p:spPr>
          <a:xfrm rot="10800000">
            <a:off x="4613921" y="2061708"/>
            <a:ext cx="1194000" cy="626400"/>
          </a:xfrm>
          <a:prstGeom prst="straightConnector1">
            <a:avLst/>
          </a:prstGeom>
          <a:noFill/>
          <a:ln cap="flat" cmpd="sng" w="28575">
            <a:solidFill>
              <a:srgbClr val="FF9900"/>
            </a:solidFill>
            <a:prstDash val="solid"/>
            <a:round/>
            <a:headEnd len="med" w="med" type="oval"/>
            <a:tailEnd len="med" w="med" type="oval"/>
          </a:ln>
        </p:spPr>
      </p:cxnSp>
      <p:cxnSp>
        <p:nvCxnSpPr>
          <p:cNvPr id="759" name="Google Shape;759;p59"/>
          <p:cNvCxnSpPr/>
          <p:nvPr/>
        </p:nvCxnSpPr>
        <p:spPr>
          <a:xfrm rot="10800000">
            <a:off x="4468428" y="2812906"/>
            <a:ext cx="1194000" cy="626400"/>
          </a:xfrm>
          <a:prstGeom prst="straightConnector1">
            <a:avLst/>
          </a:prstGeom>
          <a:noFill/>
          <a:ln cap="flat" cmpd="sng" w="28575">
            <a:solidFill>
              <a:srgbClr val="FF9900"/>
            </a:solidFill>
            <a:prstDash val="solid"/>
            <a:round/>
            <a:headEnd len="med" w="med" type="oval"/>
            <a:tailEnd len="med" w="med" type="oval"/>
          </a:ln>
        </p:spPr>
      </p:cxnSp>
      <p:sp>
        <p:nvSpPr>
          <p:cNvPr id="760" name="Google Shape;760;p59"/>
          <p:cNvSpPr txBox="1"/>
          <p:nvPr/>
        </p:nvSpPr>
        <p:spPr>
          <a:xfrm>
            <a:off x="5888507" y="3231969"/>
            <a:ext cx="1695900" cy="83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El nombre de usuario carga la información de las horas por semana</a:t>
            </a:r>
            <a:endParaRPr sz="1200">
              <a:latin typeface="Montserrat"/>
              <a:ea typeface="Montserrat"/>
              <a:cs typeface="Montserrat"/>
              <a:sym typeface="Montserrat"/>
            </a:endParaRPr>
          </a:p>
        </p:txBody>
      </p:sp>
      <p:sp>
        <p:nvSpPr>
          <p:cNvPr id="761" name="Google Shape;761;p59"/>
          <p:cNvSpPr txBox="1"/>
          <p:nvPr/>
        </p:nvSpPr>
        <p:spPr>
          <a:xfrm>
            <a:off x="1941450" y="4370400"/>
            <a:ext cx="6981000" cy="6207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La fecha final del contrato aplica para aprendices y para los empleados con novedad de terminación de contrato. Para los otros tipos de contratos se debe colocar la fecha en la que dejó de laborar el empleado para tener trazabilidad.</a:t>
            </a:r>
            <a:endParaRPr sz="1200">
              <a:latin typeface="Montserrat"/>
              <a:ea typeface="Montserrat"/>
              <a:cs typeface="Montserrat"/>
              <a:sym typeface="Montserrat"/>
            </a:endParaRPr>
          </a:p>
        </p:txBody>
      </p:sp>
      <p:pic>
        <p:nvPicPr>
          <p:cNvPr id="762" name="Google Shape;762;p59"/>
          <p:cNvPicPr preferRelativeResize="0"/>
          <p:nvPr/>
        </p:nvPicPr>
        <p:blipFill>
          <a:blip r:embed="rId4">
            <a:alphaModFix/>
          </a:blip>
          <a:stretch>
            <a:fillRect/>
          </a:stretch>
        </p:blipFill>
        <p:spPr>
          <a:xfrm>
            <a:off x="1630700" y="4337247"/>
            <a:ext cx="398700" cy="398700"/>
          </a:xfrm>
          <a:prstGeom prst="rect">
            <a:avLst/>
          </a:prstGeom>
          <a:noFill/>
          <a:ln>
            <a:noFill/>
          </a:ln>
        </p:spPr>
      </p:pic>
      <p:pic>
        <p:nvPicPr>
          <p:cNvPr id="763" name="Google Shape;763;p59"/>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764" name="Google Shape;764;p59"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
        <p:nvSpPr>
          <p:cNvPr id="765" name="Google Shape;765;p59"/>
          <p:cNvSpPr txBox="1"/>
          <p:nvPr/>
        </p:nvSpPr>
        <p:spPr>
          <a:xfrm>
            <a:off x="431100" y="58732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Deberás diligenciar los detalles solicitados del contrato que corresponda al empleado.</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60"/>
          <p:cNvPicPr preferRelativeResize="0"/>
          <p:nvPr/>
        </p:nvPicPr>
        <p:blipFill>
          <a:blip r:embed="rId3">
            <a:alphaModFix/>
          </a:blip>
          <a:stretch>
            <a:fillRect/>
          </a:stretch>
        </p:blipFill>
        <p:spPr>
          <a:xfrm>
            <a:off x="522000" y="1346924"/>
            <a:ext cx="8100001" cy="2449665"/>
          </a:xfrm>
          <a:prstGeom prst="rect">
            <a:avLst/>
          </a:prstGeom>
          <a:noFill/>
          <a:ln>
            <a:noFill/>
          </a:ln>
          <a:effectLst>
            <a:outerShdw blurRad="57150" rotWithShape="0" algn="bl" dir="5400000" dist="19050">
              <a:srgbClr val="000000">
                <a:alpha val="20000"/>
              </a:srgbClr>
            </a:outerShdw>
          </a:effectLst>
        </p:spPr>
      </p:pic>
      <p:sp>
        <p:nvSpPr>
          <p:cNvPr id="771" name="Google Shape;771;p60"/>
          <p:cNvSpPr txBox="1"/>
          <p:nvPr/>
        </p:nvSpPr>
        <p:spPr>
          <a:xfrm>
            <a:off x="2768025" y="4233200"/>
            <a:ext cx="2736000" cy="678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Ingresa el monto fijo que tendrá el empleado, la cifra restante se entenderá como flexible</a:t>
            </a:r>
            <a:endParaRPr sz="1200">
              <a:latin typeface="Montserrat"/>
              <a:ea typeface="Montserrat"/>
              <a:cs typeface="Montserrat"/>
              <a:sym typeface="Montserrat"/>
            </a:endParaRPr>
          </a:p>
        </p:txBody>
      </p:sp>
      <p:sp>
        <p:nvSpPr>
          <p:cNvPr id="772" name="Google Shape;772;p60"/>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Detalles del salario</a:t>
            </a:r>
            <a:endParaRPr b="1" sz="2400">
              <a:latin typeface="Open Sans"/>
              <a:ea typeface="Open Sans"/>
              <a:cs typeface="Open Sans"/>
              <a:sym typeface="Open Sans"/>
            </a:endParaRPr>
          </a:p>
        </p:txBody>
      </p:sp>
      <p:sp>
        <p:nvSpPr>
          <p:cNvPr id="773" name="Google Shape;773;p60"/>
          <p:cNvSpPr txBox="1"/>
          <p:nvPr/>
        </p:nvSpPr>
        <p:spPr>
          <a:xfrm>
            <a:off x="497325" y="6029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esta pestaña </a:t>
            </a:r>
            <a:r>
              <a:rPr lang="es">
                <a:latin typeface="Montserrat"/>
                <a:ea typeface="Montserrat"/>
                <a:cs typeface="Montserrat"/>
                <a:sym typeface="Montserrat"/>
              </a:rPr>
              <a:t>registrará</a:t>
            </a:r>
            <a:r>
              <a:rPr lang="es">
                <a:latin typeface="Montserrat"/>
                <a:ea typeface="Montserrat"/>
                <a:cs typeface="Montserrat"/>
                <a:sym typeface="Montserrat"/>
              </a:rPr>
              <a:t> los montos que corresponde al contrato con sus respectivos conceptos fijos. </a:t>
            </a:r>
            <a:endParaRPr>
              <a:latin typeface="Montserrat"/>
              <a:ea typeface="Montserrat"/>
              <a:cs typeface="Montserrat"/>
              <a:sym typeface="Montserrat"/>
            </a:endParaRPr>
          </a:p>
        </p:txBody>
      </p:sp>
      <p:sp>
        <p:nvSpPr>
          <p:cNvPr id="774" name="Google Shape;774;p60"/>
          <p:cNvSpPr txBox="1"/>
          <p:nvPr/>
        </p:nvSpPr>
        <p:spPr>
          <a:xfrm>
            <a:off x="497325" y="4018200"/>
            <a:ext cx="2252100" cy="484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Ingresa el monto total del salario para el empleado</a:t>
            </a:r>
            <a:endParaRPr sz="1200">
              <a:latin typeface="Montserrat"/>
              <a:ea typeface="Montserrat"/>
              <a:cs typeface="Montserrat"/>
              <a:sym typeface="Montserrat"/>
            </a:endParaRPr>
          </a:p>
        </p:txBody>
      </p:sp>
      <p:sp>
        <p:nvSpPr>
          <p:cNvPr id="775" name="Google Shape;775;p60"/>
          <p:cNvSpPr/>
          <p:nvPr/>
        </p:nvSpPr>
        <p:spPr>
          <a:xfrm>
            <a:off x="4384325" y="2318125"/>
            <a:ext cx="1119600" cy="187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60"/>
          <p:cNvCxnSpPr>
            <a:stCxn id="774" idx="0"/>
          </p:cNvCxnSpPr>
          <p:nvPr/>
        </p:nvCxnSpPr>
        <p:spPr>
          <a:xfrm flipH="1" rot="10800000">
            <a:off x="1623375" y="1908000"/>
            <a:ext cx="116700" cy="2110200"/>
          </a:xfrm>
          <a:prstGeom prst="straightConnector1">
            <a:avLst/>
          </a:prstGeom>
          <a:noFill/>
          <a:ln cap="flat" cmpd="sng" w="28575">
            <a:solidFill>
              <a:srgbClr val="FF9900"/>
            </a:solidFill>
            <a:prstDash val="solid"/>
            <a:round/>
            <a:headEnd len="med" w="med" type="oval"/>
            <a:tailEnd len="med" w="med" type="oval"/>
          </a:ln>
        </p:spPr>
      </p:cxnSp>
      <p:cxnSp>
        <p:nvCxnSpPr>
          <p:cNvPr id="777" name="Google Shape;777;p60"/>
          <p:cNvCxnSpPr/>
          <p:nvPr/>
        </p:nvCxnSpPr>
        <p:spPr>
          <a:xfrm rot="10800000">
            <a:off x="2415350" y="2318125"/>
            <a:ext cx="635100" cy="1917300"/>
          </a:xfrm>
          <a:prstGeom prst="straightConnector1">
            <a:avLst/>
          </a:prstGeom>
          <a:noFill/>
          <a:ln cap="flat" cmpd="sng" w="28575">
            <a:solidFill>
              <a:srgbClr val="FF9900"/>
            </a:solidFill>
            <a:prstDash val="solid"/>
            <a:round/>
            <a:headEnd len="med" w="med" type="oval"/>
            <a:tailEnd len="med" w="med" type="oval"/>
          </a:ln>
        </p:spPr>
      </p:cxnSp>
      <p:cxnSp>
        <p:nvCxnSpPr>
          <p:cNvPr id="778" name="Google Shape;778;p60"/>
          <p:cNvCxnSpPr/>
          <p:nvPr/>
        </p:nvCxnSpPr>
        <p:spPr>
          <a:xfrm rot="10800000">
            <a:off x="4944125" y="2505325"/>
            <a:ext cx="0" cy="995100"/>
          </a:xfrm>
          <a:prstGeom prst="straightConnector1">
            <a:avLst/>
          </a:prstGeom>
          <a:noFill/>
          <a:ln cap="flat" cmpd="sng" w="28575">
            <a:solidFill>
              <a:srgbClr val="FF9900"/>
            </a:solidFill>
            <a:prstDash val="solid"/>
            <a:round/>
            <a:headEnd len="med" w="med" type="oval"/>
            <a:tailEnd len="med" w="med" type="oval"/>
          </a:ln>
        </p:spPr>
      </p:cxnSp>
      <p:sp>
        <p:nvSpPr>
          <p:cNvPr id="779" name="Google Shape;779;p60"/>
          <p:cNvSpPr txBox="1"/>
          <p:nvPr/>
        </p:nvSpPr>
        <p:spPr>
          <a:xfrm>
            <a:off x="5019650" y="3159400"/>
            <a:ext cx="3714300" cy="48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 la opción</a:t>
            </a:r>
            <a:r>
              <a:rPr lang="es" sz="1200">
                <a:solidFill>
                  <a:schemeClr val="accent5"/>
                </a:solidFill>
                <a:latin typeface="Montserrat"/>
                <a:ea typeface="Montserrat"/>
                <a:cs typeface="Montserrat"/>
                <a:sym typeface="Montserrat"/>
              </a:rPr>
              <a:t> Agregar registro</a:t>
            </a:r>
            <a:r>
              <a:rPr lang="es" sz="1200">
                <a:solidFill>
                  <a:srgbClr val="0000FF"/>
                </a:solidFill>
                <a:latin typeface="Montserrat"/>
                <a:ea typeface="Montserrat"/>
                <a:cs typeface="Montserrat"/>
                <a:sym typeface="Montserrat"/>
              </a:rPr>
              <a:t> </a:t>
            </a:r>
            <a:r>
              <a:rPr lang="es" sz="1200">
                <a:latin typeface="Montserrat"/>
                <a:ea typeface="Montserrat"/>
                <a:cs typeface="Montserrat"/>
                <a:sym typeface="Montserrat"/>
              </a:rPr>
              <a:t>agrega  auxilios del empleado correspondiente al flex.</a:t>
            </a:r>
            <a:endParaRPr sz="1200">
              <a:latin typeface="Montserrat"/>
              <a:ea typeface="Montserrat"/>
              <a:cs typeface="Montserrat"/>
              <a:sym typeface="Montserrat"/>
            </a:endParaRPr>
          </a:p>
        </p:txBody>
      </p:sp>
      <p:sp>
        <p:nvSpPr>
          <p:cNvPr id="780" name="Google Shape;780;p60"/>
          <p:cNvSpPr txBox="1"/>
          <p:nvPr/>
        </p:nvSpPr>
        <p:spPr>
          <a:xfrm>
            <a:off x="6072525" y="4326198"/>
            <a:ext cx="2629500" cy="5868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El porcentaje total del salario debe ser siempre el 100%.</a:t>
            </a:r>
            <a:endParaRPr sz="1200">
              <a:latin typeface="Montserrat"/>
              <a:ea typeface="Montserrat"/>
              <a:cs typeface="Montserrat"/>
              <a:sym typeface="Montserrat"/>
            </a:endParaRPr>
          </a:p>
        </p:txBody>
      </p:sp>
      <p:pic>
        <p:nvPicPr>
          <p:cNvPr id="781" name="Google Shape;781;p60"/>
          <p:cNvPicPr preferRelativeResize="0"/>
          <p:nvPr/>
        </p:nvPicPr>
        <p:blipFill>
          <a:blip r:embed="rId4">
            <a:alphaModFix/>
          </a:blip>
          <a:stretch>
            <a:fillRect/>
          </a:stretch>
        </p:blipFill>
        <p:spPr>
          <a:xfrm>
            <a:off x="5761723" y="4232354"/>
            <a:ext cx="356250" cy="356250"/>
          </a:xfrm>
          <a:prstGeom prst="rect">
            <a:avLst/>
          </a:prstGeom>
          <a:noFill/>
          <a:ln>
            <a:noFill/>
          </a:ln>
        </p:spPr>
      </p:pic>
      <p:pic>
        <p:nvPicPr>
          <p:cNvPr id="782" name="Google Shape;782;p60"/>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783" name="Google Shape;783;p60"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1"/>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61"/>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790" name="Google Shape;790;p61"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791" name="Google Shape;791;p61"/>
          <p:cNvSpPr txBox="1"/>
          <p:nvPr/>
        </p:nvSpPr>
        <p:spPr>
          <a:xfrm>
            <a:off x="925950" y="2202150"/>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a:ea typeface="Open Sans"/>
                <a:cs typeface="Open Sans"/>
                <a:sym typeface="Open Sans"/>
              </a:rPr>
              <a:t>Creación de </a:t>
            </a:r>
            <a:r>
              <a:rPr b="1" lang="es" sz="3600">
                <a:solidFill>
                  <a:srgbClr val="FFFFFF"/>
                </a:solidFill>
                <a:latin typeface="Open Sans"/>
                <a:ea typeface="Open Sans"/>
                <a:cs typeface="Open Sans"/>
                <a:sym typeface="Open Sans"/>
              </a:rPr>
              <a:t>Subcontrato </a:t>
            </a:r>
            <a:endParaRPr b="1"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pic>
        <p:nvPicPr>
          <p:cNvPr id="792" name="Google Shape;792;p61"/>
          <p:cNvPicPr preferRelativeResize="0"/>
          <p:nvPr/>
        </p:nvPicPr>
        <p:blipFill rotWithShape="1">
          <a:blip r:embed="rId5">
            <a:alphaModFix amt="22000"/>
          </a:blip>
          <a:srcRect b="0" l="0" r="0" t="0"/>
          <a:stretch/>
        </p:blipFill>
        <p:spPr>
          <a:xfrm>
            <a:off x="1876508" y="1405950"/>
            <a:ext cx="5390980" cy="18743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p:nvPr/>
        </p:nvSpPr>
        <p:spPr>
          <a:xfrm>
            <a:off x="-8100" y="152400"/>
            <a:ext cx="91602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pic>
        <p:nvPicPr>
          <p:cNvPr id="98" name="Google Shape;98;p17" title="Home">
            <a:hlinkClick/>
          </p:cNvPr>
          <p:cNvPicPr preferRelativeResize="0"/>
          <p:nvPr/>
        </p:nvPicPr>
        <p:blipFill>
          <a:blip r:embed="rId3">
            <a:alphaModFix/>
          </a:blip>
          <a:stretch>
            <a:fillRect/>
          </a:stretch>
        </p:blipFill>
        <p:spPr>
          <a:xfrm>
            <a:off x="152400" y="4771275"/>
            <a:ext cx="219825" cy="219825"/>
          </a:xfrm>
          <a:prstGeom prst="rect">
            <a:avLst/>
          </a:prstGeom>
          <a:noFill/>
          <a:ln>
            <a:noFill/>
          </a:ln>
        </p:spPr>
      </p:pic>
      <p:pic>
        <p:nvPicPr>
          <p:cNvPr id="99" name="Google Shape;99;p17"/>
          <p:cNvPicPr preferRelativeResize="0"/>
          <p:nvPr/>
        </p:nvPicPr>
        <p:blipFill>
          <a:blip r:embed="rId4">
            <a:alphaModFix/>
          </a:blip>
          <a:stretch>
            <a:fillRect/>
          </a:stretch>
        </p:blipFill>
        <p:spPr>
          <a:xfrm>
            <a:off x="8591925" y="152400"/>
            <a:ext cx="330500" cy="330500"/>
          </a:xfrm>
          <a:prstGeom prst="rect">
            <a:avLst/>
          </a:prstGeom>
          <a:noFill/>
          <a:ln>
            <a:noFill/>
          </a:ln>
        </p:spPr>
      </p:pic>
      <p:sp>
        <p:nvSpPr>
          <p:cNvPr id="100" name="Google Shape;100;p17"/>
          <p:cNvSpPr txBox="1"/>
          <p:nvPr/>
        </p:nvSpPr>
        <p:spPr>
          <a:xfrm>
            <a:off x="464200" y="276125"/>
            <a:ext cx="33138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sz="800">
              <a:solidFill>
                <a:srgbClr val="F1C232"/>
              </a:solidFill>
              <a:latin typeface="Open Sans ExtraBold"/>
              <a:ea typeface="Open Sans ExtraBold"/>
              <a:cs typeface="Open Sans ExtraBold"/>
              <a:sym typeface="Open Sans ExtraBold"/>
            </a:endParaRPr>
          </a:p>
        </p:txBody>
      </p:sp>
      <p:sp>
        <p:nvSpPr>
          <p:cNvPr id="101" name="Google Shape;101;p17"/>
          <p:cNvSpPr txBox="1"/>
          <p:nvPr/>
        </p:nvSpPr>
        <p:spPr>
          <a:xfrm>
            <a:off x="191025" y="152400"/>
            <a:ext cx="81645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300">
                <a:solidFill>
                  <a:srgbClr val="F1C232"/>
                </a:solidFill>
                <a:latin typeface="Open Sans ExtraBold"/>
                <a:ea typeface="Open Sans ExtraBold"/>
                <a:cs typeface="Open Sans ExtraBold"/>
                <a:sym typeface="Open Sans ExtraBold"/>
              </a:rPr>
              <a:t>¿Qué puedes hacer en W-ERP?</a:t>
            </a:r>
            <a:endParaRPr sz="2300">
              <a:solidFill>
                <a:srgbClr val="F1C232"/>
              </a:solidFill>
              <a:latin typeface="Open Sans ExtraBold"/>
              <a:ea typeface="Open Sans ExtraBold"/>
              <a:cs typeface="Open Sans ExtraBold"/>
              <a:sym typeface="Open Sans ExtraBold"/>
            </a:endParaRPr>
          </a:p>
          <a:p>
            <a:pPr indent="0" lvl="0" marL="0" rtl="0" algn="ctr">
              <a:spcBef>
                <a:spcPts val="0"/>
              </a:spcBef>
              <a:spcAft>
                <a:spcPts val="0"/>
              </a:spcAft>
              <a:buClr>
                <a:schemeClr val="dk1"/>
              </a:buClr>
              <a:buSzPts val="3600"/>
              <a:buFont typeface="Arial"/>
              <a:buNone/>
            </a:pPr>
            <a:r>
              <a:t/>
            </a:r>
            <a:endParaRPr sz="2800">
              <a:solidFill>
                <a:srgbClr val="F1C232"/>
              </a:solidFill>
              <a:latin typeface="Open Sans ExtraBold"/>
              <a:ea typeface="Open Sans ExtraBold"/>
              <a:cs typeface="Open Sans ExtraBold"/>
              <a:sym typeface="Open Sans ExtraBold"/>
            </a:endParaRPr>
          </a:p>
        </p:txBody>
      </p:sp>
      <p:pic>
        <p:nvPicPr>
          <p:cNvPr id="102" name="Google Shape;102;p17"/>
          <p:cNvPicPr preferRelativeResize="0"/>
          <p:nvPr/>
        </p:nvPicPr>
        <p:blipFill rotWithShape="1">
          <a:blip r:embed="rId5">
            <a:alphaModFix/>
          </a:blip>
          <a:srcRect b="0" l="0" r="0" t="0"/>
          <a:stretch/>
        </p:blipFill>
        <p:spPr>
          <a:xfrm>
            <a:off x="720200" y="1072075"/>
            <a:ext cx="1838950" cy="1881950"/>
          </a:xfrm>
          <a:prstGeom prst="rect">
            <a:avLst/>
          </a:prstGeom>
          <a:noFill/>
          <a:ln>
            <a:noFill/>
          </a:ln>
        </p:spPr>
      </p:pic>
      <p:sp>
        <p:nvSpPr>
          <p:cNvPr id="103" name="Google Shape;103;p17"/>
          <p:cNvSpPr txBox="1"/>
          <p:nvPr/>
        </p:nvSpPr>
        <p:spPr>
          <a:xfrm>
            <a:off x="329775" y="2999225"/>
            <a:ext cx="23973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Creación de empleados </a:t>
            </a:r>
            <a:endParaRPr sz="1200"/>
          </a:p>
        </p:txBody>
      </p:sp>
      <p:pic>
        <p:nvPicPr>
          <p:cNvPr id="104" name="Google Shape;104;p17"/>
          <p:cNvPicPr preferRelativeResize="0"/>
          <p:nvPr/>
        </p:nvPicPr>
        <p:blipFill>
          <a:blip r:embed="rId6">
            <a:alphaModFix/>
          </a:blip>
          <a:stretch>
            <a:fillRect/>
          </a:stretch>
        </p:blipFill>
        <p:spPr>
          <a:xfrm>
            <a:off x="3246350" y="1207387"/>
            <a:ext cx="2330924" cy="1611325"/>
          </a:xfrm>
          <a:prstGeom prst="rect">
            <a:avLst/>
          </a:prstGeom>
          <a:noFill/>
          <a:ln>
            <a:noFill/>
          </a:ln>
        </p:spPr>
      </p:pic>
      <p:sp>
        <p:nvSpPr>
          <p:cNvPr id="105" name="Google Shape;105;p17"/>
          <p:cNvSpPr txBox="1"/>
          <p:nvPr/>
        </p:nvSpPr>
        <p:spPr>
          <a:xfrm>
            <a:off x="3135875" y="3069775"/>
            <a:ext cx="27441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Creación de proveedores y empresas prestadoras de servicios </a:t>
            </a:r>
            <a:endParaRPr sz="1200"/>
          </a:p>
        </p:txBody>
      </p:sp>
      <p:sp>
        <p:nvSpPr>
          <p:cNvPr id="106" name="Google Shape;106;p17"/>
          <p:cNvSpPr txBox="1"/>
          <p:nvPr/>
        </p:nvSpPr>
        <p:spPr>
          <a:xfrm>
            <a:off x="6067000" y="3069775"/>
            <a:ext cx="27441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Ingresos de Novedades</a:t>
            </a:r>
            <a:endParaRPr sz="1200">
              <a:solidFill>
                <a:schemeClr val="dk1"/>
              </a:solidFill>
            </a:endParaRPr>
          </a:p>
          <a:p>
            <a:pPr indent="0" lvl="0" marL="0" rtl="0" algn="ctr">
              <a:spcBef>
                <a:spcPts val="0"/>
              </a:spcBef>
              <a:spcAft>
                <a:spcPts val="0"/>
              </a:spcAft>
              <a:buClr>
                <a:schemeClr val="dk1"/>
              </a:buClr>
              <a:buSzPts val="1100"/>
              <a:buFont typeface="Arial"/>
              <a:buNone/>
            </a:pPr>
            <a:r>
              <a:t/>
            </a:r>
            <a:endParaRPr b="1">
              <a:solidFill>
                <a:schemeClr val="lt1"/>
              </a:solidFill>
              <a:latin typeface="Montserrat"/>
              <a:ea typeface="Montserrat"/>
              <a:cs typeface="Montserrat"/>
              <a:sym typeface="Montserrat"/>
            </a:endParaRPr>
          </a:p>
        </p:txBody>
      </p:sp>
      <p:pic>
        <p:nvPicPr>
          <p:cNvPr id="107" name="Google Shape;107;p17"/>
          <p:cNvPicPr preferRelativeResize="0"/>
          <p:nvPr/>
        </p:nvPicPr>
        <p:blipFill>
          <a:blip r:embed="rId7">
            <a:alphaModFix/>
          </a:blip>
          <a:stretch>
            <a:fillRect/>
          </a:stretch>
        </p:blipFill>
        <p:spPr>
          <a:xfrm>
            <a:off x="6527000" y="932238"/>
            <a:ext cx="1987825" cy="1987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2"/>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a:t>
            </a:r>
            <a:r>
              <a:rPr b="1" lang="es" sz="2400">
                <a:solidFill>
                  <a:srgbClr val="404040"/>
                </a:solidFill>
                <a:latin typeface="Open Sans"/>
                <a:ea typeface="Open Sans"/>
                <a:cs typeface="Open Sans"/>
                <a:sym typeface="Open Sans"/>
              </a:rPr>
              <a:t>creación</a:t>
            </a:r>
            <a:r>
              <a:rPr b="1" lang="es" sz="2400">
                <a:solidFill>
                  <a:srgbClr val="404040"/>
                </a:solidFill>
                <a:latin typeface="Open Sans"/>
                <a:ea typeface="Open Sans"/>
                <a:cs typeface="Open Sans"/>
                <a:sym typeface="Open Sans"/>
              </a:rPr>
              <a:t> de Sub contrato </a:t>
            </a:r>
            <a:endParaRPr b="1" sz="2400">
              <a:latin typeface="Open Sans"/>
              <a:ea typeface="Open Sans"/>
              <a:cs typeface="Open Sans"/>
              <a:sym typeface="Open Sans"/>
            </a:endParaRPr>
          </a:p>
        </p:txBody>
      </p:sp>
      <p:sp>
        <p:nvSpPr>
          <p:cNvPr id="798" name="Google Shape;798;p62"/>
          <p:cNvSpPr txBox="1"/>
          <p:nvPr/>
        </p:nvSpPr>
        <p:spPr>
          <a:xfrm>
            <a:off x="477000" y="57302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Ingresa al contrato activo del empleado que se </a:t>
            </a:r>
            <a:r>
              <a:rPr lang="es">
                <a:latin typeface="Montserrat"/>
                <a:ea typeface="Montserrat"/>
                <a:cs typeface="Montserrat"/>
                <a:sym typeface="Montserrat"/>
              </a:rPr>
              <a:t>realizará</a:t>
            </a:r>
            <a:r>
              <a:rPr lang="es">
                <a:latin typeface="Montserrat"/>
                <a:ea typeface="Montserrat"/>
                <a:cs typeface="Montserrat"/>
                <a:sym typeface="Montserrat"/>
              </a:rPr>
              <a:t> un sub contrato.</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799" name="Google Shape;799;p62"/>
          <p:cNvPicPr preferRelativeResize="0"/>
          <p:nvPr/>
        </p:nvPicPr>
        <p:blipFill rotWithShape="1">
          <a:blip r:embed="rId3">
            <a:alphaModFix/>
          </a:blip>
          <a:srcRect b="0" l="9053" r="10965" t="0"/>
          <a:stretch/>
        </p:blipFill>
        <p:spPr>
          <a:xfrm>
            <a:off x="863150" y="1300575"/>
            <a:ext cx="5964199" cy="3598549"/>
          </a:xfrm>
          <a:prstGeom prst="rect">
            <a:avLst/>
          </a:prstGeom>
          <a:noFill/>
          <a:ln>
            <a:noFill/>
          </a:ln>
          <a:effectLst>
            <a:outerShdw blurRad="57150" rotWithShape="0" algn="bl" dir="5400000" dist="19050">
              <a:srgbClr val="000000">
                <a:alpha val="20000"/>
              </a:srgbClr>
            </a:outerShdw>
          </a:effectLst>
        </p:spPr>
      </p:pic>
      <p:cxnSp>
        <p:nvCxnSpPr>
          <p:cNvPr id="800" name="Google Shape;800;p62"/>
          <p:cNvCxnSpPr/>
          <p:nvPr/>
        </p:nvCxnSpPr>
        <p:spPr>
          <a:xfrm>
            <a:off x="6257525" y="1501525"/>
            <a:ext cx="946500" cy="5400"/>
          </a:xfrm>
          <a:prstGeom prst="straightConnector1">
            <a:avLst/>
          </a:prstGeom>
          <a:noFill/>
          <a:ln cap="flat" cmpd="sng" w="19050">
            <a:solidFill>
              <a:srgbClr val="FF9900"/>
            </a:solidFill>
            <a:prstDash val="solid"/>
            <a:round/>
            <a:headEnd len="med" w="med" type="oval"/>
            <a:tailEnd len="med" w="med" type="oval"/>
          </a:ln>
        </p:spPr>
      </p:cxnSp>
      <p:sp>
        <p:nvSpPr>
          <p:cNvPr id="801" name="Google Shape;801;p62"/>
          <p:cNvSpPr txBox="1"/>
          <p:nvPr/>
        </p:nvSpPr>
        <p:spPr>
          <a:xfrm>
            <a:off x="7282350" y="1060200"/>
            <a:ext cx="1742100" cy="8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Para generar un </a:t>
            </a:r>
            <a:r>
              <a:rPr b="1" lang="es" sz="1200">
                <a:latin typeface="Montserrat"/>
                <a:ea typeface="Montserrat"/>
                <a:cs typeface="Montserrat"/>
                <a:sym typeface="Montserrat"/>
              </a:rPr>
              <a:t>Subcontrato </a:t>
            </a:r>
            <a:r>
              <a:rPr lang="es" sz="1200">
                <a:latin typeface="Montserrat"/>
                <a:ea typeface="Montserrat"/>
                <a:cs typeface="Montserrat"/>
                <a:sym typeface="Montserrat"/>
              </a:rPr>
              <a:t>haz</a:t>
            </a:r>
            <a:r>
              <a:rPr lang="es" sz="1200">
                <a:latin typeface="Montserrat"/>
                <a:ea typeface="Montserrat"/>
                <a:cs typeface="Montserrat"/>
                <a:sym typeface="Montserrat"/>
              </a:rPr>
              <a:t> click sobre el </a:t>
            </a:r>
            <a:r>
              <a:rPr lang="es" sz="1200">
                <a:latin typeface="Montserrat"/>
                <a:ea typeface="Montserrat"/>
                <a:cs typeface="Montserrat"/>
                <a:sym typeface="Montserrat"/>
              </a:rPr>
              <a:t>check</a:t>
            </a:r>
            <a:r>
              <a:rPr lang="es" sz="1200">
                <a:latin typeface="Montserrat"/>
                <a:ea typeface="Montserrat"/>
                <a:cs typeface="Montserrat"/>
                <a:sym typeface="Montserrat"/>
              </a:rPr>
              <a:t> de </a:t>
            </a:r>
            <a:r>
              <a:rPr b="1" i="1" lang="es" sz="1200" u="sng">
                <a:solidFill>
                  <a:schemeClr val="hlink"/>
                </a:solidFill>
                <a:latin typeface="Montserrat"/>
                <a:ea typeface="Montserrat"/>
                <a:cs typeface="Montserrat"/>
                <a:sym typeface="Montserrat"/>
                <a:hlinkClick action="ppaction://hlinksldjump" r:id="rId4"/>
              </a:rPr>
              <a:t>Create Subcontract</a:t>
            </a:r>
            <a:r>
              <a:rPr lang="es" sz="1200" u="sng">
                <a:solidFill>
                  <a:schemeClr val="hlink"/>
                </a:solidFill>
                <a:latin typeface="Montserrat"/>
                <a:ea typeface="Montserrat"/>
                <a:cs typeface="Montserrat"/>
                <a:sym typeface="Montserrat"/>
                <a:hlinkClick action="ppaction://hlinksldjump" r:id="rId5"/>
              </a:rPr>
              <a:t>.</a:t>
            </a:r>
            <a:r>
              <a:rPr lang="es" sz="1200">
                <a:latin typeface="Montserrat"/>
                <a:ea typeface="Montserrat"/>
                <a:cs typeface="Montserrat"/>
                <a:sym typeface="Montserrat"/>
              </a:rPr>
              <a:t>  </a:t>
            </a:r>
            <a:endParaRPr sz="1200">
              <a:latin typeface="Montserrat"/>
              <a:ea typeface="Montserrat"/>
              <a:cs typeface="Montserrat"/>
              <a:sym typeface="Montserrat"/>
            </a:endParaRPr>
          </a:p>
        </p:txBody>
      </p:sp>
      <p:sp>
        <p:nvSpPr>
          <p:cNvPr id="802" name="Google Shape;802;p62"/>
          <p:cNvSpPr/>
          <p:nvPr/>
        </p:nvSpPr>
        <p:spPr>
          <a:xfrm>
            <a:off x="5553850" y="1422075"/>
            <a:ext cx="665100" cy="183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2"/>
          <p:cNvSpPr txBox="1"/>
          <p:nvPr/>
        </p:nvSpPr>
        <p:spPr>
          <a:xfrm>
            <a:off x="5615325" y="3030800"/>
            <a:ext cx="2726700" cy="14394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Recuerda que los </a:t>
            </a:r>
            <a:r>
              <a:rPr b="1" i="1" lang="es" sz="1200">
                <a:solidFill>
                  <a:schemeClr val="dk1"/>
                </a:solidFill>
                <a:latin typeface="Montserrat"/>
                <a:ea typeface="Montserrat"/>
                <a:cs typeface="Montserrat"/>
                <a:sym typeface="Montserrat"/>
              </a:rPr>
              <a:t>Cambios de Cargo, los Aumentos de Salario y los otrosí</a:t>
            </a:r>
            <a:r>
              <a:rPr lang="es" sz="1200">
                <a:solidFill>
                  <a:schemeClr val="dk1"/>
                </a:solidFill>
                <a:latin typeface="Montserrat"/>
                <a:ea typeface="Montserrat"/>
                <a:cs typeface="Montserrat"/>
                <a:sym typeface="Montserrat"/>
              </a:rPr>
              <a:t>, que se realicen al contrato del empleado se generarán a través de un Subcontrato para generar la trazabilidad correctamente.</a:t>
            </a:r>
            <a:endParaRPr sz="1200">
              <a:latin typeface="Montserrat"/>
              <a:ea typeface="Montserrat"/>
              <a:cs typeface="Montserrat"/>
              <a:sym typeface="Montserrat"/>
            </a:endParaRPr>
          </a:p>
        </p:txBody>
      </p:sp>
      <p:pic>
        <p:nvPicPr>
          <p:cNvPr id="804" name="Google Shape;804;p62"/>
          <p:cNvPicPr preferRelativeResize="0"/>
          <p:nvPr/>
        </p:nvPicPr>
        <p:blipFill>
          <a:blip r:embed="rId6">
            <a:alphaModFix/>
          </a:blip>
          <a:stretch>
            <a:fillRect/>
          </a:stretch>
        </p:blipFill>
        <p:spPr>
          <a:xfrm>
            <a:off x="5304523" y="2936954"/>
            <a:ext cx="356250" cy="356250"/>
          </a:xfrm>
          <a:prstGeom prst="rect">
            <a:avLst/>
          </a:prstGeom>
          <a:noFill/>
          <a:ln>
            <a:noFill/>
          </a:ln>
        </p:spPr>
      </p:pic>
      <p:pic>
        <p:nvPicPr>
          <p:cNvPr id="805" name="Google Shape;805;p62"/>
          <p:cNvPicPr preferRelativeResize="0"/>
          <p:nvPr/>
        </p:nvPicPr>
        <p:blipFill>
          <a:blip r:embed="rId7">
            <a:alphaModFix/>
          </a:blip>
          <a:stretch>
            <a:fillRect/>
          </a:stretch>
        </p:blipFill>
        <p:spPr>
          <a:xfrm>
            <a:off x="8591925" y="152400"/>
            <a:ext cx="330500" cy="330500"/>
          </a:xfrm>
          <a:prstGeom prst="rect">
            <a:avLst/>
          </a:prstGeom>
          <a:noFill/>
          <a:ln>
            <a:noFill/>
          </a:ln>
        </p:spPr>
      </p:pic>
      <p:pic>
        <p:nvPicPr>
          <p:cNvPr id="806" name="Google Shape;806;p62" title="Home">
            <a:hlinkClick/>
          </p:cNvPr>
          <p:cNvPicPr preferRelativeResize="0"/>
          <p:nvPr/>
        </p:nvPicPr>
        <p:blipFill>
          <a:blip r:embed="rId8">
            <a:alphaModFix/>
          </a:blip>
          <a:stretch>
            <a:fillRect/>
          </a:stretch>
        </p:blipFill>
        <p:spPr>
          <a:xfrm>
            <a:off x="152400" y="4771275"/>
            <a:ext cx="219825" cy="219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3"/>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/creación de Sub contrato </a:t>
            </a:r>
            <a:endParaRPr b="1" sz="2400">
              <a:latin typeface="Open Sans"/>
              <a:ea typeface="Open Sans"/>
              <a:cs typeface="Open Sans"/>
              <a:sym typeface="Open Sans"/>
            </a:endParaRPr>
          </a:p>
        </p:txBody>
      </p:sp>
      <p:sp>
        <p:nvSpPr>
          <p:cNvPr id="812" name="Google Shape;812;p63"/>
          <p:cNvSpPr txBox="1"/>
          <p:nvPr/>
        </p:nvSpPr>
        <p:spPr>
          <a:xfrm>
            <a:off x="7124500" y="635075"/>
            <a:ext cx="13839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3" name="Google Shape;813;p63"/>
          <p:cNvSpPr txBox="1"/>
          <p:nvPr/>
        </p:nvSpPr>
        <p:spPr>
          <a:xfrm>
            <a:off x="6598975" y="1779588"/>
            <a:ext cx="22323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Ingresa la fecha en que aplica el </a:t>
            </a:r>
            <a:r>
              <a:rPr lang="es" sz="1200">
                <a:latin typeface="Montserrat"/>
                <a:ea typeface="Montserrat"/>
                <a:cs typeface="Montserrat"/>
                <a:sym typeface="Montserrat"/>
              </a:rPr>
              <a:t>subcontrato</a:t>
            </a:r>
            <a:r>
              <a:rPr lang="es" sz="1200">
                <a:latin typeface="Montserrat"/>
                <a:ea typeface="Montserrat"/>
                <a:cs typeface="Montserrat"/>
                <a:sym typeface="Montserrat"/>
              </a:rPr>
              <a:t> y el motivo del otro si</a:t>
            </a:r>
            <a:endParaRPr sz="1200">
              <a:latin typeface="Montserrat"/>
              <a:ea typeface="Montserrat"/>
              <a:cs typeface="Montserrat"/>
              <a:sym typeface="Montserrat"/>
            </a:endParaRPr>
          </a:p>
        </p:txBody>
      </p:sp>
      <p:sp>
        <p:nvSpPr>
          <p:cNvPr id="814" name="Google Shape;814;p63"/>
          <p:cNvSpPr txBox="1"/>
          <p:nvPr/>
        </p:nvSpPr>
        <p:spPr>
          <a:xfrm>
            <a:off x="7014588" y="3067875"/>
            <a:ext cx="1754700" cy="13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a:t>
            </a:r>
            <a:r>
              <a:rPr lang="es" sz="1200">
                <a:latin typeface="Montserrat"/>
                <a:ea typeface="Montserrat"/>
                <a:cs typeface="Montserrat"/>
                <a:sym typeface="Montserrat"/>
              </a:rPr>
              <a:t>l dar click en el </a:t>
            </a:r>
            <a:r>
              <a:rPr lang="es" sz="1200">
                <a:latin typeface="Montserrat"/>
                <a:ea typeface="Montserrat"/>
                <a:cs typeface="Montserrat"/>
                <a:sym typeface="Montserrat"/>
              </a:rPr>
              <a:t>check </a:t>
            </a:r>
            <a:r>
              <a:rPr b="1" i="1" lang="es" sz="1200">
                <a:latin typeface="Montserrat"/>
                <a:ea typeface="Montserrat"/>
                <a:cs typeface="Montserrat"/>
                <a:sym typeface="Montserrat"/>
              </a:rPr>
              <a:t>create subcontract </a:t>
            </a:r>
            <a:r>
              <a:rPr lang="es" sz="1200">
                <a:latin typeface="Montserrat"/>
                <a:ea typeface="Montserrat"/>
                <a:cs typeface="Montserrat"/>
                <a:sym typeface="Montserrat"/>
              </a:rPr>
              <a:t> se </a:t>
            </a:r>
            <a:r>
              <a:rPr lang="es" sz="1200">
                <a:latin typeface="Montserrat"/>
                <a:ea typeface="Montserrat"/>
                <a:cs typeface="Montserrat"/>
                <a:sym typeface="Montserrat"/>
              </a:rPr>
              <a:t>generará</a:t>
            </a:r>
            <a:r>
              <a:rPr lang="es" sz="1200">
                <a:latin typeface="Montserrat"/>
                <a:ea typeface="Montserrat"/>
                <a:cs typeface="Montserrat"/>
                <a:sym typeface="Montserrat"/>
              </a:rPr>
              <a:t> el nuevo </a:t>
            </a:r>
            <a:r>
              <a:rPr lang="es" sz="1200">
                <a:latin typeface="Montserrat"/>
                <a:ea typeface="Montserrat"/>
                <a:cs typeface="Montserrat"/>
                <a:sym typeface="Montserrat"/>
              </a:rPr>
              <a:t>contrato</a:t>
            </a:r>
            <a:r>
              <a:rPr lang="es" sz="1200">
                <a:latin typeface="Montserrat"/>
                <a:ea typeface="Montserrat"/>
                <a:cs typeface="Montserrat"/>
                <a:sym typeface="Montserrat"/>
              </a:rPr>
              <a:t> para el empleado.</a:t>
            </a:r>
            <a:endParaRPr sz="1200">
              <a:latin typeface="Montserrat"/>
              <a:ea typeface="Montserrat"/>
              <a:cs typeface="Montserrat"/>
              <a:sym typeface="Montserrat"/>
            </a:endParaRPr>
          </a:p>
        </p:txBody>
      </p:sp>
      <p:pic>
        <p:nvPicPr>
          <p:cNvPr id="815" name="Google Shape;815;p63"/>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816" name="Google Shape;816;p63"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817" name="Google Shape;817;p63"/>
          <p:cNvSpPr txBox="1"/>
          <p:nvPr/>
        </p:nvSpPr>
        <p:spPr>
          <a:xfrm>
            <a:off x="477000" y="573025"/>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genera un subcontrato se generará la siguiente ventana:</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818" name="Google Shape;818;p63"/>
          <p:cNvPicPr preferRelativeResize="0"/>
          <p:nvPr/>
        </p:nvPicPr>
        <p:blipFill>
          <a:blip r:embed="rId5">
            <a:alphaModFix/>
          </a:blip>
          <a:stretch>
            <a:fillRect/>
          </a:stretch>
        </p:blipFill>
        <p:spPr>
          <a:xfrm>
            <a:off x="477000" y="1203625"/>
            <a:ext cx="5955700" cy="3105025"/>
          </a:xfrm>
          <a:prstGeom prst="rect">
            <a:avLst/>
          </a:prstGeom>
          <a:noFill/>
          <a:ln>
            <a:noFill/>
          </a:ln>
        </p:spPr>
      </p:pic>
      <p:cxnSp>
        <p:nvCxnSpPr>
          <p:cNvPr id="819" name="Google Shape;819;p63"/>
          <p:cNvCxnSpPr>
            <a:endCxn id="813" idx="1"/>
          </p:cNvCxnSpPr>
          <p:nvPr/>
        </p:nvCxnSpPr>
        <p:spPr>
          <a:xfrm flipH="1" rot="10800000">
            <a:off x="3410275" y="2021988"/>
            <a:ext cx="3188700" cy="716100"/>
          </a:xfrm>
          <a:prstGeom prst="straightConnector1">
            <a:avLst/>
          </a:prstGeom>
          <a:noFill/>
          <a:ln cap="flat" cmpd="sng" w="19050">
            <a:solidFill>
              <a:srgbClr val="FF9900"/>
            </a:solidFill>
            <a:prstDash val="solid"/>
            <a:round/>
            <a:headEnd len="med" w="med" type="oval"/>
            <a:tailEnd len="med" w="med" type="oval"/>
          </a:ln>
        </p:spPr>
      </p:cxnSp>
      <p:sp>
        <p:nvSpPr>
          <p:cNvPr id="820" name="Google Shape;820;p63"/>
          <p:cNvSpPr/>
          <p:nvPr/>
        </p:nvSpPr>
        <p:spPr>
          <a:xfrm>
            <a:off x="661800" y="3594075"/>
            <a:ext cx="746100" cy="3306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1" name="Google Shape;821;p63"/>
          <p:cNvCxnSpPr>
            <a:stCxn id="820" idx="3"/>
            <a:endCxn id="814" idx="1"/>
          </p:cNvCxnSpPr>
          <p:nvPr/>
        </p:nvCxnSpPr>
        <p:spPr>
          <a:xfrm>
            <a:off x="1407900" y="3759375"/>
            <a:ext cx="5606700" cy="0"/>
          </a:xfrm>
          <a:prstGeom prst="straightConnector1">
            <a:avLst/>
          </a:prstGeom>
          <a:noFill/>
          <a:ln cap="flat" cmpd="sng" w="19050">
            <a:solidFill>
              <a:srgbClr val="FF9900"/>
            </a:solidFill>
            <a:prstDash val="solid"/>
            <a:round/>
            <a:headEnd len="med" w="med" type="oval"/>
            <a:tailEnd len="med" w="med" type="oval"/>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4"/>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/creación de Sub contrato </a:t>
            </a:r>
            <a:endParaRPr b="1" sz="2400">
              <a:latin typeface="Open Sans"/>
              <a:ea typeface="Open Sans"/>
              <a:cs typeface="Open Sans"/>
              <a:sym typeface="Open Sans"/>
            </a:endParaRPr>
          </a:p>
        </p:txBody>
      </p:sp>
      <p:pic>
        <p:nvPicPr>
          <p:cNvPr id="827" name="Google Shape;827;p64"/>
          <p:cNvPicPr preferRelativeResize="0"/>
          <p:nvPr/>
        </p:nvPicPr>
        <p:blipFill rotWithShape="1">
          <a:blip r:embed="rId3">
            <a:alphaModFix/>
          </a:blip>
          <a:srcRect b="14266" l="0" r="0" t="0"/>
          <a:stretch/>
        </p:blipFill>
        <p:spPr>
          <a:xfrm>
            <a:off x="477325" y="3732625"/>
            <a:ext cx="3355626" cy="1014300"/>
          </a:xfrm>
          <a:prstGeom prst="rect">
            <a:avLst/>
          </a:prstGeom>
          <a:noFill/>
          <a:ln>
            <a:noFill/>
          </a:ln>
          <a:effectLst>
            <a:outerShdw blurRad="57150" rotWithShape="0" algn="bl" dir="5400000" dist="19050">
              <a:srgbClr val="000000">
                <a:alpha val="20000"/>
              </a:srgbClr>
            </a:outerShdw>
          </a:effectLst>
        </p:spPr>
      </p:pic>
      <p:pic>
        <p:nvPicPr>
          <p:cNvPr id="828" name="Google Shape;828;p64"/>
          <p:cNvPicPr preferRelativeResize="0"/>
          <p:nvPr/>
        </p:nvPicPr>
        <p:blipFill>
          <a:blip r:embed="rId4">
            <a:alphaModFix/>
          </a:blip>
          <a:stretch>
            <a:fillRect/>
          </a:stretch>
        </p:blipFill>
        <p:spPr>
          <a:xfrm>
            <a:off x="3832938" y="3650117"/>
            <a:ext cx="3087533" cy="1061808"/>
          </a:xfrm>
          <a:prstGeom prst="rect">
            <a:avLst/>
          </a:prstGeom>
          <a:noFill/>
          <a:ln>
            <a:noFill/>
          </a:ln>
          <a:effectLst>
            <a:outerShdw blurRad="57150" rotWithShape="0" algn="bl" dir="5400000" dist="19050">
              <a:srgbClr val="000000">
                <a:alpha val="20000"/>
              </a:srgbClr>
            </a:outerShdw>
          </a:effectLst>
        </p:spPr>
      </p:pic>
      <p:pic>
        <p:nvPicPr>
          <p:cNvPr id="829" name="Google Shape;829;p64"/>
          <p:cNvPicPr preferRelativeResize="0"/>
          <p:nvPr/>
        </p:nvPicPr>
        <p:blipFill rotWithShape="1">
          <a:blip r:embed="rId5">
            <a:alphaModFix/>
          </a:blip>
          <a:srcRect b="22633" l="20429" r="873" t="20754"/>
          <a:stretch/>
        </p:blipFill>
        <p:spPr>
          <a:xfrm>
            <a:off x="477325" y="796550"/>
            <a:ext cx="6443150" cy="2853565"/>
          </a:xfrm>
          <a:prstGeom prst="rect">
            <a:avLst/>
          </a:prstGeom>
          <a:noFill/>
          <a:ln>
            <a:noFill/>
          </a:ln>
          <a:effectLst>
            <a:outerShdw blurRad="57150" rotWithShape="0" algn="bl" dir="5400000" dist="19050">
              <a:srgbClr val="000000">
                <a:alpha val="20000"/>
              </a:srgbClr>
            </a:outerShdw>
          </a:effectLst>
        </p:spPr>
      </p:pic>
      <p:cxnSp>
        <p:nvCxnSpPr>
          <p:cNvPr id="830" name="Google Shape;830;p64"/>
          <p:cNvCxnSpPr/>
          <p:nvPr/>
        </p:nvCxnSpPr>
        <p:spPr>
          <a:xfrm>
            <a:off x="6150825" y="1182739"/>
            <a:ext cx="981900" cy="6600"/>
          </a:xfrm>
          <a:prstGeom prst="straightConnector1">
            <a:avLst/>
          </a:prstGeom>
          <a:noFill/>
          <a:ln cap="flat" cmpd="sng" w="19050">
            <a:solidFill>
              <a:srgbClr val="FF9900"/>
            </a:solidFill>
            <a:prstDash val="solid"/>
            <a:round/>
            <a:headEnd len="med" w="med" type="oval"/>
            <a:tailEnd len="med" w="med" type="oval"/>
          </a:ln>
        </p:spPr>
      </p:cxnSp>
      <p:cxnSp>
        <p:nvCxnSpPr>
          <p:cNvPr id="831" name="Google Shape;831;p64"/>
          <p:cNvCxnSpPr/>
          <p:nvPr/>
        </p:nvCxnSpPr>
        <p:spPr>
          <a:xfrm>
            <a:off x="4363400" y="2752802"/>
            <a:ext cx="2738400" cy="0"/>
          </a:xfrm>
          <a:prstGeom prst="straightConnector1">
            <a:avLst/>
          </a:prstGeom>
          <a:noFill/>
          <a:ln cap="flat" cmpd="sng" w="19050">
            <a:solidFill>
              <a:srgbClr val="FF9900"/>
            </a:solidFill>
            <a:prstDash val="solid"/>
            <a:round/>
            <a:headEnd len="med" w="med" type="oval"/>
            <a:tailEnd len="med" w="med" type="oval"/>
          </a:ln>
        </p:spPr>
      </p:cxnSp>
      <p:sp>
        <p:nvSpPr>
          <p:cNvPr id="832" name="Google Shape;832;p64"/>
          <p:cNvSpPr/>
          <p:nvPr/>
        </p:nvSpPr>
        <p:spPr>
          <a:xfrm>
            <a:off x="581775" y="2968700"/>
            <a:ext cx="1514100" cy="169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4"/>
          <p:cNvSpPr txBox="1"/>
          <p:nvPr/>
        </p:nvSpPr>
        <p:spPr>
          <a:xfrm>
            <a:off x="7175075" y="777675"/>
            <a:ext cx="1624200" cy="9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I</a:t>
            </a:r>
            <a:r>
              <a:rPr lang="es" sz="1200">
                <a:latin typeface="Montserrat"/>
                <a:ea typeface="Montserrat"/>
                <a:cs typeface="Montserrat"/>
                <a:sym typeface="Montserrat"/>
              </a:rPr>
              <a:t>dentifica el estado en que se </a:t>
            </a:r>
            <a:r>
              <a:rPr lang="es" sz="1200">
                <a:latin typeface="Montserrat"/>
                <a:ea typeface="Montserrat"/>
                <a:cs typeface="Montserrat"/>
                <a:sym typeface="Montserrat"/>
              </a:rPr>
              <a:t>encuentra</a:t>
            </a:r>
            <a:r>
              <a:rPr lang="es" sz="1200">
                <a:latin typeface="Montserrat"/>
                <a:ea typeface="Montserrat"/>
                <a:cs typeface="Montserrat"/>
                <a:sym typeface="Montserrat"/>
              </a:rPr>
              <a:t> el Subcontrato </a:t>
            </a:r>
            <a:endParaRPr sz="1200">
              <a:latin typeface="Montserrat"/>
              <a:ea typeface="Montserrat"/>
              <a:cs typeface="Montserrat"/>
              <a:sym typeface="Montserrat"/>
            </a:endParaRPr>
          </a:p>
        </p:txBody>
      </p:sp>
      <p:sp>
        <p:nvSpPr>
          <p:cNvPr id="834" name="Google Shape;834;p64"/>
          <p:cNvSpPr txBox="1"/>
          <p:nvPr/>
        </p:nvSpPr>
        <p:spPr>
          <a:xfrm>
            <a:off x="7132725" y="2110388"/>
            <a:ext cx="1938600" cy="10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edita el Subcontrato con la nueva </a:t>
            </a:r>
            <a:r>
              <a:rPr lang="es" sz="1200">
                <a:latin typeface="Montserrat"/>
                <a:ea typeface="Montserrat"/>
                <a:cs typeface="Montserrat"/>
                <a:sym typeface="Montserrat"/>
              </a:rPr>
              <a:t>información</a:t>
            </a:r>
            <a:r>
              <a:rPr lang="es" sz="1200">
                <a:latin typeface="Montserrat"/>
                <a:ea typeface="Montserrat"/>
                <a:cs typeface="Montserrat"/>
                <a:sym typeface="Montserrat"/>
              </a:rPr>
              <a:t> y verifica si </a:t>
            </a:r>
            <a:r>
              <a:rPr lang="es" sz="1200">
                <a:latin typeface="Montserrat"/>
                <a:ea typeface="Montserrat"/>
                <a:cs typeface="Montserrat"/>
                <a:sym typeface="Montserrat"/>
              </a:rPr>
              <a:t>quedó</a:t>
            </a:r>
            <a:r>
              <a:rPr lang="es" sz="1200">
                <a:latin typeface="Montserrat"/>
                <a:ea typeface="Montserrat"/>
                <a:cs typeface="Montserrat"/>
                <a:sym typeface="Montserrat"/>
              </a:rPr>
              <a:t> enlazado al contrato inicial </a:t>
            </a:r>
            <a:endParaRPr sz="1200">
              <a:latin typeface="Montserrat"/>
              <a:ea typeface="Montserrat"/>
              <a:cs typeface="Montserrat"/>
              <a:sym typeface="Montserrat"/>
            </a:endParaRPr>
          </a:p>
        </p:txBody>
      </p:sp>
      <p:sp>
        <p:nvSpPr>
          <p:cNvPr id="835" name="Google Shape;835;p64"/>
          <p:cNvSpPr txBox="1"/>
          <p:nvPr/>
        </p:nvSpPr>
        <p:spPr>
          <a:xfrm>
            <a:off x="5191575" y="3151008"/>
            <a:ext cx="1728900" cy="83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Edita la </a:t>
            </a:r>
            <a:r>
              <a:rPr lang="es" sz="1200">
                <a:latin typeface="Montserrat"/>
                <a:ea typeface="Montserrat"/>
                <a:cs typeface="Montserrat"/>
                <a:sym typeface="Montserrat"/>
              </a:rPr>
              <a:t>información</a:t>
            </a:r>
            <a:r>
              <a:rPr lang="es" sz="1200">
                <a:latin typeface="Montserrat"/>
                <a:ea typeface="Montserrat"/>
                <a:cs typeface="Montserrat"/>
                <a:sym typeface="Montserrat"/>
              </a:rPr>
              <a:t> del salario si se requiere</a:t>
            </a:r>
            <a:endParaRPr sz="1200">
              <a:latin typeface="Montserrat"/>
              <a:ea typeface="Montserrat"/>
              <a:cs typeface="Montserrat"/>
              <a:sym typeface="Montserrat"/>
            </a:endParaRPr>
          </a:p>
        </p:txBody>
      </p:sp>
      <p:cxnSp>
        <p:nvCxnSpPr>
          <p:cNvPr id="836" name="Google Shape;836;p64"/>
          <p:cNvCxnSpPr>
            <a:stCxn id="832" idx="3"/>
            <a:endCxn id="835" idx="1"/>
          </p:cNvCxnSpPr>
          <p:nvPr/>
        </p:nvCxnSpPr>
        <p:spPr>
          <a:xfrm>
            <a:off x="2095875" y="3053600"/>
            <a:ext cx="3095700" cy="517200"/>
          </a:xfrm>
          <a:prstGeom prst="straightConnector1">
            <a:avLst/>
          </a:prstGeom>
          <a:noFill/>
          <a:ln cap="flat" cmpd="sng" w="19050">
            <a:solidFill>
              <a:srgbClr val="FF9900"/>
            </a:solidFill>
            <a:prstDash val="solid"/>
            <a:round/>
            <a:headEnd len="med" w="med" type="oval"/>
            <a:tailEnd len="med" w="med" type="oval"/>
          </a:ln>
        </p:spPr>
      </p:cxnSp>
      <p:pic>
        <p:nvPicPr>
          <p:cNvPr id="837" name="Google Shape;837;p64"/>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838" name="Google Shape;838;p64"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5"/>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4" name="Google Shape;844;p65"/>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845" name="Google Shape;845;p65"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846" name="Google Shape;846;p65"/>
          <p:cNvSpPr txBox="1"/>
          <p:nvPr/>
        </p:nvSpPr>
        <p:spPr>
          <a:xfrm>
            <a:off x="1266400" y="2002325"/>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a:ea typeface="Open Sans"/>
                <a:cs typeface="Open Sans"/>
                <a:sym typeface="Open Sans"/>
              </a:rPr>
              <a:t>Creación de </a:t>
            </a:r>
            <a:r>
              <a:rPr b="1" lang="es" sz="3600">
                <a:solidFill>
                  <a:srgbClr val="FFFFFF"/>
                </a:solidFill>
                <a:latin typeface="Open Sans"/>
                <a:ea typeface="Open Sans"/>
                <a:cs typeface="Open Sans"/>
                <a:sym typeface="Open Sans"/>
              </a:rPr>
              <a:t>contratos Masivo </a:t>
            </a:r>
            <a:endParaRPr b="1"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pic>
        <p:nvPicPr>
          <p:cNvPr id="847" name="Google Shape;847;p65"/>
          <p:cNvPicPr preferRelativeResize="0"/>
          <p:nvPr/>
        </p:nvPicPr>
        <p:blipFill rotWithShape="1">
          <a:blip r:embed="rId5">
            <a:alphaModFix amt="22000"/>
          </a:blip>
          <a:srcRect b="0" l="0" r="0" t="0"/>
          <a:stretch/>
        </p:blipFill>
        <p:spPr>
          <a:xfrm>
            <a:off x="1809908" y="1672400"/>
            <a:ext cx="5390980" cy="187438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6"/>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/creación de contratos masivos  </a:t>
            </a:r>
            <a:endParaRPr b="1" sz="2400">
              <a:latin typeface="Open Sans"/>
              <a:ea typeface="Open Sans"/>
              <a:cs typeface="Open Sans"/>
              <a:sym typeface="Open Sans"/>
            </a:endParaRPr>
          </a:p>
        </p:txBody>
      </p:sp>
      <p:pic>
        <p:nvPicPr>
          <p:cNvPr id="853" name="Google Shape;853;p66"/>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854" name="Google Shape;854;p66"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855" name="Google Shape;855;p66"/>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Child Contract Batch </a:t>
            </a:r>
            <a:r>
              <a:rPr lang="es">
                <a:latin typeface="Montserrat"/>
                <a:ea typeface="Montserrat"/>
                <a:cs typeface="Montserrat"/>
                <a:sym typeface="Montserrat"/>
              </a:rPr>
              <a:t>y selecciona  </a:t>
            </a:r>
            <a:endParaRPr>
              <a:latin typeface="Montserrat"/>
              <a:ea typeface="Montserrat"/>
              <a:cs typeface="Montserrat"/>
              <a:sym typeface="Montserrat"/>
            </a:endParaRPr>
          </a:p>
        </p:txBody>
      </p:sp>
      <p:pic>
        <p:nvPicPr>
          <p:cNvPr id="856" name="Google Shape;856;p66"/>
          <p:cNvPicPr preferRelativeResize="0"/>
          <p:nvPr/>
        </p:nvPicPr>
        <p:blipFill>
          <a:blip r:embed="rId5">
            <a:alphaModFix/>
          </a:blip>
          <a:stretch>
            <a:fillRect/>
          </a:stretch>
        </p:blipFill>
        <p:spPr>
          <a:xfrm>
            <a:off x="8158000" y="631738"/>
            <a:ext cx="552450" cy="314325"/>
          </a:xfrm>
          <a:prstGeom prst="rect">
            <a:avLst/>
          </a:prstGeom>
          <a:noFill/>
          <a:ln>
            <a:noFill/>
          </a:ln>
        </p:spPr>
      </p:pic>
      <p:pic>
        <p:nvPicPr>
          <p:cNvPr id="857" name="Google Shape;857;p66"/>
          <p:cNvPicPr preferRelativeResize="0"/>
          <p:nvPr/>
        </p:nvPicPr>
        <p:blipFill>
          <a:blip r:embed="rId6">
            <a:alphaModFix/>
          </a:blip>
          <a:stretch>
            <a:fillRect/>
          </a:stretch>
        </p:blipFill>
        <p:spPr>
          <a:xfrm>
            <a:off x="620375" y="1301775"/>
            <a:ext cx="8008874" cy="3530900"/>
          </a:xfrm>
          <a:prstGeom prst="rect">
            <a:avLst/>
          </a:prstGeom>
          <a:noFill/>
          <a:ln cap="flat" cmpd="sng" w="9525">
            <a:solidFill>
              <a:srgbClr val="000000"/>
            </a:solidFill>
            <a:prstDash val="solid"/>
            <a:round/>
            <a:headEnd len="sm" w="sm" type="none"/>
            <a:tailEnd len="sm" w="sm" type="none"/>
          </a:ln>
        </p:spPr>
      </p:pic>
      <p:sp>
        <p:nvSpPr>
          <p:cNvPr id="858" name="Google Shape;858;p66"/>
          <p:cNvSpPr/>
          <p:nvPr/>
        </p:nvSpPr>
        <p:spPr>
          <a:xfrm>
            <a:off x="2061925" y="2982325"/>
            <a:ext cx="2349000" cy="169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6"/>
          <p:cNvSpPr/>
          <p:nvPr/>
        </p:nvSpPr>
        <p:spPr>
          <a:xfrm>
            <a:off x="4501150" y="2982325"/>
            <a:ext cx="1441500" cy="169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6"/>
          <p:cNvSpPr/>
          <p:nvPr/>
        </p:nvSpPr>
        <p:spPr>
          <a:xfrm>
            <a:off x="620375" y="1777825"/>
            <a:ext cx="393600" cy="169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6"/>
          <p:cNvSpPr/>
          <p:nvPr/>
        </p:nvSpPr>
        <p:spPr>
          <a:xfrm>
            <a:off x="7357725" y="1777825"/>
            <a:ext cx="1315800" cy="169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2" name="Google Shape;862;p66"/>
          <p:cNvCxnSpPr>
            <a:stCxn id="860" idx="2"/>
          </p:cNvCxnSpPr>
          <p:nvPr/>
        </p:nvCxnSpPr>
        <p:spPr>
          <a:xfrm>
            <a:off x="817175" y="1947625"/>
            <a:ext cx="4200" cy="553800"/>
          </a:xfrm>
          <a:prstGeom prst="straightConnector1">
            <a:avLst/>
          </a:prstGeom>
          <a:noFill/>
          <a:ln cap="flat" cmpd="sng" w="19050">
            <a:solidFill>
              <a:srgbClr val="FF9900"/>
            </a:solidFill>
            <a:prstDash val="solid"/>
            <a:round/>
            <a:headEnd len="med" w="med" type="oval"/>
            <a:tailEnd len="med" w="med" type="oval"/>
          </a:ln>
        </p:spPr>
      </p:cxnSp>
      <p:cxnSp>
        <p:nvCxnSpPr>
          <p:cNvPr id="863" name="Google Shape;863;p66"/>
          <p:cNvCxnSpPr>
            <a:stCxn id="858" idx="2"/>
          </p:cNvCxnSpPr>
          <p:nvPr/>
        </p:nvCxnSpPr>
        <p:spPr>
          <a:xfrm flipH="1">
            <a:off x="3234025" y="3152125"/>
            <a:ext cx="2400" cy="548100"/>
          </a:xfrm>
          <a:prstGeom prst="straightConnector1">
            <a:avLst/>
          </a:prstGeom>
          <a:noFill/>
          <a:ln cap="flat" cmpd="sng" w="19050">
            <a:solidFill>
              <a:srgbClr val="FF9900"/>
            </a:solidFill>
            <a:prstDash val="solid"/>
            <a:round/>
            <a:headEnd len="med" w="med" type="oval"/>
            <a:tailEnd len="med" w="med" type="oval"/>
          </a:ln>
        </p:spPr>
      </p:cxnSp>
      <p:cxnSp>
        <p:nvCxnSpPr>
          <p:cNvPr id="864" name="Google Shape;864;p66"/>
          <p:cNvCxnSpPr>
            <a:endCxn id="859" idx="0"/>
          </p:cNvCxnSpPr>
          <p:nvPr/>
        </p:nvCxnSpPr>
        <p:spPr>
          <a:xfrm flipH="1">
            <a:off x="5221900" y="2397925"/>
            <a:ext cx="17700" cy="584400"/>
          </a:xfrm>
          <a:prstGeom prst="straightConnector1">
            <a:avLst/>
          </a:prstGeom>
          <a:noFill/>
          <a:ln cap="flat" cmpd="sng" w="19050">
            <a:solidFill>
              <a:srgbClr val="FF9900"/>
            </a:solidFill>
            <a:prstDash val="solid"/>
            <a:round/>
            <a:headEnd len="med" w="med" type="oval"/>
            <a:tailEnd len="med" w="med" type="oval"/>
          </a:ln>
        </p:spPr>
      </p:cxnSp>
      <p:cxnSp>
        <p:nvCxnSpPr>
          <p:cNvPr id="865" name="Google Shape;865;p66"/>
          <p:cNvCxnSpPr/>
          <p:nvPr/>
        </p:nvCxnSpPr>
        <p:spPr>
          <a:xfrm flipH="1">
            <a:off x="8098700" y="1932325"/>
            <a:ext cx="17700" cy="584400"/>
          </a:xfrm>
          <a:prstGeom prst="straightConnector1">
            <a:avLst/>
          </a:prstGeom>
          <a:noFill/>
          <a:ln cap="flat" cmpd="sng" w="19050">
            <a:solidFill>
              <a:srgbClr val="FF9900"/>
            </a:solidFill>
            <a:prstDash val="solid"/>
            <a:round/>
            <a:headEnd len="med" w="med" type="oval"/>
            <a:tailEnd len="med" w="med" type="oval"/>
          </a:ln>
        </p:spPr>
      </p:cxnSp>
      <p:sp>
        <p:nvSpPr>
          <p:cNvPr id="866" name="Google Shape;866;p66"/>
          <p:cNvSpPr txBox="1"/>
          <p:nvPr/>
        </p:nvSpPr>
        <p:spPr>
          <a:xfrm>
            <a:off x="2335975" y="3765700"/>
            <a:ext cx="1798500" cy="639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Pon la fecha en que vayas a cargar la </a:t>
            </a:r>
            <a:r>
              <a:rPr lang="es" sz="1200">
                <a:latin typeface="Montserrat"/>
                <a:ea typeface="Montserrat"/>
                <a:cs typeface="Montserrat"/>
                <a:sym typeface="Montserrat"/>
              </a:rPr>
              <a:t>información</a:t>
            </a:r>
            <a:r>
              <a:rPr lang="es" sz="1200">
                <a:latin typeface="Montserrat"/>
                <a:ea typeface="Montserrat"/>
                <a:cs typeface="Montserrat"/>
                <a:sym typeface="Montserrat"/>
              </a:rPr>
              <a:t>  </a:t>
            </a:r>
            <a:endParaRPr sz="1200">
              <a:latin typeface="Montserrat"/>
              <a:ea typeface="Montserrat"/>
              <a:cs typeface="Montserrat"/>
              <a:sym typeface="Montserrat"/>
            </a:endParaRPr>
          </a:p>
        </p:txBody>
      </p:sp>
      <p:sp>
        <p:nvSpPr>
          <p:cNvPr id="867" name="Google Shape;867;p66"/>
          <p:cNvSpPr txBox="1"/>
          <p:nvPr/>
        </p:nvSpPr>
        <p:spPr>
          <a:xfrm>
            <a:off x="4410925" y="1628525"/>
            <a:ext cx="1798500" cy="639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Sube el documento con la información de cada empleado </a:t>
            </a:r>
            <a:endParaRPr sz="1200">
              <a:latin typeface="Montserrat"/>
              <a:ea typeface="Montserrat"/>
              <a:cs typeface="Montserrat"/>
              <a:sym typeface="Montserrat"/>
            </a:endParaRPr>
          </a:p>
        </p:txBody>
      </p:sp>
      <p:sp>
        <p:nvSpPr>
          <p:cNvPr id="868" name="Google Shape;868;p66"/>
          <p:cNvSpPr txBox="1"/>
          <p:nvPr/>
        </p:nvSpPr>
        <p:spPr>
          <a:xfrm>
            <a:off x="7268750" y="2531775"/>
            <a:ext cx="1677600" cy="431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Visualiza el estado del proceso</a:t>
            </a:r>
            <a:endParaRPr sz="1200">
              <a:latin typeface="Montserrat"/>
              <a:ea typeface="Montserrat"/>
              <a:cs typeface="Montserrat"/>
              <a:sym typeface="Montserrat"/>
            </a:endParaRPr>
          </a:p>
        </p:txBody>
      </p:sp>
      <p:sp>
        <p:nvSpPr>
          <p:cNvPr id="869" name="Google Shape;869;p66"/>
          <p:cNvSpPr txBox="1"/>
          <p:nvPr/>
        </p:nvSpPr>
        <p:spPr>
          <a:xfrm>
            <a:off x="105800" y="2541348"/>
            <a:ext cx="1677600" cy="80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una</a:t>
            </a:r>
            <a:r>
              <a:rPr lang="es" sz="1200">
                <a:latin typeface="Montserrat"/>
                <a:ea typeface="Montserrat"/>
                <a:cs typeface="Montserrat"/>
                <a:sym typeface="Montserrat"/>
              </a:rPr>
              <a:t> vez </a:t>
            </a:r>
            <a:r>
              <a:rPr lang="es" sz="1200">
                <a:latin typeface="Montserrat"/>
                <a:ea typeface="Montserrat"/>
                <a:cs typeface="Montserrat"/>
                <a:sym typeface="Montserrat"/>
              </a:rPr>
              <a:t>cargada</a:t>
            </a:r>
            <a:r>
              <a:rPr lang="es" sz="1200">
                <a:latin typeface="Montserrat"/>
                <a:ea typeface="Montserrat"/>
                <a:cs typeface="Montserrat"/>
                <a:sym typeface="Montserrat"/>
              </a:rPr>
              <a:t> la </a:t>
            </a:r>
            <a:r>
              <a:rPr lang="es" sz="1200">
                <a:latin typeface="Montserrat"/>
                <a:ea typeface="Montserrat"/>
                <a:cs typeface="Montserrat"/>
                <a:sym typeface="Montserrat"/>
              </a:rPr>
              <a:t>información</a:t>
            </a:r>
            <a:r>
              <a:rPr lang="es" sz="1200">
                <a:latin typeface="Montserrat"/>
                <a:ea typeface="Montserrat"/>
                <a:cs typeface="Montserrat"/>
                <a:sym typeface="Montserrat"/>
              </a:rPr>
              <a:t> dale </a:t>
            </a:r>
            <a:r>
              <a:rPr b="1" lang="es" sz="1200" u="sng">
                <a:solidFill>
                  <a:schemeClr val="hlink"/>
                </a:solidFill>
                <a:latin typeface="Montserrat"/>
                <a:ea typeface="Montserrat"/>
                <a:cs typeface="Montserrat"/>
                <a:sym typeface="Montserrat"/>
                <a:hlinkClick action="ppaction://hlinksldjump" r:id="rId7"/>
              </a:rPr>
              <a:t>Imported</a:t>
            </a:r>
            <a:endParaRPr b="1" sz="1200">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7"/>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/Creación de contratos masivos  </a:t>
            </a:r>
            <a:endParaRPr b="1" sz="2400">
              <a:latin typeface="Open Sans"/>
              <a:ea typeface="Open Sans"/>
              <a:cs typeface="Open Sans"/>
              <a:sym typeface="Open Sans"/>
            </a:endParaRPr>
          </a:p>
        </p:txBody>
      </p:sp>
      <p:pic>
        <p:nvPicPr>
          <p:cNvPr id="875" name="Google Shape;875;p67"/>
          <p:cNvPicPr preferRelativeResize="0"/>
          <p:nvPr/>
        </p:nvPicPr>
        <p:blipFill>
          <a:blip r:embed="rId3">
            <a:alphaModFix/>
          </a:blip>
          <a:stretch>
            <a:fillRect/>
          </a:stretch>
        </p:blipFill>
        <p:spPr>
          <a:xfrm>
            <a:off x="8831275" y="4752175"/>
            <a:ext cx="330500" cy="330500"/>
          </a:xfrm>
          <a:prstGeom prst="rect">
            <a:avLst/>
          </a:prstGeom>
          <a:noFill/>
          <a:ln>
            <a:noFill/>
          </a:ln>
        </p:spPr>
      </p:pic>
      <p:pic>
        <p:nvPicPr>
          <p:cNvPr id="876" name="Google Shape;876;p67"/>
          <p:cNvPicPr preferRelativeResize="0"/>
          <p:nvPr/>
        </p:nvPicPr>
        <p:blipFill>
          <a:blip r:embed="rId3">
            <a:alphaModFix/>
          </a:blip>
          <a:stretch>
            <a:fillRect/>
          </a:stretch>
        </p:blipFill>
        <p:spPr>
          <a:xfrm>
            <a:off x="8831275" y="4752175"/>
            <a:ext cx="330500" cy="330500"/>
          </a:xfrm>
          <a:prstGeom prst="rect">
            <a:avLst/>
          </a:prstGeom>
          <a:noFill/>
          <a:ln>
            <a:noFill/>
          </a:ln>
        </p:spPr>
      </p:pic>
      <p:pic>
        <p:nvPicPr>
          <p:cNvPr id="877" name="Google Shape;877;p67"/>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878" name="Google Shape;878;p67"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
        <p:nvSpPr>
          <p:cNvPr id="879" name="Google Shape;879;p67"/>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una vez dado </a:t>
            </a:r>
            <a:r>
              <a:rPr b="1" lang="es" sz="1200">
                <a:latin typeface="Montserrat"/>
                <a:ea typeface="Montserrat"/>
                <a:cs typeface="Montserrat"/>
                <a:sym typeface="Montserrat"/>
              </a:rPr>
              <a:t>Imported</a:t>
            </a:r>
            <a:r>
              <a:rPr lang="es">
                <a:latin typeface="Montserrat"/>
                <a:ea typeface="Montserrat"/>
                <a:cs typeface="Montserrat"/>
                <a:sym typeface="Montserrat"/>
              </a:rPr>
              <a:t> el sistema cargará la información que se encuentre en el excel creando un nuevo contrato y pasando el antiguo a expirado  . </a:t>
            </a:r>
            <a:endParaRPr>
              <a:latin typeface="Montserrat"/>
              <a:ea typeface="Montserrat"/>
              <a:cs typeface="Montserrat"/>
              <a:sym typeface="Montserrat"/>
            </a:endParaRPr>
          </a:p>
        </p:txBody>
      </p:sp>
      <p:pic>
        <p:nvPicPr>
          <p:cNvPr id="880" name="Google Shape;880;p67"/>
          <p:cNvPicPr preferRelativeResize="0"/>
          <p:nvPr/>
        </p:nvPicPr>
        <p:blipFill>
          <a:blip r:embed="rId6">
            <a:alphaModFix/>
          </a:blip>
          <a:stretch>
            <a:fillRect/>
          </a:stretch>
        </p:blipFill>
        <p:spPr>
          <a:xfrm>
            <a:off x="746113" y="1363275"/>
            <a:ext cx="7927124" cy="3294100"/>
          </a:xfrm>
          <a:prstGeom prst="rect">
            <a:avLst/>
          </a:prstGeom>
          <a:noFill/>
          <a:ln cap="flat" cmpd="sng" w="9525">
            <a:solidFill>
              <a:srgbClr val="000000"/>
            </a:solidFill>
            <a:prstDash val="solid"/>
            <a:round/>
            <a:headEnd len="sm" w="sm" type="none"/>
            <a:tailEnd len="sm" w="sm" type="none"/>
          </a:ln>
        </p:spPr>
      </p:pic>
      <p:sp>
        <p:nvSpPr>
          <p:cNvPr id="881" name="Google Shape;881;p67"/>
          <p:cNvSpPr/>
          <p:nvPr/>
        </p:nvSpPr>
        <p:spPr>
          <a:xfrm>
            <a:off x="2455588" y="4132775"/>
            <a:ext cx="5750100" cy="3306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7"/>
          <p:cNvSpPr/>
          <p:nvPr/>
        </p:nvSpPr>
        <p:spPr>
          <a:xfrm>
            <a:off x="812488" y="1944725"/>
            <a:ext cx="393600" cy="169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 name="Google Shape;883;p67"/>
          <p:cNvCxnSpPr/>
          <p:nvPr/>
        </p:nvCxnSpPr>
        <p:spPr>
          <a:xfrm>
            <a:off x="1007188" y="2114525"/>
            <a:ext cx="4200" cy="553800"/>
          </a:xfrm>
          <a:prstGeom prst="straightConnector1">
            <a:avLst/>
          </a:prstGeom>
          <a:noFill/>
          <a:ln cap="flat" cmpd="sng" w="19050">
            <a:solidFill>
              <a:srgbClr val="FF9900"/>
            </a:solidFill>
            <a:prstDash val="solid"/>
            <a:round/>
            <a:headEnd len="med" w="med" type="oval"/>
            <a:tailEnd len="med" w="med" type="oval"/>
          </a:ln>
        </p:spPr>
      </p:cxnSp>
      <p:cxnSp>
        <p:nvCxnSpPr>
          <p:cNvPr id="884" name="Google Shape;884;p67"/>
          <p:cNvCxnSpPr>
            <a:endCxn id="881" idx="0"/>
          </p:cNvCxnSpPr>
          <p:nvPr/>
        </p:nvCxnSpPr>
        <p:spPr>
          <a:xfrm>
            <a:off x="5328538" y="3578975"/>
            <a:ext cx="2100" cy="553800"/>
          </a:xfrm>
          <a:prstGeom prst="straightConnector1">
            <a:avLst/>
          </a:prstGeom>
          <a:noFill/>
          <a:ln cap="flat" cmpd="sng" w="19050">
            <a:solidFill>
              <a:srgbClr val="FF9900"/>
            </a:solidFill>
            <a:prstDash val="solid"/>
            <a:round/>
            <a:headEnd len="med" w="med" type="oval"/>
            <a:tailEnd len="med" w="med" type="oval"/>
          </a:ln>
        </p:spPr>
      </p:cxnSp>
      <p:sp>
        <p:nvSpPr>
          <p:cNvPr id="885" name="Google Shape;885;p67"/>
          <p:cNvSpPr txBox="1"/>
          <p:nvPr/>
        </p:nvSpPr>
        <p:spPr>
          <a:xfrm>
            <a:off x="4342038" y="2939975"/>
            <a:ext cx="1798500" cy="639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E</a:t>
            </a:r>
            <a:r>
              <a:rPr lang="es" sz="1200">
                <a:latin typeface="Montserrat"/>
                <a:ea typeface="Montserrat"/>
                <a:cs typeface="Montserrat"/>
                <a:sym typeface="Montserrat"/>
              </a:rPr>
              <a:t>ncontrarás la información </a:t>
            </a:r>
            <a:r>
              <a:rPr lang="es" sz="1200">
                <a:latin typeface="Montserrat"/>
                <a:ea typeface="Montserrat"/>
                <a:cs typeface="Montserrat"/>
                <a:sym typeface="Montserrat"/>
              </a:rPr>
              <a:t> de cada empleado </a:t>
            </a:r>
            <a:endParaRPr sz="1200">
              <a:latin typeface="Montserrat"/>
              <a:ea typeface="Montserrat"/>
              <a:cs typeface="Montserrat"/>
              <a:sym typeface="Montserrat"/>
            </a:endParaRPr>
          </a:p>
        </p:txBody>
      </p:sp>
      <p:sp>
        <p:nvSpPr>
          <p:cNvPr id="886" name="Google Shape;886;p67"/>
          <p:cNvSpPr txBox="1"/>
          <p:nvPr/>
        </p:nvSpPr>
        <p:spPr>
          <a:xfrm>
            <a:off x="330163" y="2555074"/>
            <a:ext cx="1677600" cy="699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una vez cargada la información dale </a:t>
            </a:r>
            <a:r>
              <a:rPr b="1" lang="es" sz="1200" u="sng">
                <a:solidFill>
                  <a:schemeClr val="hlink"/>
                </a:solidFill>
                <a:latin typeface="Montserrat"/>
                <a:ea typeface="Montserrat"/>
                <a:cs typeface="Montserrat"/>
                <a:sym typeface="Montserrat"/>
                <a:hlinkClick action="ppaction://hlinksldjump" r:id="rId7"/>
              </a:rPr>
              <a:t>Validate </a:t>
            </a:r>
            <a:endParaRPr b="1" sz="1200">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68"/>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/Creación de contratos masivos  </a:t>
            </a:r>
            <a:endParaRPr b="1" sz="2400">
              <a:latin typeface="Open Sans"/>
              <a:ea typeface="Open Sans"/>
              <a:cs typeface="Open Sans"/>
              <a:sym typeface="Open Sans"/>
            </a:endParaRPr>
          </a:p>
        </p:txBody>
      </p:sp>
      <p:pic>
        <p:nvPicPr>
          <p:cNvPr id="892" name="Google Shape;892;p68"/>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893" name="Google Shape;893;p68" title="Home"/>
          <p:cNvPicPr preferRelativeResize="0"/>
          <p:nvPr/>
        </p:nvPicPr>
        <p:blipFill>
          <a:blip r:embed="rId4">
            <a:alphaModFix/>
          </a:blip>
          <a:stretch>
            <a:fillRect/>
          </a:stretch>
        </p:blipFill>
        <p:spPr>
          <a:xfrm>
            <a:off x="95975" y="4862850"/>
            <a:ext cx="219825" cy="219825"/>
          </a:xfrm>
          <a:prstGeom prst="rect">
            <a:avLst/>
          </a:prstGeom>
          <a:noFill/>
          <a:ln>
            <a:noFill/>
          </a:ln>
        </p:spPr>
      </p:pic>
      <p:sp>
        <p:nvSpPr>
          <p:cNvPr id="894" name="Google Shape;894;p68"/>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dar </a:t>
            </a:r>
            <a:r>
              <a:rPr lang="es">
                <a:latin typeface="Montserrat"/>
                <a:ea typeface="Montserrat"/>
                <a:cs typeface="Montserrat"/>
                <a:sym typeface="Montserrat"/>
              </a:rPr>
              <a:t>clic</a:t>
            </a:r>
            <a:r>
              <a:rPr lang="es">
                <a:latin typeface="Montserrat"/>
                <a:ea typeface="Montserrat"/>
                <a:cs typeface="Montserrat"/>
                <a:sym typeface="Montserrat"/>
              </a:rPr>
              <a:t> en </a:t>
            </a:r>
            <a:r>
              <a:rPr b="1" lang="es">
                <a:latin typeface="Montserrat"/>
                <a:ea typeface="Montserrat"/>
                <a:cs typeface="Montserrat"/>
                <a:sym typeface="Montserrat"/>
              </a:rPr>
              <a:t>validar</a:t>
            </a:r>
            <a:r>
              <a:rPr lang="es">
                <a:latin typeface="Montserrat"/>
                <a:ea typeface="Montserrat"/>
                <a:cs typeface="Montserrat"/>
                <a:sym typeface="Montserrat"/>
              </a:rPr>
              <a:t> la </a:t>
            </a:r>
            <a:r>
              <a:rPr lang="es">
                <a:latin typeface="Montserrat"/>
                <a:ea typeface="Montserrat"/>
                <a:cs typeface="Montserrat"/>
                <a:sym typeface="Montserrat"/>
              </a:rPr>
              <a:t>plataforma</a:t>
            </a:r>
            <a:r>
              <a:rPr lang="es">
                <a:latin typeface="Montserrat"/>
                <a:ea typeface="Montserrat"/>
                <a:cs typeface="Montserrat"/>
                <a:sym typeface="Montserrat"/>
              </a:rPr>
              <a:t> pasara el contrato nuevo a En proceso, y </a:t>
            </a:r>
            <a:r>
              <a:rPr lang="es">
                <a:latin typeface="Montserrat"/>
                <a:ea typeface="Montserrat"/>
                <a:cs typeface="Montserrat"/>
                <a:sym typeface="Montserrat"/>
              </a:rPr>
              <a:t>estará</a:t>
            </a:r>
            <a:r>
              <a:rPr lang="es">
                <a:latin typeface="Montserrat"/>
                <a:ea typeface="Montserrat"/>
                <a:cs typeface="Montserrat"/>
                <a:sym typeface="Montserrat"/>
              </a:rPr>
              <a:t> </a:t>
            </a:r>
            <a:r>
              <a:rPr lang="es">
                <a:latin typeface="Montserrat"/>
                <a:ea typeface="Montserrat"/>
                <a:cs typeface="Montserrat"/>
                <a:sym typeface="Montserrat"/>
              </a:rPr>
              <a:t>listo para la próxima nómina. </a:t>
            </a:r>
            <a:endParaRPr>
              <a:latin typeface="Montserrat"/>
              <a:ea typeface="Montserrat"/>
              <a:cs typeface="Montserrat"/>
              <a:sym typeface="Montserrat"/>
            </a:endParaRPr>
          </a:p>
        </p:txBody>
      </p:sp>
      <p:pic>
        <p:nvPicPr>
          <p:cNvPr id="895" name="Google Shape;895;p68"/>
          <p:cNvPicPr preferRelativeResize="0"/>
          <p:nvPr/>
        </p:nvPicPr>
        <p:blipFill>
          <a:blip r:embed="rId5">
            <a:alphaModFix/>
          </a:blip>
          <a:stretch>
            <a:fillRect/>
          </a:stretch>
        </p:blipFill>
        <p:spPr>
          <a:xfrm>
            <a:off x="488925" y="1358225"/>
            <a:ext cx="8025575" cy="3035525"/>
          </a:xfrm>
          <a:prstGeom prst="rect">
            <a:avLst/>
          </a:prstGeom>
          <a:noFill/>
          <a:ln cap="flat" cmpd="sng" w="9525">
            <a:solidFill>
              <a:srgbClr val="000000"/>
            </a:solidFill>
            <a:prstDash val="solid"/>
            <a:round/>
            <a:headEnd len="sm" w="sm" type="none"/>
            <a:tailEnd len="sm" w="sm" type="none"/>
          </a:ln>
        </p:spPr>
      </p:pic>
      <p:sp>
        <p:nvSpPr>
          <p:cNvPr id="896" name="Google Shape;896;p68"/>
          <p:cNvSpPr/>
          <p:nvPr/>
        </p:nvSpPr>
        <p:spPr>
          <a:xfrm>
            <a:off x="555875" y="1955200"/>
            <a:ext cx="393600" cy="169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8"/>
          <p:cNvSpPr txBox="1"/>
          <p:nvPr/>
        </p:nvSpPr>
        <p:spPr>
          <a:xfrm>
            <a:off x="95975" y="2670381"/>
            <a:ext cx="1677600" cy="639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Para cerrar el ´proceso dale clic en </a:t>
            </a:r>
            <a:r>
              <a:rPr b="1" lang="es" sz="1200">
                <a:latin typeface="Montserrat"/>
                <a:ea typeface="Montserrat"/>
                <a:cs typeface="Montserrat"/>
                <a:sym typeface="Montserrat"/>
              </a:rPr>
              <a:t>Done</a:t>
            </a:r>
            <a:endParaRPr b="1" sz="1200">
              <a:latin typeface="Montserrat"/>
              <a:ea typeface="Montserrat"/>
              <a:cs typeface="Montserrat"/>
              <a:sym typeface="Montserrat"/>
            </a:endParaRPr>
          </a:p>
        </p:txBody>
      </p:sp>
      <p:cxnSp>
        <p:nvCxnSpPr>
          <p:cNvPr id="898" name="Google Shape;898;p68"/>
          <p:cNvCxnSpPr>
            <a:endCxn id="897" idx="0"/>
          </p:cNvCxnSpPr>
          <p:nvPr/>
        </p:nvCxnSpPr>
        <p:spPr>
          <a:xfrm>
            <a:off x="782675" y="2157381"/>
            <a:ext cx="152100" cy="513000"/>
          </a:xfrm>
          <a:prstGeom prst="straightConnector1">
            <a:avLst/>
          </a:prstGeom>
          <a:noFill/>
          <a:ln cap="flat" cmpd="sng" w="19050">
            <a:solidFill>
              <a:srgbClr val="FF9900"/>
            </a:solidFill>
            <a:prstDash val="solid"/>
            <a:round/>
            <a:headEnd len="med" w="med" type="oval"/>
            <a:tailEnd len="med" w="med" type="oval"/>
          </a:ln>
        </p:spPr>
      </p:cxnSp>
      <p:sp>
        <p:nvSpPr>
          <p:cNvPr id="899" name="Google Shape;899;p68"/>
          <p:cNvSpPr txBox="1"/>
          <p:nvPr/>
        </p:nvSpPr>
        <p:spPr>
          <a:xfrm>
            <a:off x="6072525" y="3309450"/>
            <a:ext cx="2726700" cy="15534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Recuerda que el </a:t>
            </a:r>
            <a:r>
              <a:rPr b="1" i="1" lang="es" sz="1200" u="sng">
                <a:solidFill>
                  <a:schemeClr val="hlink"/>
                </a:solidFill>
                <a:latin typeface="Montserrat"/>
                <a:ea typeface="Montserrat"/>
                <a:cs typeface="Montserrat"/>
                <a:sym typeface="Montserrat"/>
                <a:hlinkClick action="ppaction://hlinksldjump" r:id="rId6"/>
              </a:rPr>
              <a:t>documento</a:t>
            </a:r>
            <a:r>
              <a:rPr lang="es" sz="1200" u="sng">
                <a:solidFill>
                  <a:schemeClr val="hlink"/>
                </a:solidFill>
                <a:latin typeface="Montserrat"/>
                <a:ea typeface="Montserrat"/>
                <a:cs typeface="Montserrat"/>
                <a:sym typeface="Montserrat"/>
                <a:hlinkClick action="ppaction://hlinksldjump" r:id="rId7"/>
              </a:rPr>
              <a:t> </a:t>
            </a:r>
            <a:r>
              <a:rPr lang="es" sz="1200">
                <a:solidFill>
                  <a:schemeClr val="dk1"/>
                </a:solidFill>
                <a:latin typeface="Montserrat"/>
                <a:ea typeface="Montserrat"/>
                <a:cs typeface="Montserrat"/>
                <a:sym typeface="Montserrat"/>
              </a:rPr>
              <a:t>a utilizar debe ir con el formato dado por la plataforma</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s" sz="1200" u="sng">
                <a:solidFill>
                  <a:schemeClr val="hlink"/>
                </a:solidFill>
                <a:latin typeface="Montserrat"/>
                <a:ea typeface="Montserrat"/>
                <a:cs typeface="Montserrat"/>
                <a:sym typeface="Montserrat"/>
                <a:hlinkClick r:id="rId8"/>
              </a:rPr>
              <a:t>https://drive.google.com/file/d/17tmNT2cob7g4FwwEAP1QbOvPnUZrgEJ8/view?usp=sharing</a:t>
            </a:r>
            <a:endParaRPr sz="1200">
              <a:solidFill>
                <a:schemeClr val="dk1"/>
              </a:solidFill>
              <a:latin typeface="Montserrat"/>
              <a:ea typeface="Montserrat"/>
              <a:cs typeface="Montserrat"/>
              <a:sym typeface="Montserrat"/>
            </a:endParaRPr>
          </a:p>
        </p:txBody>
      </p:sp>
      <p:pic>
        <p:nvPicPr>
          <p:cNvPr id="900" name="Google Shape;900;p68"/>
          <p:cNvPicPr preferRelativeResize="0"/>
          <p:nvPr/>
        </p:nvPicPr>
        <p:blipFill>
          <a:blip r:embed="rId9">
            <a:alphaModFix/>
          </a:blip>
          <a:stretch>
            <a:fillRect/>
          </a:stretch>
        </p:blipFill>
        <p:spPr>
          <a:xfrm>
            <a:off x="5818148" y="3202516"/>
            <a:ext cx="356250" cy="356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9"/>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/Creación de contratos masivos  </a:t>
            </a:r>
            <a:endParaRPr b="1" sz="2400">
              <a:latin typeface="Open Sans"/>
              <a:ea typeface="Open Sans"/>
              <a:cs typeface="Open Sans"/>
              <a:sym typeface="Open Sans"/>
            </a:endParaRPr>
          </a:p>
        </p:txBody>
      </p:sp>
      <p:sp>
        <p:nvSpPr>
          <p:cNvPr id="906" name="Google Shape;906;p69"/>
          <p:cNvSpPr txBox="1"/>
          <p:nvPr/>
        </p:nvSpPr>
        <p:spPr>
          <a:xfrm rot="-5400000">
            <a:off x="8488825" y="3637529"/>
            <a:ext cx="726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sp>
        <p:nvSpPr>
          <p:cNvPr id="907" name="Google Shape;907;p69"/>
          <p:cNvSpPr txBox="1"/>
          <p:nvPr/>
        </p:nvSpPr>
        <p:spPr>
          <a:xfrm rot="-5400000">
            <a:off x="8488825" y="3637529"/>
            <a:ext cx="726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Nomina</a:t>
            </a:r>
            <a:endParaRPr sz="1200">
              <a:solidFill>
                <a:srgbClr val="FFFFFF"/>
              </a:solidFill>
              <a:latin typeface="Montserrat"/>
              <a:ea typeface="Montserrat"/>
              <a:cs typeface="Montserrat"/>
              <a:sym typeface="Montserrat"/>
            </a:endParaRPr>
          </a:p>
        </p:txBody>
      </p:sp>
      <p:pic>
        <p:nvPicPr>
          <p:cNvPr id="908" name="Google Shape;908;p69"/>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909" name="Google Shape;909;p69"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910" name="Google Shape;910;p69"/>
          <p:cNvPicPr preferRelativeResize="0"/>
          <p:nvPr/>
        </p:nvPicPr>
        <p:blipFill>
          <a:blip r:embed="rId5">
            <a:alphaModFix/>
          </a:blip>
          <a:stretch>
            <a:fillRect/>
          </a:stretch>
        </p:blipFill>
        <p:spPr>
          <a:xfrm>
            <a:off x="228525" y="2192825"/>
            <a:ext cx="8525752" cy="2156456"/>
          </a:xfrm>
          <a:prstGeom prst="rect">
            <a:avLst/>
          </a:prstGeom>
          <a:noFill/>
          <a:ln cap="flat" cmpd="sng" w="9525">
            <a:solidFill>
              <a:srgbClr val="000000"/>
            </a:solidFill>
            <a:prstDash val="solid"/>
            <a:round/>
            <a:headEnd len="sm" w="sm" type="none"/>
            <a:tailEnd len="sm" w="sm" type="none"/>
          </a:ln>
        </p:spPr>
      </p:pic>
      <p:cxnSp>
        <p:nvCxnSpPr>
          <p:cNvPr id="911" name="Google Shape;911;p69"/>
          <p:cNvCxnSpPr>
            <a:stCxn id="912" idx="2"/>
            <a:endCxn id="913" idx="0"/>
          </p:cNvCxnSpPr>
          <p:nvPr/>
        </p:nvCxnSpPr>
        <p:spPr>
          <a:xfrm>
            <a:off x="782175" y="2400769"/>
            <a:ext cx="0" cy="347100"/>
          </a:xfrm>
          <a:prstGeom prst="straightConnector1">
            <a:avLst/>
          </a:prstGeom>
          <a:noFill/>
          <a:ln cap="flat" cmpd="sng" w="19050">
            <a:solidFill>
              <a:srgbClr val="FF9900"/>
            </a:solidFill>
            <a:prstDash val="solid"/>
            <a:round/>
            <a:headEnd len="med" w="med" type="oval"/>
            <a:tailEnd len="med" w="med" type="oval"/>
          </a:ln>
        </p:spPr>
      </p:cxnSp>
      <p:sp>
        <p:nvSpPr>
          <p:cNvPr id="913" name="Google Shape;913;p69"/>
          <p:cNvSpPr txBox="1"/>
          <p:nvPr/>
        </p:nvSpPr>
        <p:spPr>
          <a:xfrm>
            <a:off x="277275" y="2747900"/>
            <a:ext cx="1009800" cy="428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Nombre del  </a:t>
            </a:r>
            <a:r>
              <a:rPr lang="es" sz="1000">
                <a:latin typeface="Montserrat"/>
                <a:ea typeface="Montserrat"/>
                <a:cs typeface="Montserrat"/>
                <a:sym typeface="Montserrat"/>
              </a:rPr>
              <a:t>empleado</a:t>
            </a:r>
            <a:r>
              <a:rPr lang="es" sz="1000">
                <a:latin typeface="Montserrat"/>
                <a:ea typeface="Montserrat"/>
                <a:cs typeface="Montserrat"/>
                <a:sym typeface="Montserrat"/>
              </a:rPr>
              <a:t> </a:t>
            </a:r>
            <a:endParaRPr b="1" sz="1000">
              <a:latin typeface="Montserrat"/>
              <a:ea typeface="Montserrat"/>
              <a:cs typeface="Montserrat"/>
              <a:sym typeface="Montserrat"/>
            </a:endParaRPr>
          </a:p>
        </p:txBody>
      </p:sp>
      <p:sp>
        <p:nvSpPr>
          <p:cNvPr id="912" name="Google Shape;912;p69"/>
          <p:cNvSpPr/>
          <p:nvPr/>
        </p:nvSpPr>
        <p:spPr>
          <a:xfrm>
            <a:off x="228525" y="2210869"/>
            <a:ext cx="1107300" cy="18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9"/>
          <p:cNvSpPr/>
          <p:nvPr/>
        </p:nvSpPr>
        <p:spPr>
          <a:xfrm>
            <a:off x="2001350" y="2210869"/>
            <a:ext cx="820500" cy="18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9"/>
          <p:cNvSpPr/>
          <p:nvPr/>
        </p:nvSpPr>
        <p:spPr>
          <a:xfrm>
            <a:off x="3861675" y="2210869"/>
            <a:ext cx="720600" cy="18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9"/>
          <p:cNvSpPr/>
          <p:nvPr/>
        </p:nvSpPr>
        <p:spPr>
          <a:xfrm>
            <a:off x="5030650" y="2210875"/>
            <a:ext cx="596700" cy="18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9"/>
          <p:cNvSpPr/>
          <p:nvPr/>
        </p:nvSpPr>
        <p:spPr>
          <a:xfrm>
            <a:off x="6329175" y="2210869"/>
            <a:ext cx="681300" cy="18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9"/>
          <p:cNvSpPr/>
          <p:nvPr/>
        </p:nvSpPr>
        <p:spPr>
          <a:xfrm>
            <a:off x="7716750" y="2210869"/>
            <a:ext cx="458100" cy="18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 name="Google Shape;919;p69"/>
          <p:cNvCxnSpPr>
            <a:stCxn id="914" idx="2"/>
            <a:endCxn id="920" idx="0"/>
          </p:cNvCxnSpPr>
          <p:nvPr/>
        </p:nvCxnSpPr>
        <p:spPr>
          <a:xfrm>
            <a:off x="2411600" y="2400769"/>
            <a:ext cx="0" cy="1058700"/>
          </a:xfrm>
          <a:prstGeom prst="straightConnector1">
            <a:avLst/>
          </a:prstGeom>
          <a:noFill/>
          <a:ln cap="flat" cmpd="sng" w="19050">
            <a:solidFill>
              <a:srgbClr val="FF9900"/>
            </a:solidFill>
            <a:prstDash val="solid"/>
            <a:round/>
            <a:headEnd len="med" w="med" type="oval"/>
            <a:tailEnd len="med" w="med" type="oval"/>
          </a:ln>
        </p:spPr>
      </p:cxnSp>
      <p:sp>
        <p:nvSpPr>
          <p:cNvPr id="920" name="Google Shape;920;p69"/>
          <p:cNvSpPr txBox="1"/>
          <p:nvPr/>
        </p:nvSpPr>
        <p:spPr>
          <a:xfrm>
            <a:off x="1689800" y="3459463"/>
            <a:ext cx="1443600" cy="364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Valor del monto fijo del contrato</a:t>
            </a:r>
            <a:endParaRPr b="1" sz="1000">
              <a:latin typeface="Montserrat"/>
              <a:ea typeface="Montserrat"/>
              <a:cs typeface="Montserrat"/>
              <a:sym typeface="Montserrat"/>
            </a:endParaRPr>
          </a:p>
        </p:txBody>
      </p:sp>
      <p:cxnSp>
        <p:nvCxnSpPr>
          <p:cNvPr id="921" name="Google Shape;921;p69"/>
          <p:cNvCxnSpPr>
            <a:stCxn id="915" idx="2"/>
            <a:endCxn id="922" idx="0"/>
          </p:cNvCxnSpPr>
          <p:nvPr/>
        </p:nvCxnSpPr>
        <p:spPr>
          <a:xfrm>
            <a:off x="4221975" y="2400769"/>
            <a:ext cx="12300" cy="238800"/>
          </a:xfrm>
          <a:prstGeom prst="straightConnector1">
            <a:avLst/>
          </a:prstGeom>
          <a:noFill/>
          <a:ln cap="flat" cmpd="sng" w="19050">
            <a:solidFill>
              <a:srgbClr val="FF9900"/>
            </a:solidFill>
            <a:prstDash val="solid"/>
            <a:round/>
            <a:headEnd len="med" w="med" type="oval"/>
            <a:tailEnd len="med" w="med" type="oval"/>
          </a:ln>
        </p:spPr>
      </p:cxnSp>
      <p:sp>
        <p:nvSpPr>
          <p:cNvPr id="922" name="Google Shape;922;p69"/>
          <p:cNvSpPr txBox="1"/>
          <p:nvPr/>
        </p:nvSpPr>
        <p:spPr>
          <a:xfrm>
            <a:off x="3618875" y="2639506"/>
            <a:ext cx="1230600" cy="238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F</a:t>
            </a:r>
            <a:r>
              <a:rPr lang="es" sz="1000">
                <a:latin typeface="Montserrat"/>
                <a:ea typeface="Montserrat"/>
                <a:cs typeface="Montserrat"/>
                <a:sym typeface="Montserrat"/>
              </a:rPr>
              <a:t>echa</a:t>
            </a:r>
            <a:r>
              <a:rPr lang="es" sz="1000">
                <a:latin typeface="Montserrat"/>
                <a:ea typeface="Montserrat"/>
                <a:cs typeface="Montserrat"/>
                <a:sym typeface="Montserrat"/>
              </a:rPr>
              <a:t> de inicio </a:t>
            </a:r>
            <a:endParaRPr b="1" sz="1000">
              <a:latin typeface="Montserrat"/>
              <a:ea typeface="Montserrat"/>
              <a:cs typeface="Montserrat"/>
              <a:sym typeface="Montserrat"/>
            </a:endParaRPr>
          </a:p>
        </p:txBody>
      </p:sp>
      <p:cxnSp>
        <p:nvCxnSpPr>
          <p:cNvPr id="923" name="Google Shape;923;p69"/>
          <p:cNvCxnSpPr>
            <a:stCxn id="916" idx="2"/>
            <a:endCxn id="924" idx="0"/>
          </p:cNvCxnSpPr>
          <p:nvPr/>
        </p:nvCxnSpPr>
        <p:spPr>
          <a:xfrm flipH="1">
            <a:off x="5308600" y="2400775"/>
            <a:ext cx="20400" cy="1094400"/>
          </a:xfrm>
          <a:prstGeom prst="straightConnector1">
            <a:avLst/>
          </a:prstGeom>
          <a:noFill/>
          <a:ln cap="flat" cmpd="sng" w="19050">
            <a:solidFill>
              <a:srgbClr val="FF9900"/>
            </a:solidFill>
            <a:prstDash val="solid"/>
            <a:round/>
            <a:headEnd len="med" w="med" type="oval"/>
            <a:tailEnd len="med" w="med" type="oval"/>
          </a:ln>
        </p:spPr>
      </p:cxnSp>
      <p:sp>
        <p:nvSpPr>
          <p:cNvPr id="924" name="Google Shape;924;p69"/>
          <p:cNvSpPr txBox="1"/>
          <p:nvPr/>
        </p:nvSpPr>
        <p:spPr>
          <a:xfrm>
            <a:off x="4635100" y="3495270"/>
            <a:ext cx="1346700" cy="238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Puesto de trabajo</a:t>
            </a:r>
            <a:endParaRPr b="1" sz="1000">
              <a:latin typeface="Montserrat"/>
              <a:ea typeface="Montserrat"/>
              <a:cs typeface="Montserrat"/>
              <a:sym typeface="Montserrat"/>
            </a:endParaRPr>
          </a:p>
        </p:txBody>
      </p:sp>
      <p:cxnSp>
        <p:nvCxnSpPr>
          <p:cNvPr id="925" name="Google Shape;925;p69"/>
          <p:cNvCxnSpPr>
            <a:stCxn id="917" idx="2"/>
            <a:endCxn id="926" idx="0"/>
          </p:cNvCxnSpPr>
          <p:nvPr/>
        </p:nvCxnSpPr>
        <p:spPr>
          <a:xfrm>
            <a:off x="6669825" y="2400769"/>
            <a:ext cx="9600" cy="428100"/>
          </a:xfrm>
          <a:prstGeom prst="straightConnector1">
            <a:avLst/>
          </a:prstGeom>
          <a:noFill/>
          <a:ln cap="flat" cmpd="sng" w="19050">
            <a:solidFill>
              <a:srgbClr val="FF9900"/>
            </a:solidFill>
            <a:prstDash val="solid"/>
            <a:round/>
            <a:headEnd len="med" w="med" type="oval"/>
            <a:tailEnd len="med" w="med" type="oval"/>
          </a:ln>
        </p:spPr>
      </p:cxnSp>
      <p:sp>
        <p:nvSpPr>
          <p:cNvPr id="926" name="Google Shape;926;p69"/>
          <p:cNvSpPr txBox="1"/>
          <p:nvPr/>
        </p:nvSpPr>
        <p:spPr>
          <a:xfrm>
            <a:off x="5919225" y="2828824"/>
            <a:ext cx="1520400" cy="238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La estructura salarial </a:t>
            </a:r>
            <a:endParaRPr b="1" sz="1000">
              <a:latin typeface="Montserrat"/>
              <a:ea typeface="Montserrat"/>
              <a:cs typeface="Montserrat"/>
              <a:sym typeface="Montserrat"/>
            </a:endParaRPr>
          </a:p>
        </p:txBody>
      </p:sp>
      <p:cxnSp>
        <p:nvCxnSpPr>
          <p:cNvPr id="927" name="Google Shape;927;p69"/>
          <p:cNvCxnSpPr>
            <a:stCxn id="918" idx="2"/>
            <a:endCxn id="928" idx="0"/>
          </p:cNvCxnSpPr>
          <p:nvPr/>
        </p:nvCxnSpPr>
        <p:spPr>
          <a:xfrm>
            <a:off x="7945800" y="2400769"/>
            <a:ext cx="24000" cy="1004400"/>
          </a:xfrm>
          <a:prstGeom prst="straightConnector1">
            <a:avLst/>
          </a:prstGeom>
          <a:noFill/>
          <a:ln cap="flat" cmpd="sng" w="19050">
            <a:solidFill>
              <a:srgbClr val="FF9900"/>
            </a:solidFill>
            <a:prstDash val="solid"/>
            <a:round/>
            <a:headEnd len="med" w="med" type="oval"/>
            <a:tailEnd len="med" w="med" type="oval"/>
          </a:ln>
        </p:spPr>
      </p:cxnSp>
      <p:sp>
        <p:nvSpPr>
          <p:cNvPr id="928" name="Google Shape;928;p69"/>
          <p:cNvSpPr txBox="1"/>
          <p:nvPr/>
        </p:nvSpPr>
        <p:spPr>
          <a:xfrm>
            <a:off x="7354350" y="3405028"/>
            <a:ext cx="1230600" cy="418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Los conceptos del flexible </a:t>
            </a:r>
            <a:endParaRPr b="1" sz="1000">
              <a:latin typeface="Montserrat"/>
              <a:ea typeface="Montserrat"/>
              <a:cs typeface="Montserrat"/>
              <a:sym typeface="Montserrat"/>
            </a:endParaRPr>
          </a:p>
        </p:txBody>
      </p:sp>
      <p:cxnSp>
        <p:nvCxnSpPr>
          <p:cNvPr id="929" name="Google Shape;929;p69"/>
          <p:cNvCxnSpPr/>
          <p:nvPr/>
        </p:nvCxnSpPr>
        <p:spPr>
          <a:xfrm>
            <a:off x="1705925" y="1629943"/>
            <a:ext cx="0" cy="561000"/>
          </a:xfrm>
          <a:prstGeom prst="straightConnector1">
            <a:avLst/>
          </a:prstGeom>
          <a:noFill/>
          <a:ln cap="flat" cmpd="sng" w="19050">
            <a:solidFill>
              <a:srgbClr val="FF9900"/>
            </a:solidFill>
            <a:prstDash val="solid"/>
            <a:round/>
            <a:headEnd len="med" w="med" type="oval"/>
            <a:tailEnd len="med" w="med" type="oval"/>
          </a:ln>
        </p:spPr>
      </p:cxnSp>
      <p:cxnSp>
        <p:nvCxnSpPr>
          <p:cNvPr id="930" name="Google Shape;930;p69"/>
          <p:cNvCxnSpPr/>
          <p:nvPr/>
        </p:nvCxnSpPr>
        <p:spPr>
          <a:xfrm>
            <a:off x="3303875" y="1895050"/>
            <a:ext cx="1500" cy="305700"/>
          </a:xfrm>
          <a:prstGeom prst="straightConnector1">
            <a:avLst/>
          </a:prstGeom>
          <a:noFill/>
          <a:ln cap="flat" cmpd="sng" w="19050">
            <a:solidFill>
              <a:srgbClr val="FF9900"/>
            </a:solidFill>
            <a:prstDash val="solid"/>
            <a:round/>
            <a:headEnd len="med" w="med" type="oval"/>
            <a:tailEnd len="med" w="med" type="oval"/>
          </a:ln>
        </p:spPr>
      </p:cxnSp>
      <p:cxnSp>
        <p:nvCxnSpPr>
          <p:cNvPr id="931" name="Google Shape;931;p69"/>
          <p:cNvCxnSpPr/>
          <p:nvPr/>
        </p:nvCxnSpPr>
        <p:spPr>
          <a:xfrm>
            <a:off x="4796850" y="1580125"/>
            <a:ext cx="0" cy="580500"/>
          </a:xfrm>
          <a:prstGeom prst="straightConnector1">
            <a:avLst/>
          </a:prstGeom>
          <a:noFill/>
          <a:ln cap="flat" cmpd="sng" w="19050">
            <a:solidFill>
              <a:srgbClr val="FF9900"/>
            </a:solidFill>
            <a:prstDash val="solid"/>
            <a:round/>
            <a:headEnd len="med" w="med" type="oval"/>
            <a:tailEnd len="med" w="med" type="oval"/>
          </a:ln>
        </p:spPr>
      </p:cxnSp>
      <p:cxnSp>
        <p:nvCxnSpPr>
          <p:cNvPr id="932" name="Google Shape;932;p69"/>
          <p:cNvCxnSpPr>
            <a:stCxn id="933" idx="2"/>
          </p:cNvCxnSpPr>
          <p:nvPr/>
        </p:nvCxnSpPr>
        <p:spPr>
          <a:xfrm>
            <a:off x="6048975" y="1930850"/>
            <a:ext cx="5700" cy="253800"/>
          </a:xfrm>
          <a:prstGeom prst="straightConnector1">
            <a:avLst/>
          </a:prstGeom>
          <a:noFill/>
          <a:ln cap="flat" cmpd="sng" w="19050">
            <a:solidFill>
              <a:srgbClr val="FF9900"/>
            </a:solidFill>
            <a:prstDash val="solid"/>
            <a:round/>
            <a:headEnd len="med" w="med" type="oval"/>
            <a:tailEnd len="med" w="med" type="oval"/>
          </a:ln>
        </p:spPr>
      </p:cxnSp>
      <p:cxnSp>
        <p:nvCxnSpPr>
          <p:cNvPr id="934" name="Google Shape;934;p69"/>
          <p:cNvCxnSpPr>
            <a:stCxn id="935" idx="2"/>
          </p:cNvCxnSpPr>
          <p:nvPr/>
        </p:nvCxnSpPr>
        <p:spPr>
          <a:xfrm>
            <a:off x="7354350" y="1505900"/>
            <a:ext cx="0" cy="685200"/>
          </a:xfrm>
          <a:prstGeom prst="straightConnector1">
            <a:avLst/>
          </a:prstGeom>
          <a:noFill/>
          <a:ln cap="flat" cmpd="sng" w="19050">
            <a:solidFill>
              <a:srgbClr val="FF9900"/>
            </a:solidFill>
            <a:prstDash val="solid"/>
            <a:round/>
            <a:headEnd len="med" w="med" type="oval"/>
            <a:tailEnd len="med" w="med" type="oval"/>
          </a:ln>
        </p:spPr>
      </p:cxnSp>
      <p:cxnSp>
        <p:nvCxnSpPr>
          <p:cNvPr id="936" name="Google Shape;936;p69"/>
          <p:cNvCxnSpPr/>
          <p:nvPr/>
        </p:nvCxnSpPr>
        <p:spPr>
          <a:xfrm>
            <a:off x="8465025" y="1942925"/>
            <a:ext cx="9300" cy="270900"/>
          </a:xfrm>
          <a:prstGeom prst="straightConnector1">
            <a:avLst/>
          </a:prstGeom>
          <a:noFill/>
          <a:ln cap="flat" cmpd="sng" w="19050">
            <a:solidFill>
              <a:srgbClr val="FF9900"/>
            </a:solidFill>
            <a:prstDash val="solid"/>
            <a:round/>
            <a:headEnd len="med" w="med" type="oval"/>
            <a:tailEnd len="med" w="med" type="oval"/>
          </a:ln>
        </p:spPr>
      </p:cxnSp>
      <p:sp>
        <p:nvSpPr>
          <p:cNvPr id="937" name="Google Shape;937;p69"/>
          <p:cNvSpPr txBox="1"/>
          <p:nvPr/>
        </p:nvSpPr>
        <p:spPr>
          <a:xfrm>
            <a:off x="1201025" y="1041125"/>
            <a:ext cx="1009800" cy="598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Valor total del contrato</a:t>
            </a:r>
            <a:endParaRPr b="1" sz="1000">
              <a:latin typeface="Montserrat"/>
              <a:ea typeface="Montserrat"/>
              <a:cs typeface="Montserrat"/>
              <a:sym typeface="Montserrat"/>
            </a:endParaRPr>
          </a:p>
        </p:txBody>
      </p:sp>
      <p:sp>
        <p:nvSpPr>
          <p:cNvPr id="938" name="Google Shape;938;p69"/>
          <p:cNvSpPr txBox="1"/>
          <p:nvPr/>
        </p:nvSpPr>
        <p:spPr>
          <a:xfrm>
            <a:off x="2688575" y="1466950"/>
            <a:ext cx="1230600" cy="428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valor del monto flexible </a:t>
            </a:r>
            <a:endParaRPr b="1" sz="1000">
              <a:latin typeface="Montserrat"/>
              <a:ea typeface="Montserrat"/>
              <a:cs typeface="Montserrat"/>
              <a:sym typeface="Montserrat"/>
            </a:endParaRPr>
          </a:p>
        </p:txBody>
      </p:sp>
      <p:sp>
        <p:nvSpPr>
          <p:cNvPr id="939" name="Google Shape;939;p69"/>
          <p:cNvSpPr txBox="1"/>
          <p:nvPr/>
        </p:nvSpPr>
        <p:spPr>
          <a:xfrm>
            <a:off x="4360725" y="1092675"/>
            <a:ext cx="820500" cy="428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Montserrat"/>
                <a:ea typeface="Montserrat"/>
                <a:cs typeface="Montserrat"/>
                <a:sym typeface="Montserrat"/>
              </a:rPr>
              <a:t>Fecha de fin</a:t>
            </a:r>
            <a:endParaRPr b="1" sz="10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p:txBody>
      </p:sp>
      <p:sp>
        <p:nvSpPr>
          <p:cNvPr id="933" name="Google Shape;933;p69"/>
          <p:cNvSpPr txBox="1"/>
          <p:nvPr/>
        </p:nvSpPr>
        <p:spPr>
          <a:xfrm>
            <a:off x="5433675" y="1692050"/>
            <a:ext cx="1230600" cy="238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Departamento</a:t>
            </a:r>
            <a:endParaRPr b="1" sz="1000">
              <a:latin typeface="Montserrat"/>
              <a:ea typeface="Montserrat"/>
              <a:cs typeface="Montserrat"/>
              <a:sym typeface="Montserrat"/>
            </a:endParaRPr>
          </a:p>
        </p:txBody>
      </p:sp>
      <p:sp>
        <p:nvSpPr>
          <p:cNvPr id="935" name="Google Shape;935;p69"/>
          <p:cNvSpPr txBox="1"/>
          <p:nvPr/>
        </p:nvSpPr>
        <p:spPr>
          <a:xfrm>
            <a:off x="6800700" y="1077800"/>
            <a:ext cx="1107300" cy="428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Razón</a:t>
            </a:r>
            <a:r>
              <a:rPr lang="es" sz="1000">
                <a:latin typeface="Montserrat"/>
                <a:ea typeface="Montserrat"/>
                <a:cs typeface="Montserrat"/>
                <a:sym typeface="Montserrat"/>
              </a:rPr>
              <a:t> de </a:t>
            </a:r>
            <a:r>
              <a:rPr lang="es" sz="1000">
                <a:latin typeface="Montserrat"/>
                <a:ea typeface="Montserrat"/>
                <a:cs typeface="Montserrat"/>
                <a:sym typeface="Montserrat"/>
              </a:rPr>
              <a:t>subcontrato</a:t>
            </a:r>
            <a:endParaRPr b="1" sz="1000">
              <a:latin typeface="Montserrat"/>
              <a:ea typeface="Montserrat"/>
              <a:cs typeface="Montserrat"/>
              <a:sym typeface="Montserrat"/>
            </a:endParaRPr>
          </a:p>
        </p:txBody>
      </p:sp>
      <p:sp>
        <p:nvSpPr>
          <p:cNvPr id="940" name="Google Shape;940;p69"/>
          <p:cNvSpPr txBox="1"/>
          <p:nvPr/>
        </p:nvSpPr>
        <p:spPr>
          <a:xfrm>
            <a:off x="8059425" y="1520775"/>
            <a:ext cx="820500" cy="428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Valor del flexible </a:t>
            </a:r>
            <a:endParaRPr b="1" sz="1000">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0"/>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6" name="Google Shape;946;p70"/>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947" name="Google Shape;947;p70"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948" name="Google Shape;948;p70"/>
          <p:cNvSpPr txBox="1"/>
          <p:nvPr/>
        </p:nvSpPr>
        <p:spPr>
          <a:xfrm>
            <a:off x="1266400" y="2002325"/>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a:ea typeface="Open Sans"/>
                <a:cs typeface="Open Sans"/>
                <a:sym typeface="Open Sans"/>
              </a:rPr>
              <a:t>Creación de </a:t>
            </a:r>
            <a:r>
              <a:rPr b="1" lang="es" sz="3600">
                <a:solidFill>
                  <a:srgbClr val="FFFFFF"/>
                </a:solidFill>
                <a:latin typeface="Open Sans"/>
                <a:ea typeface="Open Sans"/>
                <a:cs typeface="Open Sans"/>
                <a:sym typeface="Open Sans"/>
              </a:rPr>
              <a:t>Cesión de contrato</a:t>
            </a:r>
            <a:r>
              <a:rPr b="1" lang="es" sz="3600">
                <a:solidFill>
                  <a:srgbClr val="FFFFFF"/>
                </a:solidFill>
                <a:latin typeface="Open Sans"/>
                <a:ea typeface="Open Sans"/>
                <a:cs typeface="Open Sans"/>
                <a:sym typeface="Open Sans"/>
              </a:rPr>
              <a:t> </a:t>
            </a:r>
            <a:endParaRPr b="1"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pic>
        <p:nvPicPr>
          <p:cNvPr id="949" name="Google Shape;949;p70"/>
          <p:cNvPicPr preferRelativeResize="0"/>
          <p:nvPr/>
        </p:nvPicPr>
        <p:blipFill rotWithShape="1">
          <a:blip r:embed="rId5">
            <a:alphaModFix amt="22000"/>
          </a:blip>
          <a:srcRect b="0" l="0" r="0" t="0"/>
          <a:stretch/>
        </p:blipFill>
        <p:spPr>
          <a:xfrm>
            <a:off x="1266400" y="1453775"/>
            <a:ext cx="7087676" cy="24643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1"/>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a:t>
            </a:r>
            <a:r>
              <a:rPr b="1" lang="es" sz="2400">
                <a:solidFill>
                  <a:srgbClr val="404040"/>
                </a:solidFill>
                <a:latin typeface="Open Sans"/>
                <a:ea typeface="Open Sans"/>
                <a:cs typeface="Open Sans"/>
                <a:sym typeface="Open Sans"/>
              </a:rPr>
              <a:t>Cesión</a:t>
            </a:r>
            <a:r>
              <a:rPr b="1" lang="es" sz="2400">
                <a:solidFill>
                  <a:srgbClr val="404040"/>
                </a:solidFill>
                <a:latin typeface="Open Sans"/>
                <a:ea typeface="Open Sans"/>
                <a:cs typeface="Open Sans"/>
                <a:sym typeface="Open Sans"/>
              </a:rPr>
              <a:t> de contratos   </a:t>
            </a:r>
            <a:endParaRPr b="1" sz="2400">
              <a:latin typeface="Open Sans"/>
              <a:ea typeface="Open Sans"/>
              <a:cs typeface="Open Sans"/>
              <a:sym typeface="Open Sans"/>
            </a:endParaRPr>
          </a:p>
        </p:txBody>
      </p:sp>
      <p:pic>
        <p:nvPicPr>
          <p:cNvPr id="955" name="Google Shape;955;p71"/>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956" name="Google Shape;956;p71"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957" name="Google Shape;957;p71"/>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Dirígete</a:t>
            </a:r>
            <a:r>
              <a:rPr lang="es">
                <a:latin typeface="Montserrat"/>
                <a:ea typeface="Montserrat"/>
                <a:cs typeface="Montserrat"/>
                <a:sym typeface="Montserrat"/>
              </a:rPr>
              <a:t> a la base de datos </a:t>
            </a:r>
            <a:r>
              <a:rPr lang="es">
                <a:latin typeface="Montserrat"/>
                <a:ea typeface="Montserrat"/>
                <a:cs typeface="Montserrat"/>
                <a:sym typeface="Montserrat"/>
              </a:rPr>
              <a:t>inicial</a:t>
            </a:r>
            <a:r>
              <a:rPr lang="es">
                <a:latin typeface="Montserrat"/>
                <a:ea typeface="Montserrat"/>
                <a:cs typeface="Montserrat"/>
                <a:sym typeface="Montserrat"/>
              </a:rPr>
              <a:t> en el que se encuentre el empleado.</a:t>
            </a:r>
            <a:endParaRPr>
              <a:latin typeface="Montserrat"/>
              <a:ea typeface="Montserrat"/>
              <a:cs typeface="Montserrat"/>
              <a:sym typeface="Montserrat"/>
            </a:endParaRPr>
          </a:p>
          <a:p>
            <a:pPr indent="0" lvl="0" marL="0" rtl="0" algn="l">
              <a:spcBef>
                <a:spcPts val="0"/>
              </a:spcBef>
              <a:spcAft>
                <a:spcPts val="0"/>
              </a:spcAft>
              <a:buNone/>
            </a:pPr>
            <a:r>
              <a:rPr lang="es">
                <a:latin typeface="Montserrat"/>
                <a:ea typeface="Montserrat"/>
                <a:cs typeface="Montserrat"/>
                <a:sym typeface="Montserrat"/>
              </a:rPr>
              <a:t>Ve al</a:t>
            </a:r>
            <a:r>
              <a:rPr lang="es">
                <a:latin typeface="Montserrat"/>
                <a:ea typeface="Montserrat"/>
                <a:cs typeface="Montserrat"/>
                <a:sym typeface="Montserrat"/>
              </a:rPr>
              <a:t>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Transfer employee</a:t>
            </a:r>
            <a:r>
              <a:rPr b="1" lang="es">
                <a:latin typeface="Montserrat"/>
                <a:ea typeface="Montserrat"/>
                <a:cs typeface="Montserrat"/>
                <a:sym typeface="Montserrat"/>
              </a:rPr>
              <a:t> </a:t>
            </a:r>
            <a:r>
              <a:rPr lang="es">
                <a:latin typeface="Montserrat"/>
                <a:ea typeface="Montserrat"/>
                <a:cs typeface="Montserrat"/>
                <a:sym typeface="Montserrat"/>
              </a:rPr>
              <a:t>y selecciona  </a:t>
            </a:r>
            <a:endParaRPr>
              <a:latin typeface="Montserrat"/>
              <a:ea typeface="Montserrat"/>
              <a:cs typeface="Montserrat"/>
              <a:sym typeface="Montserrat"/>
            </a:endParaRPr>
          </a:p>
        </p:txBody>
      </p:sp>
      <p:pic>
        <p:nvPicPr>
          <p:cNvPr id="958" name="Google Shape;958;p71"/>
          <p:cNvPicPr preferRelativeResize="0"/>
          <p:nvPr/>
        </p:nvPicPr>
        <p:blipFill>
          <a:blip r:embed="rId5">
            <a:alphaModFix/>
          </a:blip>
          <a:stretch>
            <a:fillRect/>
          </a:stretch>
        </p:blipFill>
        <p:spPr>
          <a:xfrm>
            <a:off x="7939025" y="802213"/>
            <a:ext cx="552450" cy="314325"/>
          </a:xfrm>
          <a:prstGeom prst="rect">
            <a:avLst/>
          </a:prstGeom>
          <a:noFill/>
          <a:ln>
            <a:noFill/>
          </a:ln>
        </p:spPr>
      </p:pic>
      <p:pic>
        <p:nvPicPr>
          <p:cNvPr id="959" name="Google Shape;959;p71"/>
          <p:cNvPicPr preferRelativeResize="0"/>
          <p:nvPr/>
        </p:nvPicPr>
        <p:blipFill>
          <a:blip r:embed="rId6">
            <a:alphaModFix/>
          </a:blip>
          <a:stretch>
            <a:fillRect/>
          </a:stretch>
        </p:blipFill>
        <p:spPr>
          <a:xfrm>
            <a:off x="603500" y="1558400"/>
            <a:ext cx="8011674" cy="3077200"/>
          </a:xfrm>
          <a:prstGeom prst="rect">
            <a:avLst/>
          </a:prstGeom>
          <a:noFill/>
          <a:ln cap="flat" cmpd="sng" w="9525">
            <a:solidFill>
              <a:srgbClr val="000000"/>
            </a:solidFill>
            <a:prstDash val="solid"/>
            <a:round/>
            <a:headEnd len="sm" w="sm" type="none"/>
            <a:tailEnd len="sm" w="sm" type="none"/>
          </a:ln>
        </p:spPr>
      </p:pic>
      <p:sp>
        <p:nvSpPr>
          <p:cNvPr id="960" name="Google Shape;960;p71"/>
          <p:cNvSpPr/>
          <p:nvPr/>
        </p:nvSpPr>
        <p:spPr>
          <a:xfrm>
            <a:off x="1887014" y="2486850"/>
            <a:ext cx="2754300" cy="3144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1"/>
          <p:cNvSpPr/>
          <p:nvPr/>
        </p:nvSpPr>
        <p:spPr>
          <a:xfrm>
            <a:off x="5989019" y="2317050"/>
            <a:ext cx="2400900" cy="169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2" name="Google Shape;962;p71"/>
          <p:cNvCxnSpPr/>
          <p:nvPr/>
        </p:nvCxnSpPr>
        <p:spPr>
          <a:xfrm>
            <a:off x="3261955" y="2855350"/>
            <a:ext cx="4200" cy="553800"/>
          </a:xfrm>
          <a:prstGeom prst="straightConnector1">
            <a:avLst/>
          </a:prstGeom>
          <a:noFill/>
          <a:ln cap="flat" cmpd="sng" w="19050">
            <a:solidFill>
              <a:srgbClr val="FF9900"/>
            </a:solidFill>
            <a:prstDash val="solid"/>
            <a:round/>
            <a:headEnd len="med" w="med" type="oval"/>
            <a:tailEnd len="med" w="med" type="oval"/>
          </a:ln>
        </p:spPr>
      </p:cxnSp>
      <p:sp>
        <p:nvSpPr>
          <p:cNvPr id="963" name="Google Shape;963;p71"/>
          <p:cNvSpPr txBox="1"/>
          <p:nvPr/>
        </p:nvSpPr>
        <p:spPr>
          <a:xfrm>
            <a:off x="2358921" y="3463249"/>
            <a:ext cx="1714800" cy="699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Siempre debes seleccionar </a:t>
            </a:r>
            <a:r>
              <a:rPr b="1" lang="es" sz="1100">
                <a:latin typeface="Montserrat"/>
                <a:ea typeface="Montserrat"/>
                <a:cs typeface="Montserrat"/>
                <a:sym typeface="Montserrat"/>
              </a:rPr>
              <a:t>All Data </a:t>
            </a:r>
            <a:r>
              <a:rPr lang="es" sz="1100">
                <a:latin typeface="Montserrat"/>
                <a:ea typeface="Montserrat"/>
                <a:cs typeface="Montserrat"/>
                <a:sym typeface="Montserrat"/>
              </a:rPr>
              <a:t> y </a:t>
            </a:r>
            <a:r>
              <a:rPr b="1" lang="es" sz="1100">
                <a:latin typeface="Montserrat"/>
                <a:ea typeface="Montserrat"/>
                <a:cs typeface="Montserrat"/>
                <a:sym typeface="Montserrat"/>
              </a:rPr>
              <a:t>Single Employee</a:t>
            </a:r>
            <a:endParaRPr b="1" sz="1100">
              <a:latin typeface="Montserrat"/>
              <a:ea typeface="Montserrat"/>
              <a:cs typeface="Montserrat"/>
              <a:sym typeface="Montserrat"/>
            </a:endParaRPr>
          </a:p>
        </p:txBody>
      </p:sp>
      <p:sp>
        <p:nvSpPr>
          <p:cNvPr id="964" name="Google Shape;964;p71"/>
          <p:cNvSpPr txBox="1"/>
          <p:nvPr/>
        </p:nvSpPr>
        <p:spPr>
          <a:xfrm>
            <a:off x="6096391" y="1367000"/>
            <a:ext cx="1910400" cy="699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Ingresa el nombre de la  empresa a la que vas a pasar el empleado</a:t>
            </a:r>
            <a:endParaRPr b="1" sz="1100">
              <a:latin typeface="Montserrat"/>
              <a:ea typeface="Montserrat"/>
              <a:cs typeface="Montserrat"/>
              <a:sym typeface="Montserrat"/>
            </a:endParaRPr>
          </a:p>
        </p:txBody>
      </p:sp>
      <p:cxnSp>
        <p:nvCxnSpPr>
          <p:cNvPr id="965" name="Google Shape;965;p71"/>
          <p:cNvCxnSpPr/>
          <p:nvPr/>
        </p:nvCxnSpPr>
        <p:spPr>
          <a:xfrm flipH="1">
            <a:off x="7047439" y="2071900"/>
            <a:ext cx="8100" cy="241800"/>
          </a:xfrm>
          <a:prstGeom prst="straightConnector1">
            <a:avLst/>
          </a:prstGeom>
          <a:noFill/>
          <a:ln cap="flat" cmpd="sng" w="19050">
            <a:solidFill>
              <a:srgbClr val="FF9900"/>
            </a:solidFill>
            <a:prstDash val="solid"/>
            <a:round/>
            <a:headEnd len="med" w="med" type="oval"/>
            <a:tailEnd len="med" w="med" type="oval"/>
          </a:ln>
        </p:spPr>
      </p:cxnSp>
      <p:sp>
        <p:nvSpPr>
          <p:cNvPr id="966" name="Google Shape;966;p71"/>
          <p:cNvSpPr/>
          <p:nvPr/>
        </p:nvSpPr>
        <p:spPr>
          <a:xfrm>
            <a:off x="603500" y="1517575"/>
            <a:ext cx="564900" cy="484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 name="Google Shape;967;p71"/>
          <p:cNvCxnSpPr>
            <a:stCxn id="966" idx="3"/>
            <a:endCxn id="968" idx="1"/>
          </p:cNvCxnSpPr>
          <p:nvPr/>
        </p:nvCxnSpPr>
        <p:spPr>
          <a:xfrm flipH="1" rot="10800000">
            <a:off x="1168400" y="1708975"/>
            <a:ext cx="911400" cy="51000"/>
          </a:xfrm>
          <a:prstGeom prst="straightConnector1">
            <a:avLst/>
          </a:prstGeom>
          <a:noFill/>
          <a:ln cap="flat" cmpd="sng" w="19050">
            <a:solidFill>
              <a:srgbClr val="FF9900"/>
            </a:solidFill>
            <a:prstDash val="solid"/>
            <a:round/>
            <a:headEnd len="med" w="med" type="oval"/>
            <a:tailEnd len="med" w="med" type="oval"/>
          </a:ln>
        </p:spPr>
      </p:cxnSp>
      <p:sp>
        <p:nvSpPr>
          <p:cNvPr id="968" name="Google Shape;968;p71"/>
          <p:cNvSpPr txBox="1"/>
          <p:nvPr/>
        </p:nvSpPr>
        <p:spPr>
          <a:xfrm>
            <a:off x="2079809" y="1415575"/>
            <a:ext cx="2709600" cy="586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Una vez ingresada la </a:t>
            </a:r>
            <a:r>
              <a:rPr lang="es" sz="1100">
                <a:latin typeface="Montserrat"/>
                <a:ea typeface="Montserrat"/>
                <a:cs typeface="Montserrat"/>
                <a:sym typeface="Montserrat"/>
              </a:rPr>
              <a:t>información</a:t>
            </a:r>
            <a:r>
              <a:rPr lang="es" sz="1100">
                <a:latin typeface="Montserrat"/>
                <a:ea typeface="Montserrat"/>
                <a:cs typeface="Montserrat"/>
                <a:sym typeface="Montserrat"/>
              </a:rPr>
              <a:t> dale </a:t>
            </a:r>
            <a:r>
              <a:rPr lang="es" sz="1100">
                <a:latin typeface="Montserrat"/>
                <a:ea typeface="Montserrat"/>
                <a:cs typeface="Montserrat"/>
                <a:sym typeface="Montserrat"/>
              </a:rPr>
              <a:t>clic</a:t>
            </a:r>
            <a:r>
              <a:rPr lang="es" sz="1100">
                <a:latin typeface="Montserrat"/>
                <a:ea typeface="Montserrat"/>
                <a:cs typeface="Montserrat"/>
                <a:sym typeface="Montserrat"/>
              </a:rPr>
              <a:t> en </a:t>
            </a:r>
            <a:r>
              <a:rPr b="1" lang="es" sz="1100">
                <a:latin typeface="Montserrat"/>
                <a:ea typeface="Montserrat"/>
                <a:cs typeface="Montserrat"/>
                <a:sym typeface="Montserrat"/>
              </a:rPr>
              <a:t>Guardar </a:t>
            </a:r>
            <a:r>
              <a:rPr lang="es" sz="1100">
                <a:latin typeface="Montserrat"/>
                <a:ea typeface="Montserrat"/>
                <a:cs typeface="Montserrat"/>
                <a:sym typeface="Montserrat"/>
              </a:rPr>
              <a:t> y  </a:t>
            </a:r>
            <a:r>
              <a:rPr b="1" lang="es" sz="1100">
                <a:latin typeface="Montserrat"/>
                <a:ea typeface="Montserrat"/>
                <a:cs typeface="Montserrat"/>
                <a:sym typeface="Montserrat"/>
              </a:rPr>
              <a:t>Aprobar</a:t>
            </a:r>
            <a:endParaRPr b="1" sz="1100">
              <a:latin typeface="Montserrat"/>
              <a:ea typeface="Montserrat"/>
              <a:cs typeface="Montserrat"/>
              <a:sym typeface="Montserrat"/>
            </a:endParaRPr>
          </a:p>
        </p:txBody>
      </p:sp>
      <p:sp>
        <p:nvSpPr>
          <p:cNvPr id="969" name="Google Shape;969;p71"/>
          <p:cNvSpPr txBox="1"/>
          <p:nvPr/>
        </p:nvSpPr>
        <p:spPr>
          <a:xfrm>
            <a:off x="5186995" y="4289975"/>
            <a:ext cx="2787000" cy="7407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El nombre de la empresa </a:t>
            </a:r>
            <a:r>
              <a:rPr lang="es" sz="1200">
                <a:solidFill>
                  <a:schemeClr val="dk1"/>
                </a:solidFill>
                <a:latin typeface="Montserrat"/>
                <a:ea typeface="Montserrat"/>
                <a:cs typeface="Montserrat"/>
                <a:sym typeface="Montserrat"/>
              </a:rPr>
              <a:t>debe</a:t>
            </a:r>
            <a:r>
              <a:rPr lang="es" sz="1200">
                <a:solidFill>
                  <a:schemeClr val="dk1"/>
                </a:solidFill>
                <a:latin typeface="Montserrat"/>
                <a:ea typeface="Montserrat"/>
                <a:cs typeface="Montserrat"/>
                <a:sym typeface="Montserrat"/>
              </a:rPr>
              <a:t> estar escrito </a:t>
            </a:r>
            <a:r>
              <a:rPr lang="es" sz="1200">
                <a:solidFill>
                  <a:schemeClr val="dk1"/>
                </a:solidFill>
                <a:latin typeface="Montserrat"/>
                <a:ea typeface="Montserrat"/>
                <a:cs typeface="Montserrat"/>
                <a:sym typeface="Montserrat"/>
              </a:rPr>
              <a:t>primeramente</a:t>
            </a:r>
            <a:r>
              <a:rPr lang="es" sz="1200">
                <a:solidFill>
                  <a:schemeClr val="dk1"/>
                </a:solidFill>
                <a:latin typeface="Montserrat"/>
                <a:ea typeface="Montserrat"/>
                <a:cs typeface="Montserrat"/>
                <a:sym typeface="Montserrat"/>
              </a:rPr>
              <a:t> por</a:t>
            </a:r>
            <a:r>
              <a:rPr b="1" lang="es" sz="1200">
                <a:solidFill>
                  <a:schemeClr val="dk1"/>
                </a:solidFill>
                <a:latin typeface="Montserrat"/>
                <a:ea typeface="Montserrat"/>
                <a:cs typeface="Montserrat"/>
                <a:sym typeface="Montserrat"/>
              </a:rPr>
              <a:t> “werp_nombre de la empresa”</a:t>
            </a:r>
            <a:endParaRPr b="1" sz="1200">
              <a:solidFill>
                <a:schemeClr val="dk1"/>
              </a:solidFill>
              <a:latin typeface="Montserrat"/>
              <a:ea typeface="Montserrat"/>
              <a:cs typeface="Montserrat"/>
              <a:sym typeface="Montserrat"/>
            </a:endParaRPr>
          </a:p>
        </p:txBody>
      </p:sp>
      <p:pic>
        <p:nvPicPr>
          <p:cNvPr id="970" name="Google Shape;970;p71"/>
          <p:cNvPicPr preferRelativeResize="0"/>
          <p:nvPr/>
        </p:nvPicPr>
        <p:blipFill>
          <a:blip r:embed="rId7">
            <a:alphaModFix/>
          </a:blip>
          <a:stretch>
            <a:fillRect/>
          </a:stretch>
        </p:blipFill>
        <p:spPr>
          <a:xfrm>
            <a:off x="4951704" y="4060791"/>
            <a:ext cx="364126" cy="356250"/>
          </a:xfrm>
          <a:prstGeom prst="rect">
            <a:avLst/>
          </a:prstGeom>
          <a:noFill/>
          <a:ln>
            <a:noFill/>
          </a:ln>
        </p:spPr>
      </p:pic>
      <p:sp>
        <p:nvSpPr>
          <p:cNvPr id="971" name="Google Shape;971;p71"/>
          <p:cNvSpPr/>
          <p:nvPr/>
        </p:nvSpPr>
        <p:spPr>
          <a:xfrm>
            <a:off x="5989019" y="2618363"/>
            <a:ext cx="2400900" cy="169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2" name="Google Shape;972;p71"/>
          <p:cNvCxnSpPr/>
          <p:nvPr/>
        </p:nvCxnSpPr>
        <p:spPr>
          <a:xfrm flipH="1">
            <a:off x="7137282" y="2737300"/>
            <a:ext cx="8100" cy="241800"/>
          </a:xfrm>
          <a:prstGeom prst="straightConnector1">
            <a:avLst/>
          </a:prstGeom>
          <a:noFill/>
          <a:ln cap="flat" cmpd="sng" w="19050">
            <a:solidFill>
              <a:srgbClr val="FF9900"/>
            </a:solidFill>
            <a:prstDash val="solid"/>
            <a:round/>
            <a:headEnd len="med" w="med" type="oval"/>
            <a:tailEnd len="med" w="med" type="oval"/>
          </a:ln>
        </p:spPr>
      </p:cxnSp>
      <p:sp>
        <p:nvSpPr>
          <p:cNvPr id="973" name="Google Shape;973;p71"/>
          <p:cNvSpPr txBox="1"/>
          <p:nvPr/>
        </p:nvSpPr>
        <p:spPr>
          <a:xfrm>
            <a:off x="6234325" y="2979100"/>
            <a:ext cx="2086500" cy="48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Selecciona el empleado al que vas a realizar la </a:t>
            </a:r>
            <a:r>
              <a:rPr lang="es" sz="1100">
                <a:latin typeface="Montserrat"/>
                <a:ea typeface="Montserrat"/>
                <a:cs typeface="Montserrat"/>
                <a:sym typeface="Montserrat"/>
              </a:rPr>
              <a:t>Cesión</a:t>
            </a:r>
            <a:endParaRPr b="1" sz="1100">
              <a:latin typeface="Montserrat"/>
              <a:ea typeface="Montserrat"/>
              <a:cs typeface="Montserrat"/>
              <a:sym typeface="Montserrat"/>
            </a:endParaRPr>
          </a:p>
        </p:txBody>
      </p:sp>
      <p:sp>
        <p:nvSpPr>
          <p:cNvPr id="974" name="Google Shape;974;p71"/>
          <p:cNvSpPr txBox="1"/>
          <p:nvPr/>
        </p:nvSpPr>
        <p:spPr>
          <a:xfrm>
            <a:off x="1882491" y="2301400"/>
            <a:ext cx="1401900" cy="131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p:nvPr/>
        </p:nvSpPr>
        <p:spPr>
          <a:xfrm>
            <a:off x="-8100" y="152400"/>
            <a:ext cx="91602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8" title="Home">
            <a:hlinkClick/>
          </p:cNvPr>
          <p:cNvPicPr preferRelativeResize="0"/>
          <p:nvPr/>
        </p:nvPicPr>
        <p:blipFill>
          <a:blip r:embed="rId3">
            <a:alphaModFix/>
          </a:blip>
          <a:stretch>
            <a:fillRect/>
          </a:stretch>
        </p:blipFill>
        <p:spPr>
          <a:xfrm>
            <a:off x="152400" y="4771275"/>
            <a:ext cx="219825" cy="219825"/>
          </a:xfrm>
          <a:prstGeom prst="rect">
            <a:avLst/>
          </a:prstGeom>
          <a:noFill/>
          <a:ln>
            <a:noFill/>
          </a:ln>
        </p:spPr>
      </p:pic>
      <p:pic>
        <p:nvPicPr>
          <p:cNvPr id="114" name="Google Shape;114;p18"/>
          <p:cNvPicPr preferRelativeResize="0"/>
          <p:nvPr/>
        </p:nvPicPr>
        <p:blipFill>
          <a:blip r:embed="rId4">
            <a:alphaModFix/>
          </a:blip>
          <a:stretch>
            <a:fillRect/>
          </a:stretch>
        </p:blipFill>
        <p:spPr>
          <a:xfrm>
            <a:off x="8591925" y="152400"/>
            <a:ext cx="330500" cy="330500"/>
          </a:xfrm>
          <a:prstGeom prst="rect">
            <a:avLst/>
          </a:prstGeom>
          <a:noFill/>
          <a:ln>
            <a:noFill/>
          </a:ln>
        </p:spPr>
      </p:pic>
      <p:sp>
        <p:nvSpPr>
          <p:cNvPr id="115" name="Google Shape;115;p18"/>
          <p:cNvSpPr txBox="1"/>
          <p:nvPr/>
        </p:nvSpPr>
        <p:spPr>
          <a:xfrm>
            <a:off x="464200" y="276125"/>
            <a:ext cx="33138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sz="800">
              <a:solidFill>
                <a:srgbClr val="F1C232"/>
              </a:solidFill>
              <a:latin typeface="Open Sans ExtraBold"/>
              <a:ea typeface="Open Sans ExtraBold"/>
              <a:cs typeface="Open Sans ExtraBold"/>
              <a:sym typeface="Open Sans ExtraBold"/>
            </a:endParaRPr>
          </a:p>
        </p:txBody>
      </p:sp>
      <p:sp>
        <p:nvSpPr>
          <p:cNvPr id="116" name="Google Shape;116;p18"/>
          <p:cNvSpPr txBox="1"/>
          <p:nvPr/>
        </p:nvSpPr>
        <p:spPr>
          <a:xfrm>
            <a:off x="329763" y="3069775"/>
            <a:ext cx="23973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Creación de contratos </a:t>
            </a:r>
            <a:endParaRPr sz="1200">
              <a:solidFill>
                <a:schemeClr val="dk1"/>
              </a:solidFill>
            </a:endParaRPr>
          </a:p>
          <a:p>
            <a:pPr indent="0" lvl="0" marL="0" rtl="0" algn="ctr">
              <a:spcBef>
                <a:spcPts val="0"/>
              </a:spcBef>
              <a:spcAft>
                <a:spcPts val="0"/>
              </a:spcAft>
              <a:buClr>
                <a:schemeClr val="dk1"/>
              </a:buClr>
              <a:buSzPts val="1100"/>
              <a:buFont typeface="Arial"/>
              <a:buNone/>
            </a:pPr>
            <a:r>
              <a:t/>
            </a:r>
            <a:endParaRPr b="1">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a:solidFill>
                <a:schemeClr val="lt1"/>
              </a:solidFill>
              <a:latin typeface="Montserrat"/>
              <a:ea typeface="Montserrat"/>
              <a:cs typeface="Montserrat"/>
              <a:sym typeface="Montserrat"/>
            </a:endParaRPr>
          </a:p>
        </p:txBody>
      </p:sp>
      <p:sp>
        <p:nvSpPr>
          <p:cNvPr id="117" name="Google Shape;117;p18"/>
          <p:cNvSpPr txBox="1"/>
          <p:nvPr/>
        </p:nvSpPr>
        <p:spPr>
          <a:xfrm>
            <a:off x="3155575" y="3147600"/>
            <a:ext cx="27441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Procesamiento de nómina </a:t>
            </a:r>
            <a:endParaRPr sz="1200">
              <a:solidFill>
                <a:schemeClr val="dk1"/>
              </a:solidFill>
            </a:endParaRPr>
          </a:p>
          <a:p>
            <a:pPr indent="0" lvl="0" marL="0" rtl="0" algn="ctr">
              <a:spcBef>
                <a:spcPts val="0"/>
              </a:spcBef>
              <a:spcAft>
                <a:spcPts val="0"/>
              </a:spcAft>
              <a:buClr>
                <a:schemeClr val="dk1"/>
              </a:buClr>
              <a:buSzPts val="1100"/>
              <a:buFont typeface="Arial"/>
              <a:buNone/>
            </a:pPr>
            <a:r>
              <a:t/>
            </a:r>
            <a:endParaRPr b="1">
              <a:solidFill>
                <a:schemeClr val="lt1"/>
              </a:solidFill>
              <a:latin typeface="Montserrat"/>
              <a:ea typeface="Montserrat"/>
              <a:cs typeface="Montserrat"/>
              <a:sym typeface="Montserrat"/>
            </a:endParaRPr>
          </a:p>
        </p:txBody>
      </p:sp>
      <p:sp>
        <p:nvSpPr>
          <p:cNvPr id="118" name="Google Shape;118;p18"/>
          <p:cNvSpPr txBox="1"/>
          <p:nvPr/>
        </p:nvSpPr>
        <p:spPr>
          <a:xfrm>
            <a:off x="6102400" y="3119275"/>
            <a:ext cx="27441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200"/>
          </a:p>
        </p:txBody>
      </p:sp>
      <p:pic>
        <p:nvPicPr>
          <p:cNvPr id="119" name="Google Shape;119;p18"/>
          <p:cNvPicPr preferRelativeResize="0"/>
          <p:nvPr/>
        </p:nvPicPr>
        <p:blipFill rotWithShape="1">
          <a:blip r:embed="rId5">
            <a:alphaModFix/>
          </a:blip>
          <a:srcRect b="11260" l="21652" r="15624" t="13771"/>
          <a:stretch/>
        </p:blipFill>
        <p:spPr>
          <a:xfrm>
            <a:off x="551724" y="627850"/>
            <a:ext cx="1953400" cy="2334650"/>
          </a:xfrm>
          <a:prstGeom prst="rect">
            <a:avLst/>
          </a:prstGeom>
          <a:noFill/>
          <a:ln>
            <a:noFill/>
          </a:ln>
        </p:spPr>
      </p:pic>
      <p:pic>
        <p:nvPicPr>
          <p:cNvPr id="120" name="Google Shape;120;p18"/>
          <p:cNvPicPr preferRelativeResize="0"/>
          <p:nvPr/>
        </p:nvPicPr>
        <p:blipFill>
          <a:blip r:embed="rId6">
            <a:alphaModFix/>
          </a:blip>
          <a:stretch>
            <a:fillRect/>
          </a:stretch>
        </p:blipFill>
        <p:spPr>
          <a:xfrm>
            <a:off x="3472050" y="851350"/>
            <a:ext cx="2111150" cy="2111150"/>
          </a:xfrm>
          <a:prstGeom prst="rect">
            <a:avLst/>
          </a:prstGeom>
          <a:noFill/>
          <a:ln>
            <a:noFill/>
          </a:ln>
        </p:spPr>
      </p:pic>
      <p:sp>
        <p:nvSpPr>
          <p:cNvPr id="121" name="Google Shape;121;p18"/>
          <p:cNvSpPr txBox="1"/>
          <p:nvPr/>
        </p:nvSpPr>
        <p:spPr>
          <a:xfrm>
            <a:off x="5954025" y="3119275"/>
            <a:ext cx="27441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liquidaciones de contrato</a:t>
            </a:r>
            <a:endParaRPr sz="1200">
              <a:solidFill>
                <a:schemeClr val="dk1"/>
              </a:solidFill>
            </a:endParaRPr>
          </a:p>
          <a:p>
            <a:pPr indent="0" lvl="0" marL="0" rtl="0" algn="ctr">
              <a:spcBef>
                <a:spcPts val="0"/>
              </a:spcBef>
              <a:spcAft>
                <a:spcPts val="0"/>
              </a:spcAft>
              <a:buClr>
                <a:schemeClr val="dk1"/>
              </a:buClr>
              <a:buSzPts val="1100"/>
              <a:buFont typeface="Arial"/>
              <a:buNone/>
            </a:pPr>
            <a:r>
              <a:t/>
            </a:r>
            <a:endParaRPr b="1">
              <a:solidFill>
                <a:schemeClr val="lt1"/>
              </a:solidFill>
              <a:latin typeface="Montserrat"/>
              <a:ea typeface="Montserrat"/>
              <a:cs typeface="Montserrat"/>
              <a:sym typeface="Montserrat"/>
            </a:endParaRPr>
          </a:p>
        </p:txBody>
      </p:sp>
      <p:pic>
        <p:nvPicPr>
          <p:cNvPr id="122" name="Google Shape;122;p18"/>
          <p:cNvPicPr preferRelativeResize="0"/>
          <p:nvPr/>
        </p:nvPicPr>
        <p:blipFill>
          <a:blip r:embed="rId7">
            <a:alphaModFix/>
          </a:blip>
          <a:stretch>
            <a:fillRect/>
          </a:stretch>
        </p:blipFill>
        <p:spPr>
          <a:xfrm>
            <a:off x="6152100" y="687012"/>
            <a:ext cx="2439825" cy="24398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72"/>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Cesión de contratos   </a:t>
            </a:r>
            <a:endParaRPr b="1" sz="2400">
              <a:latin typeface="Open Sans"/>
              <a:ea typeface="Open Sans"/>
              <a:cs typeface="Open Sans"/>
              <a:sym typeface="Open Sans"/>
            </a:endParaRPr>
          </a:p>
        </p:txBody>
      </p:sp>
      <p:pic>
        <p:nvPicPr>
          <p:cNvPr id="980" name="Google Shape;980;p72"/>
          <p:cNvPicPr preferRelativeResize="0"/>
          <p:nvPr/>
        </p:nvPicPr>
        <p:blipFill>
          <a:blip r:embed="rId3">
            <a:alphaModFix/>
          </a:blip>
          <a:stretch>
            <a:fillRect/>
          </a:stretch>
        </p:blipFill>
        <p:spPr>
          <a:xfrm>
            <a:off x="8591925" y="152400"/>
            <a:ext cx="330500" cy="330500"/>
          </a:xfrm>
          <a:prstGeom prst="rect">
            <a:avLst/>
          </a:prstGeom>
          <a:noFill/>
          <a:ln>
            <a:noFill/>
          </a:ln>
        </p:spPr>
      </p:pic>
      <p:sp>
        <p:nvSpPr>
          <p:cNvPr id="981" name="Google Shape;981;p72"/>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aprobar el proceso, se </a:t>
            </a:r>
            <a:r>
              <a:rPr lang="es">
                <a:latin typeface="Montserrat"/>
                <a:ea typeface="Montserrat"/>
                <a:cs typeface="Montserrat"/>
                <a:sym typeface="Montserrat"/>
              </a:rPr>
              <a:t>creará</a:t>
            </a:r>
            <a:r>
              <a:rPr lang="es">
                <a:latin typeface="Montserrat"/>
                <a:ea typeface="Montserrat"/>
                <a:cs typeface="Montserrat"/>
                <a:sym typeface="Montserrat"/>
              </a:rPr>
              <a:t> un nuevo registro en la base donde vas a generar la </a:t>
            </a:r>
            <a:r>
              <a:rPr lang="es">
                <a:latin typeface="Montserrat"/>
                <a:ea typeface="Montserrat"/>
                <a:cs typeface="Montserrat"/>
                <a:sym typeface="Montserrat"/>
              </a:rPr>
              <a:t>cesión de contrato  y una línea de resumen</a:t>
            </a:r>
            <a:r>
              <a:rPr lang="es">
                <a:latin typeface="Montserrat"/>
                <a:ea typeface="Montserrat"/>
                <a:cs typeface="Montserrat"/>
                <a:sym typeface="Montserrat"/>
              </a:rPr>
              <a:t>  donde </a:t>
            </a:r>
            <a:r>
              <a:rPr lang="es">
                <a:latin typeface="Montserrat"/>
                <a:ea typeface="Montserrat"/>
                <a:cs typeface="Montserrat"/>
                <a:sym typeface="Montserrat"/>
              </a:rPr>
              <a:t>encontrarás</a:t>
            </a:r>
            <a:endParaRPr>
              <a:latin typeface="Montserrat"/>
              <a:ea typeface="Montserrat"/>
              <a:cs typeface="Montserrat"/>
              <a:sym typeface="Montserrat"/>
            </a:endParaRPr>
          </a:p>
        </p:txBody>
      </p:sp>
      <p:pic>
        <p:nvPicPr>
          <p:cNvPr id="982" name="Google Shape;982;p72"/>
          <p:cNvPicPr preferRelativeResize="0"/>
          <p:nvPr/>
        </p:nvPicPr>
        <p:blipFill>
          <a:blip r:embed="rId4">
            <a:alphaModFix/>
          </a:blip>
          <a:stretch>
            <a:fillRect/>
          </a:stretch>
        </p:blipFill>
        <p:spPr>
          <a:xfrm>
            <a:off x="406700" y="2207375"/>
            <a:ext cx="8584899" cy="1080500"/>
          </a:xfrm>
          <a:prstGeom prst="rect">
            <a:avLst/>
          </a:prstGeom>
          <a:noFill/>
          <a:ln cap="flat" cmpd="sng" w="9525">
            <a:solidFill>
              <a:srgbClr val="000000"/>
            </a:solidFill>
            <a:prstDash val="solid"/>
            <a:round/>
            <a:headEnd len="sm" w="sm" type="none"/>
            <a:tailEnd len="sm" w="sm" type="none"/>
          </a:ln>
        </p:spPr>
      </p:pic>
      <p:sp>
        <p:nvSpPr>
          <p:cNvPr id="983" name="Google Shape;983;p72"/>
          <p:cNvSpPr txBox="1"/>
          <p:nvPr/>
        </p:nvSpPr>
        <p:spPr>
          <a:xfrm>
            <a:off x="836397" y="3058687"/>
            <a:ext cx="626400" cy="169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2"/>
          <p:cNvSpPr txBox="1"/>
          <p:nvPr/>
        </p:nvSpPr>
        <p:spPr>
          <a:xfrm>
            <a:off x="3514249" y="3058687"/>
            <a:ext cx="422100" cy="169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72"/>
          <p:cNvPicPr preferRelativeResize="0"/>
          <p:nvPr/>
        </p:nvPicPr>
        <p:blipFill>
          <a:blip r:embed="rId5">
            <a:alphaModFix/>
          </a:blip>
          <a:stretch>
            <a:fillRect/>
          </a:stretch>
        </p:blipFill>
        <p:spPr>
          <a:xfrm>
            <a:off x="7592907" y="3058687"/>
            <a:ext cx="1026858" cy="169200"/>
          </a:xfrm>
          <a:prstGeom prst="rect">
            <a:avLst/>
          </a:prstGeom>
          <a:noFill/>
          <a:ln>
            <a:noFill/>
          </a:ln>
        </p:spPr>
      </p:pic>
      <p:cxnSp>
        <p:nvCxnSpPr>
          <p:cNvPr id="986" name="Google Shape;986;p72"/>
          <p:cNvCxnSpPr/>
          <p:nvPr/>
        </p:nvCxnSpPr>
        <p:spPr>
          <a:xfrm>
            <a:off x="1036925" y="3287900"/>
            <a:ext cx="4200" cy="553800"/>
          </a:xfrm>
          <a:prstGeom prst="straightConnector1">
            <a:avLst/>
          </a:prstGeom>
          <a:noFill/>
          <a:ln cap="flat" cmpd="sng" w="19050">
            <a:solidFill>
              <a:srgbClr val="FF9900"/>
            </a:solidFill>
            <a:prstDash val="solid"/>
            <a:round/>
            <a:headEnd len="med" w="med" type="oval"/>
            <a:tailEnd len="med" w="med" type="oval"/>
          </a:ln>
        </p:spPr>
      </p:cxnSp>
      <p:sp>
        <p:nvSpPr>
          <p:cNvPr id="987" name="Google Shape;987;p72"/>
          <p:cNvSpPr txBox="1"/>
          <p:nvPr/>
        </p:nvSpPr>
        <p:spPr>
          <a:xfrm>
            <a:off x="153425" y="3895800"/>
            <a:ext cx="1677600" cy="425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La base de origen </a:t>
            </a:r>
            <a:endParaRPr b="1" sz="1100">
              <a:latin typeface="Montserrat"/>
              <a:ea typeface="Montserrat"/>
              <a:cs typeface="Montserrat"/>
              <a:sym typeface="Montserrat"/>
            </a:endParaRPr>
          </a:p>
        </p:txBody>
      </p:sp>
      <p:cxnSp>
        <p:nvCxnSpPr>
          <p:cNvPr id="988" name="Google Shape;988;p72"/>
          <p:cNvCxnSpPr/>
          <p:nvPr/>
        </p:nvCxnSpPr>
        <p:spPr>
          <a:xfrm>
            <a:off x="5175713" y="3227875"/>
            <a:ext cx="4200" cy="553800"/>
          </a:xfrm>
          <a:prstGeom prst="straightConnector1">
            <a:avLst/>
          </a:prstGeom>
          <a:noFill/>
          <a:ln cap="flat" cmpd="sng" w="19050">
            <a:solidFill>
              <a:srgbClr val="FF9900"/>
            </a:solidFill>
            <a:prstDash val="solid"/>
            <a:round/>
            <a:headEnd len="med" w="med" type="oval"/>
            <a:tailEnd len="med" w="med" type="oval"/>
          </a:ln>
        </p:spPr>
      </p:cxnSp>
      <p:sp>
        <p:nvSpPr>
          <p:cNvPr id="989" name="Google Shape;989;p72"/>
          <p:cNvSpPr txBox="1"/>
          <p:nvPr/>
        </p:nvSpPr>
        <p:spPr>
          <a:xfrm>
            <a:off x="4292213" y="3835775"/>
            <a:ext cx="1677600" cy="425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El tipo de proceso</a:t>
            </a:r>
            <a:endParaRPr b="1" sz="1100">
              <a:latin typeface="Montserrat"/>
              <a:ea typeface="Montserrat"/>
              <a:cs typeface="Montserrat"/>
              <a:sym typeface="Montserrat"/>
            </a:endParaRPr>
          </a:p>
        </p:txBody>
      </p:sp>
      <p:cxnSp>
        <p:nvCxnSpPr>
          <p:cNvPr id="990" name="Google Shape;990;p72"/>
          <p:cNvCxnSpPr/>
          <p:nvPr/>
        </p:nvCxnSpPr>
        <p:spPr>
          <a:xfrm>
            <a:off x="8005113" y="3227875"/>
            <a:ext cx="4200" cy="553800"/>
          </a:xfrm>
          <a:prstGeom prst="straightConnector1">
            <a:avLst/>
          </a:prstGeom>
          <a:noFill/>
          <a:ln cap="flat" cmpd="sng" w="19050">
            <a:solidFill>
              <a:srgbClr val="FF9900"/>
            </a:solidFill>
            <a:prstDash val="solid"/>
            <a:round/>
            <a:headEnd len="med" w="med" type="oval"/>
            <a:tailEnd len="med" w="med" type="oval"/>
          </a:ln>
        </p:spPr>
      </p:cxnSp>
      <p:sp>
        <p:nvSpPr>
          <p:cNvPr id="991" name="Google Shape;991;p72"/>
          <p:cNvSpPr txBox="1"/>
          <p:nvPr/>
        </p:nvSpPr>
        <p:spPr>
          <a:xfrm>
            <a:off x="7121613" y="3835775"/>
            <a:ext cx="1677600" cy="425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Cantidad de empleados a pasar </a:t>
            </a:r>
            <a:endParaRPr b="1" sz="1100">
              <a:latin typeface="Montserrat"/>
              <a:ea typeface="Montserrat"/>
              <a:cs typeface="Montserrat"/>
              <a:sym typeface="Montserrat"/>
            </a:endParaRPr>
          </a:p>
        </p:txBody>
      </p:sp>
      <p:cxnSp>
        <p:nvCxnSpPr>
          <p:cNvPr id="992" name="Google Shape;992;p72"/>
          <p:cNvCxnSpPr/>
          <p:nvPr/>
        </p:nvCxnSpPr>
        <p:spPr>
          <a:xfrm>
            <a:off x="3451325" y="2127525"/>
            <a:ext cx="4200" cy="553800"/>
          </a:xfrm>
          <a:prstGeom prst="straightConnector1">
            <a:avLst/>
          </a:prstGeom>
          <a:noFill/>
          <a:ln cap="flat" cmpd="sng" w="19050">
            <a:solidFill>
              <a:srgbClr val="FF9900"/>
            </a:solidFill>
            <a:prstDash val="solid"/>
            <a:round/>
            <a:headEnd len="med" w="med" type="oval"/>
            <a:tailEnd len="med" w="med" type="oval"/>
          </a:ln>
        </p:spPr>
      </p:cxnSp>
      <p:sp>
        <p:nvSpPr>
          <p:cNvPr id="993" name="Google Shape;993;p72"/>
          <p:cNvSpPr txBox="1"/>
          <p:nvPr/>
        </p:nvSpPr>
        <p:spPr>
          <a:xfrm>
            <a:off x="2567975" y="1426025"/>
            <a:ext cx="1770900" cy="644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Base de datos a la que vas a pasar el empleado </a:t>
            </a:r>
            <a:endParaRPr b="1" sz="1100">
              <a:latin typeface="Montserrat"/>
              <a:ea typeface="Montserrat"/>
              <a:cs typeface="Montserrat"/>
              <a:sym typeface="Montserrat"/>
            </a:endParaRPr>
          </a:p>
        </p:txBody>
      </p:sp>
      <p:cxnSp>
        <p:nvCxnSpPr>
          <p:cNvPr id="994" name="Google Shape;994;p72"/>
          <p:cNvCxnSpPr/>
          <p:nvPr/>
        </p:nvCxnSpPr>
        <p:spPr>
          <a:xfrm>
            <a:off x="6272175" y="2047725"/>
            <a:ext cx="4200" cy="713400"/>
          </a:xfrm>
          <a:prstGeom prst="straightConnector1">
            <a:avLst/>
          </a:prstGeom>
          <a:noFill/>
          <a:ln cap="flat" cmpd="sng" w="19050">
            <a:solidFill>
              <a:srgbClr val="FF9900"/>
            </a:solidFill>
            <a:prstDash val="solid"/>
            <a:round/>
            <a:headEnd len="med" w="med" type="oval"/>
            <a:tailEnd len="med" w="med" type="oval"/>
          </a:ln>
        </p:spPr>
      </p:cxnSp>
      <p:sp>
        <p:nvSpPr>
          <p:cNvPr id="995" name="Google Shape;995;p72"/>
          <p:cNvSpPr txBox="1"/>
          <p:nvPr/>
        </p:nvSpPr>
        <p:spPr>
          <a:xfrm>
            <a:off x="5435525" y="1426025"/>
            <a:ext cx="1770900" cy="425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Estado del proceso</a:t>
            </a:r>
            <a:endParaRPr b="1" sz="11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3"/>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Cesión de contratos   </a:t>
            </a:r>
            <a:endParaRPr b="1" sz="2400">
              <a:latin typeface="Open Sans"/>
              <a:ea typeface="Open Sans"/>
              <a:cs typeface="Open Sans"/>
              <a:sym typeface="Open Sans"/>
            </a:endParaRPr>
          </a:p>
        </p:txBody>
      </p:sp>
      <p:pic>
        <p:nvPicPr>
          <p:cNvPr id="1001" name="Google Shape;1001;p73"/>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002" name="Google Shape;1002;p73"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1003" name="Google Shape;1003;p73"/>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Dirígete a la base de datos donde </a:t>
            </a:r>
            <a:r>
              <a:rPr lang="es">
                <a:latin typeface="Montserrat"/>
                <a:ea typeface="Montserrat"/>
                <a:cs typeface="Montserrat"/>
                <a:sym typeface="Montserrat"/>
              </a:rPr>
              <a:t>realizará</a:t>
            </a:r>
            <a:r>
              <a:rPr lang="es">
                <a:latin typeface="Montserrat"/>
                <a:ea typeface="Montserrat"/>
                <a:cs typeface="Montserrat"/>
                <a:sym typeface="Montserrat"/>
              </a:rPr>
              <a:t> la </a:t>
            </a:r>
            <a:r>
              <a:rPr lang="es">
                <a:latin typeface="Montserrat"/>
                <a:ea typeface="Montserrat"/>
                <a:cs typeface="Montserrat"/>
                <a:sym typeface="Montserrat"/>
              </a:rPr>
              <a:t>sesión, haz clic en la línea de resumen </a:t>
            </a:r>
            <a:r>
              <a:rPr lang="es">
                <a:latin typeface="Montserrat"/>
                <a:ea typeface="Montserrat"/>
                <a:cs typeface="Montserrat"/>
                <a:sym typeface="Montserrat"/>
              </a:rPr>
              <a:t> que se encuentra en estado </a:t>
            </a:r>
            <a:r>
              <a:rPr b="1" lang="es">
                <a:latin typeface="Montserrat"/>
                <a:ea typeface="Montserrat"/>
                <a:cs typeface="Montserrat"/>
                <a:sym typeface="Montserrat"/>
              </a:rPr>
              <a:t>Approved</a:t>
            </a:r>
            <a:endParaRPr b="1">
              <a:latin typeface="Montserrat"/>
              <a:ea typeface="Montserrat"/>
              <a:cs typeface="Montserrat"/>
              <a:sym typeface="Montserrat"/>
            </a:endParaRPr>
          </a:p>
        </p:txBody>
      </p:sp>
      <p:pic>
        <p:nvPicPr>
          <p:cNvPr id="1004" name="Google Shape;1004;p73"/>
          <p:cNvPicPr preferRelativeResize="0"/>
          <p:nvPr/>
        </p:nvPicPr>
        <p:blipFill>
          <a:blip r:embed="rId5">
            <a:alphaModFix/>
          </a:blip>
          <a:stretch>
            <a:fillRect/>
          </a:stretch>
        </p:blipFill>
        <p:spPr>
          <a:xfrm>
            <a:off x="152400" y="1268950"/>
            <a:ext cx="8839200" cy="341040"/>
          </a:xfrm>
          <a:prstGeom prst="rect">
            <a:avLst/>
          </a:prstGeom>
          <a:noFill/>
          <a:ln cap="flat" cmpd="sng" w="9525">
            <a:solidFill>
              <a:srgbClr val="000000"/>
            </a:solidFill>
            <a:prstDash val="solid"/>
            <a:round/>
            <a:headEnd len="sm" w="sm" type="none"/>
            <a:tailEnd len="sm" w="sm" type="none"/>
          </a:ln>
        </p:spPr>
      </p:pic>
      <p:sp>
        <p:nvSpPr>
          <p:cNvPr id="1005" name="Google Shape;1005;p73"/>
          <p:cNvSpPr txBox="1"/>
          <p:nvPr/>
        </p:nvSpPr>
        <p:spPr>
          <a:xfrm>
            <a:off x="620775" y="1488800"/>
            <a:ext cx="572400" cy="12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3"/>
          <p:cNvSpPr txBox="1"/>
          <p:nvPr/>
        </p:nvSpPr>
        <p:spPr>
          <a:xfrm>
            <a:off x="3393300" y="1488800"/>
            <a:ext cx="572400" cy="12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3"/>
          <p:cNvSpPr/>
          <p:nvPr/>
        </p:nvSpPr>
        <p:spPr>
          <a:xfrm>
            <a:off x="6029825" y="1435025"/>
            <a:ext cx="572400" cy="173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8" name="Google Shape;1008;p73"/>
          <p:cNvPicPr preferRelativeResize="0"/>
          <p:nvPr/>
        </p:nvPicPr>
        <p:blipFill rotWithShape="1">
          <a:blip r:embed="rId6">
            <a:alphaModFix/>
          </a:blip>
          <a:srcRect b="6402" l="0" r="0" t="0"/>
          <a:stretch/>
        </p:blipFill>
        <p:spPr>
          <a:xfrm>
            <a:off x="779713" y="1762399"/>
            <a:ext cx="7916824" cy="3022025"/>
          </a:xfrm>
          <a:prstGeom prst="rect">
            <a:avLst/>
          </a:prstGeom>
          <a:noFill/>
          <a:ln cap="flat" cmpd="sng" w="9525">
            <a:solidFill>
              <a:srgbClr val="000000"/>
            </a:solidFill>
            <a:prstDash val="solid"/>
            <a:round/>
            <a:headEnd len="sm" w="sm" type="none"/>
            <a:tailEnd len="sm" w="sm" type="none"/>
          </a:ln>
        </p:spPr>
      </p:pic>
      <p:cxnSp>
        <p:nvCxnSpPr>
          <p:cNvPr id="1009" name="Google Shape;1009;p73"/>
          <p:cNvCxnSpPr/>
          <p:nvPr/>
        </p:nvCxnSpPr>
        <p:spPr>
          <a:xfrm>
            <a:off x="4647050" y="3749250"/>
            <a:ext cx="14100" cy="751200"/>
          </a:xfrm>
          <a:prstGeom prst="straightConnector1">
            <a:avLst/>
          </a:prstGeom>
          <a:noFill/>
          <a:ln cap="flat" cmpd="sng" w="19050">
            <a:solidFill>
              <a:srgbClr val="FF9900"/>
            </a:solidFill>
            <a:prstDash val="solid"/>
            <a:round/>
            <a:headEnd len="med" w="med" type="oval"/>
            <a:tailEnd len="med" w="med" type="oval"/>
          </a:ln>
        </p:spPr>
      </p:cxnSp>
      <p:sp>
        <p:nvSpPr>
          <p:cNvPr id="1010" name="Google Shape;1010;p73"/>
          <p:cNvSpPr txBox="1"/>
          <p:nvPr/>
        </p:nvSpPr>
        <p:spPr>
          <a:xfrm>
            <a:off x="3815300" y="4500450"/>
            <a:ext cx="1677600" cy="425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Encontrarás la información</a:t>
            </a:r>
            <a:r>
              <a:rPr lang="es" sz="1100">
                <a:latin typeface="Montserrat"/>
                <a:ea typeface="Montserrat"/>
                <a:cs typeface="Montserrat"/>
                <a:sym typeface="Montserrat"/>
              </a:rPr>
              <a:t> </a:t>
            </a:r>
            <a:endParaRPr b="1" sz="1100">
              <a:latin typeface="Montserrat"/>
              <a:ea typeface="Montserrat"/>
              <a:cs typeface="Montserrat"/>
              <a:sym typeface="Montserrat"/>
            </a:endParaRPr>
          </a:p>
        </p:txBody>
      </p:sp>
      <p:sp>
        <p:nvSpPr>
          <p:cNvPr id="1011" name="Google Shape;1011;p73"/>
          <p:cNvSpPr/>
          <p:nvPr/>
        </p:nvSpPr>
        <p:spPr>
          <a:xfrm>
            <a:off x="844475" y="2208175"/>
            <a:ext cx="960600" cy="173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2" name="Google Shape;1012;p73"/>
          <p:cNvCxnSpPr/>
          <p:nvPr/>
        </p:nvCxnSpPr>
        <p:spPr>
          <a:xfrm>
            <a:off x="1345575" y="2381275"/>
            <a:ext cx="0" cy="472500"/>
          </a:xfrm>
          <a:prstGeom prst="straightConnector1">
            <a:avLst/>
          </a:prstGeom>
          <a:noFill/>
          <a:ln cap="flat" cmpd="sng" w="19050">
            <a:solidFill>
              <a:srgbClr val="FF9900"/>
            </a:solidFill>
            <a:prstDash val="solid"/>
            <a:round/>
            <a:headEnd len="med" w="med" type="oval"/>
            <a:tailEnd len="med" w="med" type="oval"/>
          </a:ln>
        </p:spPr>
      </p:cxnSp>
      <p:sp>
        <p:nvSpPr>
          <p:cNvPr id="1013" name="Google Shape;1013;p73"/>
          <p:cNvSpPr txBox="1"/>
          <p:nvPr/>
        </p:nvSpPr>
        <p:spPr>
          <a:xfrm>
            <a:off x="506775" y="2942450"/>
            <a:ext cx="1677600" cy="959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una vez que revises la </a:t>
            </a:r>
            <a:r>
              <a:rPr lang="es" sz="1100">
                <a:latin typeface="Montserrat"/>
                <a:ea typeface="Montserrat"/>
                <a:cs typeface="Montserrat"/>
                <a:sym typeface="Montserrat"/>
              </a:rPr>
              <a:t>información</a:t>
            </a:r>
            <a:r>
              <a:rPr lang="es" sz="1100">
                <a:latin typeface="Montserrat"/>
                <a:ea typeface="Montserrat"/>
                <a:cs typeface="Montserrat"/>
                <a:sym typeface="Montserrat"/>
              </a:rPr>
              <a:t> da clic en el </a:t>
            </a:r>
            <a:r>
              <a:rPr lang="es" sz="1100">
                <a:latin typeface="Montserrat"/>
                <a:ea typeface="Montserrat"/>
                <a:cs typeface="Montserrat"/>
                <a:sym typeface="Montserrat"/>
              </a:rPr>
              <a:t>botón</a:t>
            </a:r>
            <a:r>
              <a:rPr lang="es" sz="1100">
                <a:latin typeface="Montserrat"/>
                <a:ea typeface="Montserrat"/>
                <a:cs typeface="Montserrat"/>
                <a:sym typeface="Montserrat"/>
              </a:rPr>
              <a:t> de </a:t>
            </a:r>
            <a:r>
              <a:rPr b="1" lang="es" sz="1100">
                <a:latin typeface="Montserrat"/>
                <a:ea typeface="Montserrat"/>
                <a:cs typeface="Montserrat"/>
                <a:sym typeface="Montserrat"/>
              </a:rPr>
              <a:t>Transferred Step 1 Data</a:t>
            </a:r>
            <a:endParaRPr b="1" sz="1100">
              <a:latin typeface="Montserrat"/>
              <a:ea typeface="Montserrat"/>
              <a:cs typeface="Montserrat"/>
              <a:sym typeface="Montserrat"/>
            </a:endParaRPr>
          </a:p>
        </p:txBody>
      </p:sp>
      <p:sp>
        <p:nvSpPr>
          <p:cNvPr id="1014" name="Google Shape;1014;p73"/>
          <p:cNvSpPr txBox="1"/>
          <p:nvPr/>
        </p:nvSpPr>
        <p:spPr>
          <a:xfrm>
            <a:off x="3731350" y="3095750"/>
            <a:ext cx="572400" cy="104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74"/>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Cesión de contratos   </a:t>
            </a:r>
            <a:endParaRPr b="1" sz="2400">
              <a:latin typeface="Open Sans"/>
              <a:ea typeface="Open Sans"/>
              <a:cs typeface="Open Sans"/>
              <a:sym typeface="Open Sans"/>
            </a:endParaRPr>
          </a:p>
        </p:txBody>
      </p:sp>
      <p:pic>
        <p:nvPicPr>
          <p:cNvPr id="1020" name="Google Shape;1020;p74"/>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021" name="Google Shape;1021;p74"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1022" name="Google Shape;1022;p74"/>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Espera que cargue el botón de </a:t>
            </a:r>
            <a:r>
              <a:rPr b="1" lang="es">
                <a:latin typeface="Montserrat"/>
                <a:ea typeface="Montserrat"/>
                <a:cs typeface="Montserrat"/>
                <a:sym typeface="Montserrat"/>
              </a:rPr>
              <a:t>Transferred Step 1 Data </a:t>
            </a:r>
            <a:r>
              <a:rPr lang="es">
                <a:latin typeface="Montserrat"/>
                <a:ea typeface="Montserrat"/>
                <a:cs typeface="Montserrat"/>
                <a:sym typeface="Montserrat"/>
              </a:rPr>
              <a:t>donde te pasara la información </a:t>
            </a:r>
            <a:r>
              <a:rPr lang="es">
                <a:solidFill>
                  <a:schemeClr val="dk1"/>
                </a:solidFill>
                <a:latin typeface="Montserrat"/>
                <a:ea typeface="Montserrat"/>
                <a:cs typeface="Montserrat"/>
                <a:sym typeface="Montserrat"/>
              </a:rPr>
              <a:t>histórica del empleado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s">
                <a:latin typeface="Montserrat"/>
                <a:ea typeface="Montserrat"/>
                <a:cs typeface="Montserrat"/>
                <a:sym typeface="Montserrat"/>
              </a:rPr>
              <a:t> </a:t>
            </a:r>
            <a:endParaRPr b="1">
              <a:latin typeface="Montserrat"/>
              <a:ea typeface="Montserrat"/>
              <a:cs typeface="Montserrat"/>
              <a:sym typeface="Montserrat"/>
            </a:endParaRPr>
          </a:p>
        </p:txBody>
      </p:sp>
      <p:pic>
        <p:nvPicPr>
          <p:cNvPr id="1023" name="Google Shape;1023;p74"/>
          <p:cNvPicPr preferRelativeResize="0"/>
          <p:nvPr/>
        </p:nvPicPr>
        <p:blipFill>
          <a:blip r:embed="rId5">
            <a:alphaModFix/>
          </a:blip>
          <a:stretch>
            <a:fillRect/>
          </a:stretch>
        </p:blipFill>
        <p:spPr>
          <a:xfrm>
            <a:off x="381000" y="1267375"/>
            <a:ext cx="8494425" cy="2979600"/>
          </a:xfrm>
          <a:prstGeom prst="rect">
            <a:avLst/>
          </a:prstGeom>
          <a:noFill/>
          <a:ln cap="flat" cmpd="sng" w="9525">
            <a:solidFill>
              <a:srgbClr val="000000"/>
            </a:solidFill>
            <a:prstDash val="solid"/>
            <a:round/>
            <a:headEnd len="sm" w="sm" type="none"/>
            <a:tailEnd len="sm" w="sm" type="none"/>
          </a:ln>
        </p:spPr>
      </p:pic>
      <p:cxnSp>
        <p:nvCxnSpPr>
          <p:cNvPr id="1024" name="Google Shape;1024;p74"/>
          <p:cNvCxnSpPr/>
          <p:nvPr/>
        </p:nvCxnSpPr>
        <p:spPr>
          <a:xfrm>
            <a:off x="4621163" y="3684750"/>
            <a:ext cx="14100" cy="751200"/>
          </a:xfrm>
          <a:prstGeom prst="straightConnector1">
            <a:avLst/>
          </a:prstGeom>
          <a:noFill/>
          <a:ln cap="flat" cmpd="sng" w="19050">
            <a:solidFill>
              <a:srgbClr val="FF9900"/>
            </a:solidFill>
            <a:prstDash val="solid"/>
            <a:round/>
            <a:headEnd len="med" w="med" type="oval"/>
            <a:tailEnd len="med" w="med" type="oval"/>
          </a:ln>
        </p:spPr>
      </p:cxnSp>
      <p:sp>
        <p:nvSpPr>
          <p:cNvPr id="1025" name="Google Shape;1025;p74"/>
          <p:cNvSpPr txBox="1"/>
          <p:nvPr/>
        </p:nvSpPr>
        <p:spPr>
          <a:xfrm>
            <a:off x="3789425" y="4435950"/>
            <a:ext cx="1677600" cy="586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Encontrarás </a:t>
            </a:r>
            <a:r>
              <a:rPr lang="es" sz="1100">
                <a:latin typeface="Montserrat"/>
                <a:ea typeface="Montserrat"/>
                <a:cs typeface="Montserrat"/>
                <a:sym typeface="Montserrat"/>
              </a:rPr>
              <a:t>ya la </a:t>
            </a:r>
            <a:r>
              <a:rPr lang="es" sz="1100">
                <a:latin typeface="Montserrat"/>
                <a:ea typeface="Montserrat"/>
                <a:cs typeface="Montserrat"/>
                <a:sym typeface="Montserrat"/>
              </a:rPr>
              <a:t>información básica del empleado</a:t>
            </a:r>
            <a:r>
              <a:rPr lang="es" sz="1100">
                <a:latin typeface="Montserrat"/>
                <a:ea typeface="Montserrat"/>
                <a:cs typeface="Montserrat"/>
                <a:sym typeface="Montserrat"/>
              </a:rPr>
              <a:t> </a:t>
            </a:r>
            <a:endParaRPr b="1" sz="1100">
              <a:latin typeface="Montserrat"/>
              <a:ea typeface="Montserrat"/>
              <a:cs typeface="Montserrat"/>
              <a:sym typeface="Montserrat"/>
            </a:endParaRPr>
          </a:p>
        </p:txBody>
      </p:sp>
      <p:sp>
        <p:nvSpPr>
          <p:cNvPr id="1026" name="Google Shape;1026;p74"/>
          <p:cNvSpPr txBox="1"/>
          <p:nvPr/>
        </p:nvSpPr>
        <p:spPr>
          <a:xfrm>
            <a:off x="3152200" y="2184775"/>
            <a:ext cx="459600" cy="112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4"/>
          <p:cNvSpPr txBox="1"/>
          <p:nvPr/>
        </p:nvSpPr>
        <p:spPr>
          <a:xfrm>
            <a:off x="6352025" y="2184775"/>
            <a:ext cx="459600" cy="112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4"/>
          <p:cNvSpPr txBox="1"/>
          <p:nvPr/>
        </p:nvSpPr>
        <p:spPr>
          <a:xfrm>
            <a:off x="6193650" y="2474225"/>
            <a:ext cx="1339800" cy="73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4"/>
          <p:cNvSpPr txBox="1"/>
          <p:nvPr/>
        </p:nvSpPr>
        <p:spPr>
          <a:xfrm>
            <a:off x="3072900" y="3571225"/>
            <a:ext cx="1339800" cy="219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4"/>
          <p:cNvSpPr txBox="1"/>
          <p:nvPr/>
        </p:nvSpPr>
        <p:spPr>
          <a:xfrm>
            <a:off x="5127900" y="3571225"/>
            <a:ext cx="962400" cy="219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4"/>
          <p:cNvSpPr/>
          <p:nvPr/>
        </p:nvSpPr>
        <p:spPr>
          <a:xfrm>
            <a:off x="264800" y="1267375"/>
            <a:ext cx="960600" cy="173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2" name="Google Shape;1032;p74"/>
          <p:cNvCxnSpPr/>
          <p:nvPr/>
        </p:nvCxnSpPr>
        <p:spPr>
          <a:xfrm>
            <a:off x="765900" y="1440475"/>
            <a:ext cx="0" cy="472500"/>
          </a:xfrm>
          <a:prstGeom prst="straightConnector1">
            <a:avLst/>
          </a:prstGeom>
          <a:noFill/>
          <a:ln cap="flat" cmpd="sng" w="19050">
            <a:solidFill>
              <a:srgbClr val="FF9900"/>
            </a:solidFill>
            <a:prstDash val="solid"/>
            <a:round/>
            <a:headEnd len="med" w="med" type="oval"/>
            <a:tailEnd len="med" w="med" type="oval"/>
          </a:ln>
        </p:spPr>
      </p:cxnSp>
      <p:sp>
        <p:nvSpPr>
          <p:cNvPr id="1033" name="Google Shape;1033;p74"/>
          <p:cNvSpPr txBox="1"/>
          <p:nvPr/>
        </p:nvSpPr>
        <p:spPr>
          <a:xfrm>
            <a:off x="140350" y="1964750"/>
            <a:ext cx="1677600" cy="959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latin typeface="Montserrat"/>
                <a:ea typeface="Montserrat"/>
                <a:cs typeface="Montserrat"/>
                <a:sym typeface="Montserrat"/>
              </a:rPr>
              <a:t>una vez que revises la información da clic en el botón de </a:t>
            </a:r>
            <a:r>
              <a:rPr b="1" lang="es" sz="1100">
                <a:latin typeface="Montserrat"/>
                <a:ea typeface="Montserrat"/>
                <a:cs typeface="Montserrat"/>
                <a:sym typeface="Montserrat"/>
              </a:rPr>
              <a:t>Transferred Step 2 Data</a:t>
            </a:r>
            <a:endParaRPr b="1" sz="1100">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75"/>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Empleado / Cesión de contratos   </a:t>
            </a:r>
            <a:endParaRPr b="1" sz="2400">
              <a:latin typeface="Open Sans"/>
              <a:ea typeface="Open Sans"/>
              <a:cs typeface="Open Sans"/>
              <a:sym typeface="Open Sans"/>
            </a:endParaRPr>
          </a:p>
        </p:txBody>
      </p:sp>
      <p:pic>
        <p:nvPicPr>
          <p:cNvPr id="1039" name="Google Shape;1039;p75"/>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040" name="Google Shape;1040;p75"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1041" name="Google Shape;1041;p75"/>
          <p:cNvSpPr txBox="1"/>
          <p:nvPr/>
        </p:nvSpPr>
        <p:spPr>
          <a:xfrm>
            <a:off x="406700" y="6317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Espera que cargue el botón de </a:t>
            </a:r>
            <a:r>
              <a:rPr b="1" lang="es">
                <a:latin typeface="Montserrat"/>
                <a:ea typeface="Montserrat"/>
                <a:cs typeface="Montserrat"/>
                <a:sym typeface="Montserrat"/>
              </a:rPr>
              <a:t>Transferred Step 2 Data </a:t>
            </a:r>
            <a:r>
              <a:rPr lang="es">
                <a:latin typeface="Montserrat"/>
                <a:ea typeface="Montserrat"/>
                <a:cs typeface="Montserrat"/>
                <a:sym typeface="Montserrat"/>
              </a:rPr>
              <a:t>donde te pasara la información </a:t>
            </a:r>
            <a:r>
              <a:rPr lang="es">
                <a:latin typeface="Montserrat"/>
                <a:ea typeface="Montserrat"/>
                <a:cs typeface="Montserrat"/>
                <a:sym typeface="Montserrat"/>
              </a:rPr>
              <a:t>histórica</a:t>
            </a:r>
            <a:r>
              <a:rPr lang="es">
                <a:latin typeface="Montserrat"/>
                <a:ea typeface="Montserrat"/>
                <a:cs typeface="Montserrat"/>
                <a:sym typeface="Montserrat"/>
              </a:rPr>
              <a:t> del empleado  </a:t>
            </a:r>
            <a:endParaRPr b="1">
              <a:latin typeface="Montserrat"/>
              <a:ea typeface="Montserrat"/>
              <a:cs typeface="Montserrat"/>
              <a:sym typeface="Montserrat"/>
            </a:endParaRPr>
          </a:p>
        </p:txBody>
      </p:sp>
      <p:pic>
        <p:nvPicPr>
          <p:cNvPr id="1042" name="Google Shape;1042;p75"/>
          <p:cNvPicPr preferRelativeResize="0"/>
          <p:nvPr/>
        </p:nvPicPr>
        <p:blipFill>
          <a:blip r:embed="rId5">
            <a:alphaModFix/>
          </a:blip>
          <a:stretch>
            <a:fillRect/>
          </a:stretch>
        </p:blipFill>
        <p:spPr>
          <a:xfrm>
            <a:off x="522174" y="1369943"/>
            <a:ext cx="8288400" cy="1878145"/>
          </a:xfrm>
          <a:prstGeom prst="rect">
            <a:avLst/>
          </a:prstGeom>
          <a:noFill/>
          <a:ln cap="flat" cmpd="sng" w="9525">
            <a:solidFill>
              <a:srgbClr val="000000"/>
            </a:solidFill>
            <a:prstDash val="solid"/>
            <a:round/>
            <a:headEnd len="sm" w="sm" type="none"/>
            <a:tailEnd len="sm" w="sm" type="none"/>
          </a:ln>
        </p:spPr>
      </p:pic>
      <p:sp>
        <p:nvSpPr>
          <p:cNvPr id="1043" name="Google Shape;1043;p75"/>
          <p:cNvSpPr txBox="1"/>
          <p:nvPr/>
        </p:nvSpPr>
        <p:spPr>
          <a:xfrm>
            <a:off x="3607300" y="2826052"/>
            <a:ext cx="540000" cy="133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5"/>
          <p:cNvSpPr txBox="1"/>
          <p:nvPr/>
        </p:nvSpPr>
        <p:spPr>
          <a:xfrm>
            <a:off x="6876025" y="2593850"/>
            <a:ext cx="540000" cy="112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5"/>
          <p:cNvSpPr txBox="1"/>
          <p:nvPr/>
        </p:nvSpPr>
        <p:spPr>
          <a:xfrm>
            <a:off x="6625325" y="2398800"/>
            <a:ext cx="1186800" cy="112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5"/>
          <p:cNvSpPr/>
          <p:nvPr/>
        </p:nvSpPr>
        <p:spPr>
          <a:xfrm>
            <a:off x="545874" y="1323825"/>
            <a:ext cx="960600" cy="166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75"/>
          <p:cNvCxnSpPr/>
          <p:nvPr/>
        </p:nvCxnSpPr>
        <p:spPr>
          <a:xfrm>
            <a:off x="1046973" y="1490658"/>
            <a:ext cx="0" cy="455400"/>
          </a:xfrm>
          <a:prstGeom prst="straightConnector1">
            <a:avLst/>
          </a:prstGeom>
          <a:noFill/>
          <a:ln cap="flat" cmpd="sng" w="19050">
            <a:solidFill>
              <a:srgbClr val="FF9900"/>
            </a:solidFill>
            <a:prstDash val="solid"/>
            <a:round/>
            <a:headEnd len="med" w="med" type="oval"/>
            <a:tailEnd len="med" w="med" type="oval"/>
          </a:ln>
        </p:spPr>
      </p:cxnSp>
      <p:sp>
        <p:nvSpPr>
          <p:cNvPr id="1048" name="Google Shape;1048;p75"/>
          <p:cNvSpPr txBox="1"/>
          <p:nvPr/>
        </p:nvSpPr>
        <p:spPr>
          <a:xfrm>
            <a:off x="180225" y="2004385"/>
            <a:ext cx="2125500" cy="823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una vez que revises la información da clic en el botón de </a:t>
            </a:r>
            <a:r>
              <a:rPr b="1" lang="es" sz="1000">
                <a:latin typeface="Montserrat"/>
                <a:ea typeface="Montserrat"/>
                <a:cs typeface="Montserrat"/>
                <a:sym typeface="Montserrat"/>
              </a:rPr>
              <a:t>Transferred Step 3 </a:t>
            </a:r>
            <a:r>
              <a:rPr b="1" lang="es" sz="1000">
                <a:latin typeface="Montserrat"/>
                <a:ea typeface="Montserrat"/>
                <a:cs typeface="Montserrat"/>
                <a:sym typeface="Montserrat"/>
              </a:rPr>
              <a:t>Data </a:t>
            </a:r>
            <a:r>
              <a:rPr lang="es" sz="1000">
                <a:latin typeface="Montserrat"/>
                <a:ea typeface="Montserrat"/>
                <a:cs typeface="Montserrat"/>
                <a:sym typeface="Montserrat"/>
              </a:rPr>
              <a:t>donde </a:t>
            </a:r>
            <a:r>
              <a:rPr lang="es" sz="1000">
                <a:latin typeface="Montserrat"/>
                <a:ea typeface="Montserrat"/>
                <a:cs typeface="Montserrat"/>
                <a:sym typeface="Montserrat"/>
              </a:rPr>
              <a:t>finaliza</a:t>
            </a:r>
            <a:r>
              <a:rPr lang="es" sz="1000">
                <a:latin typeface="Montserrat"/>
                <a:ea typeface="Montserrat"/>
                <a:cs typeface="Montserrat"/>
                <a:sym typeface="Montserrat"/>
              </a:rPr>
              <a:t> el proceso</a:t>
            </a:r>
            <a:endParaRPr sz="1000">
              <a:latin typeface="Montserrat"/>
              <a:ea typeface="Montserrat"/>
              <a:cs typeface="Montserrat"/>
              <a:sym typeface="Montserrat"/>
            </a:endParaRPr>
          </a:p>
        </p:txBody>
      </p:sp>
      <p:pic>
        <p:nvPicPr>
          <p:cNvPr id="1049" name="Google Shape;1049;p75"/>
          <p:cNvPicPr preferRelativeResize="0"/>
          <p:nvPr/>
        </p:nvPicPr>
        <p:blipFill>
          <a:blip r:embed="rId6">
            <a:alphaModFix/>
          </a:blip>
          <a:stretch>
            <a:fillRect/>
          </a:stretch>
        </p:blipFill>
        <p:spPr>
          <a:xfrm>
            <a:off x="1311575" y="3646075"/>
            <a:ext cx="3295650" cy="971550"/>
          </a:xfrm>
          <a:prstGeom prst="rect">
            <a:avLst/>
          </a:prstGeom>
          <a:noFill/>
          <a:ln cap="flat" cmpd="sng" w="9525">
            <a:solidFill>
              <a:srgbClr val="000000"/>
            </a:solidFill>
            <a:prstDash val="solid"/>
            <a:round/>
            <a:headEnd len="sm" w="sm" type="none"/>
            <a:tailEnd len="sm" w="sm" type="none"/>
          </a:ln>
        </p:spPr>
      </p:pic>
      <p:sp>
        <p:nvSpPr>
          <p:cNvPr id="1050" name="Google Shape;1050;p75"/>
          <p:cNvSpPr/>
          <p:nvPr/>
        </p:nvSpPr>
        <p:spPr>
          <a:xfrm>
            <a:off x="3801925" y="4016650"/>
            <a:ext cx="772500" cy="283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1" name="Google Shape;1051;p75"/>
          <p:cNvCxnSpPr>
            <a:endCxn id="1050" idx="3"/>
          </p:cNvCxnSpPr>
          <p:nvPr/>
        </p:nvCxnSpPr>
        <p:spPr>
          <a:xfrm rot="10800000">
            <a:off x="4574425" y="4158250"/>
            <a:ext cx="669300" cy="4500"/>
          </a:xfrm>
          <a:prstGeom prst="straightConnector1">
            <a:avLst/>
          </a:prstGeom>
          <a:noFill/>
          <a:ln cap="flat" cmpd="sng" w="19050">
            <a:solidFill>
              <a:srgbClr val="FF9900"/>
            </a:solidFill>
            <a:prstDash val="solid"/>
            <a:round/>
            <a:headEnd len="med" w="med" type="oval"/>
            <a:tailEnd len="med" w="med" type="oval"/>
          </a:ln>
        </p:spPr>
      </p:cxnSp>
      <p:sp>
        <p:nvSpPr>
          <p:cNvPr id="1052" name="Google Shape;1052;p75"/>
          <p:cNvSpPr txBox="1"/>
          <p:nvPr/>
        </p:nvSpPr>
        <p:spPr>
          <a:xfrm>
            <a:off x="5290525" y="3812489"/>
            <a:ext cx="2125500" cy="696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Al finalizar los 3 pasos el estado debe estar en </a:t>
            </a:r>
            <a:r>
              <a:rPr b="1" lang="es" sz="1000">
                <a:latin typeface="Montserrat"/>
                <a:ea typeface="Montserrat"/>
                <a:cs typeface="Montserrat"/>
                <a:sym typeface="Montserrat"/>
              </a:rPr>
              <a:t>Transfered</a:t>
            </a:r>
            <a:endParaRPr b="1" sz="1000">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76"/>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76"/>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059" name="Google Shape;1059;p76"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1060" name="Google Shape;1060;p76"/>
          <p:cNvSpPr txBox="1"/>
          <p:nvPr/>
        </p:nvSpPr>
        <p:spPr>
          <a:xfrm>
            <a:off x="925950" y="2202150"/>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a:ea typeface="Open Sans"/>
                <a:cs typeface="Open Sans"/>
                <a:sym typeface="Open Sans"/>
              </a:rPr>
              <a:t>Creación de </a:t>
            </a:r>
            <a:r>
              <a:rPr b="1" lang="es" sz="3600">
                <a:solidFill>
                  <a:srgbClr val="FFFFFF"/>
                </a:solidFill>
                <a:latin typeface="Open Sans"/>
                <a:ea typeface="Open Sans"/>
                <a:cs typeface="Open Sans"/>
                <a:sym typeface="Open Sans"/>
              </a:rPr>
              <a:t>Nuevos Cargos</a:t>
            </a:r>
            <a:endParaRPr b="1"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pic>
        <p:nvPicPr>
          <p:cNvPr id="1061" name="Google Shape;1061;p76"/>
          <p:cNvPicPr preferRelativeResize="0"/>
          <p:nvPr/>
        </p:nvPicPr>
        <p:blipFill rotWithShape="1">
          <a:blip r:embed="rId5">
            <a:alphaModFix amt="22000"/>
          </a:blip>
          <a:srcRect b="0" l="0" r="0" t="0"/>
          <a:stretch/>
        </p:blipFill>
        <p:spPr>
          <a:xfrm>
            <a:off x="1876508" y="1701150"/>
            <a:ext cx="5390980" cy="187438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77"/>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067" name="Google Shape;1067;p77"/>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068" name="Google Shape;1068;p77"/>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a:t>
            </a:r>
            <a:r>
              <a:rPr b="1" lang="es" sz="2400">
                <a:solidFill>
                  <a:srgbClr val="404040"/>
                </a:solidFill>
                <a:latin typeface="Open Sans"/>
                <a:ea typeface="Open Sans"/>
                <a:cs typeface="Open Sans"/>
                <a:sym typeface="Open Sans"/>
              </a:rPr>
              <a:t>Puesto de Trabajo </a:t>
            </a: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78"/>
          <p:cNvSpPr txBox="1"/>
          <p:nvPr/>
        </p:nvSpPr>
        <p:spPr>
          <a:xfrm>
            <a:off x="286450" y="1492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 Puesto de trabajo</a:t>
            </a:r>
            <a:endParaRPr b="1" sz="2400">
              <a:latin typeface="Open Sans"/>
              <a:ea typeface="Open Sans"/>
              <a:cs typeface="Open Sans"/>
              <a:sym typeface="Open Sans"/>
            </a:endParaRPr>
          </a:p>
        </p:txBody>
      </p:sp>
      <p:sp>
        <p:nvSpPr>
          <p:cNvPr id="1074" name="Google Shape;1074;p78"/>
          <p:cNvSpPr txBox="1"/>
          <p:nvPr/>
        </p:nvSpPr>
        <p:spPr>
          <a:xfrm>
            <a:off x="220950" y="542075"/>
            <a:ext cx="87021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En el módulo de </a:t>
            </a:r>
            <a:r>
              <a:rPr b="1" lang="es">
                <a:latin typeface="Montserrat"/>
                <a:ea typeface="Montserrat"/>
                <a:cs typeface="Montserrat"/>
                <a:sym typeface="Montserrat"/>
              </a:rPr>
              <a:t>Proceso de </a:t>
            </a:r>
            <a:r>
              <a:rPr b="1" lang="es">
                <a:latin typeface="Montserrat"/>
                <a:ea typeface="Montserrat"/>
                <a:cs typeface="Montserrat"/>
                <a:sym typeface="Montserrat"/>
              </a:rPr>
              <a:t>selección</a:t>
            </a:r>
            <a:r>
              <a:rPr lang="es">
                <a:latin typeface="Montserrat"/>
                <a:ea typeface="Montserrat"/>
                <a:cs typeface="Montserrat"/>
                <a:sym typeface="Montserrat"/>
              </a:rPr>
              <a:t>        </a:t>
            </a:r>
            <a:r>
              <a:rPr lang="es">
                <a:solidFill>
                  <a:schemeClr val="dk1"/>
                </a:solidFill>
                <a:latin typeface="Montserrat"/>
                <a:ea typeface="Montserrat"/>
                <a:cs typeface="Montserrat"/>
                <a:sym typeface="Montserrat"/>
              </a:rPr>
              <a:t>encontrarás todos los puestos de trabajo creados en la plataforma y los empleados asociados a cada uno</a:t>
            </a:r>
            <a:endParaRPr sz="1300">
              <a:latin typeface="Montserrat"/>
              <a:ea typeface="Montserrat"/>
              <a:cs typeface="Montserrat"/>
              <a:sym typeface="Montserrat"/>
            </a:endParaRPr>
          </a:p>
        </p:txBody>
      </p:sp>
      <p:pic>
        <p:nvPicPr>
          <p:cNvPr id="1075" name="Google Shape;1075;p78"/>
          <p:cNvPicPr preferRelativeResize="0"/>
          <p:nvPr/>
        </p:nvPicPr>
        <p:blipFill rotWithShape="1">
          <a:blip r:embed="rId3">
            <a:alphaModFix/>
          </a:blip>
          <a:srcRect b="7610" l="15600" r="13807" t="86575"/>
          <a:stretch/>
        </p:blipFill>
        <p:spPr>
          <a:xfrm>
            <a:off x="3828319" y="634000"/>
            <a:ext cx="331476" cy="248476"/>
          </a:xfrm>
          <a:prstGeom prst="rect">
            <a:avLst/>
          </a:prstGeom>
          <a:noFill/>
          <a:ln>
            <a:noFill/>
          </a:ln>
        </p:spPr>
      </p:pic>
      <p:pic>
        <p:nvPicPr>
          <p:cNvPr id="1076" name="Google Shape;1076;p78"/>
          <p:cNvPicPr preferRelativeResize="0"/>
          <p:nvPr/>
        </p:nvPicPr>
        <p:blipFill>
          <a:blip r:embed="rId4">
            <a:alphaModFix/>
          </a:blip>
          <a:stretch>
            <a:fillRect/>
          </a:stretch>
        </p:blipFill>
        <p:spPr>
          <a:xfrm>
            <a:off x="697050" y="1171650"/>
            <a:ext cx="7063301" cy="36299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79"/>
          <p:cNvSpPr txBox="1"/>
          <p:nvPr/>
        </p:nvSpPr>
        <p:spPr>
          <a:xfrm>
            <a:off x="286450" y="1492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 Crear Puesto de trabajo</a:t>
            </a:r>
            <a:endParaRPr b="1" sz="2400">
              <a:latin typeface="Open Sans"/>
              <a:ea typeface="Open Sans"/>
              <a:cs typeface="Open Sans"/>
              <a:sym typeface="Open Sans"/>
            </a:endParaRPr>
          </a:p>
        </p:txBody>
      </p:sp>
      <p:sp>
        <p:nvSpPr>
          <p:cNvPr id="1082" name="Google Shape;1082;p79"/>
          <p:cNvSpPr txBox="1"/>
          <p:nvPr/>
        </p:nvSpPr>
        <p:spPr>
          <a:xfrm>
            <a:off x="220950" y="542075"/>
            <a:ext cx="87021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latin typeface="Montserrat"/>
                <a:ea typeface="Montserrat"/>
                <a:cs typeface="Montserrat"/>
                <a:sym typeface="Montserrat"/>
              </a:rPr>
              <a:t>En el módulo de </a:t>
            </a:r>
            <a:r>
              <a:rPr b="1" lang="es">
                <a:latin typeface="Montserrat"/>
                <a:ea typeface="Montserrat"/>
                <a:cs typeface="Montserrat"/>
                <a:sym typeface="Montserrat"/>
              </a:rPr>
              <a:t>Proceso de selección</a:t>
            </a:r>
            <a:r>
              <a:rPr lang="es">
                <a:latin typeface="Montserrat"/>
                <a:ea typeface="Montserrat"/>
                <a:cs typeface="Montserrat"/>
                <a:sym typeface="Montserrat"/>
              </a:rPr>
              <a:t>        selecciona            para un nuevo puesto de trabajo.</a:t>
            </a:r>
            <a:endParaRPr>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rPr lang="es" sz="1300">
                <a:latin typeface="Montserrat"/>
                <a:ea typeface="Montserrat"/>
                <a:cs typeface="Montserrat"/>
                <a:sym typeface="Montserrat"/>
              </a:rPr>
              <a:t>Completa la información solicitada por  la planilla según corresponda el puesto de trabajo a crear  </a:t>
            </a:r>
            <a:endParaRPr sz="1300">
              <a:latin typeface="Montserrat"/>
              <a:ea typeface="Montserrat"/>
              <a:cs typeface="Montserrat"/>
              <a:sym typeface="Montserrat"/>
            </a:endParaRPr>
          </a:p>
        </p:txBody>
      </p:sp>
      <p:pic>
        <p:nvPicPr>
          <p:cNvPr id="1083" name="Google Shape;1083;p79"/>
          <p:cNvPicPr preferRelativeResize="0"/>
          <p:nvPr/>
        </p:nvPicPr>
        <p:blipFill rotWithShape="1">
          <a:blip r:embed="rId3">
            <a:alphaModFix/>
          </a:blip>
          <a:srcRect b="7610" l="15600" r="13807" t="86575"/>
          <a:stretch/>
        </p:blipFill>
        <p:spPr>
          <a:xfrm>
            <a:off x="3828319" y="634000"/>
            <a:ext cx="331476" cy="248476"/>
          </a:xfrm>
          <a:prstGeom prst="rect">
            <a:avLst/>
          </a:prstGeom>
          <a:noFill/>
          <a:ln>
            <a:noFill/>
          </a:ln>
        </p:spPr>
      </p:pic>
      <p:pic>
        <p:nvPicPr>
          <p:cNvPr id="1084" name="Google Shape;1084;p79"/>
          <p:cNvPicPr preferRelativeResize="0"/>
          <p:nvPr/>
        </p:nvPicPr>
        <p:blipFill>
          <a:blip r:embed="rId4">
            <a:alphaModFix/>
          </a:blip>
          <a:stretch>
            <a:fillRect/>
          </a:stretch>
        </p:blipFill>
        <p:spPr>
          <a:xfrm>
            <a:off x="5129801" y="665025"/>
            <a:ext cx="444812" cy="186400"/>
          </a:xfrm>
          <a:prstGeom prst="rect">
            <a:avLst/>
          </a:prstGeom>
          <a:noFill/>
          <a:ln>
            <a:noFill/>
          </a:ln>
        </p:spPr>
      </p:pic>
      <p:pic>
        <p:nvPicPr>
          <p:cNvPr id="1085" name="Google Shape;1085;p79"/>
          <p:cNvPicPr preferRelativeResize="0"/>
          <p:nvPr/>
        </p:nvPicPr>
        <p:blipFill>
          <a:blip r:embed="rId5">
            <a:alphaModFix/>
          </a:blip>
          <a:stretch>
            <a:fillRect/>
          </a:stretch>
        </p:blipFill>
        <p:spPr>
          <a:xfrm>
            <a:off x="286450" y="1228800"/>
            <a:ext cx="5811750" cy="3472150"/>
          </a:xfrm>
          <a:prstGeom prst="rect">
            <a:avLst/>
          </a:prstGeom>
          <a:noFill/>
          <a:ln cap="flat" cmpd="sng" w="9525">
            <a:solidFill>
              <a:srgbClr val="000000"/>
            </a:solidFill>
            <a:prstDash val="solid"/>
            <a:round/>
            <a:headEnd len="sm" w="sm" type="none"/>
            <a:tailEnd len="sm" w="sm" type="none"/>
          </a:ln>
        </p:spPr>
      </p:pic>
      <p:cxnSp>
        <p:nvCxnSpPr>
          <p:cNvPr id="1086" name="Google Shape;1086;p79"/>
          <p:cNvCxnSpPr/>
          <p:nvPr/>
        </p:nvCxnSpPr>
        <p:spPr>
          <a:xfrm rot="10800000">
            <a:off x="4026125" y="2372225"/>
            <a:ext cx="2338500" cy="33000"/>
          </a:xfrm>
          <a:prstGeom prst="straightConnector1">
            <a:avLst/>
          </a:prstGeom>
          <a:noFill/>
          <a:ln cap="flat" cmpd="sng" w="28575">
            <a:solidFill>
              <a:srgbClr val="FF9900"/>
            </a:solidFill>
            <a:prstDash val="solid"/>
            <a:round/>
            <a:headEnd len="med" w="med" type="oval"/>
            <a:tailEnd len="med" w="med" type="oval"/>
          </a:ln>
        </p:spPr>
      </p:cxnSp>
      <p:sp>
        <p:nvSpPr>
          <p:cNvPr id="1087" name="Google Shape;1087;p79"/>
          <p:cNvSpPr txBox="1"/>
          <p:nvPr/>
        </p:nvSpPr>
        <p:spPr>
          <a:xfrm>
            <a:off x="6460825" y="1777125"/>
            <a:ext cx="2604900" cy="12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Completa la Información del solicitada por el formulario.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1200">
                <a:solidFill>
                  <a:schemeClr val="dk1"/>
                </a:solidFill>
                <a:latin typeface="Montserrat"/>
                <a:ea typeface="Montserrat"/>
                <a:cs typeface="Montserrat"/>
                <a:sym typeface="Montserrat"/>
              </a:rPr>
              <a:t>Una vez finalices dale guardar</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1088" name="Google Shape;1088;p79"/>
          <p:cNvPicPr preferRelativeResize="0"/>
          <p:nvPr/>
        </p:nvPicPr>
        <p:blipFill>
          <a:blip r:embed="rId6">
            <a:alphaModFix/>
          </a:blip>
          <a:stretch>
            <a:fillRect/>
          </a:stretch>
        </p:blipFill>
        <p:spPr>
          <a:xfrm>
            <a:off x="7412713" y="2639075"/>
            <a:ext cx="797225" cy="248475"/>
          </a:xfrm>
          <a:prstGeom prst="rect">
            <a:avLst/>
          </a:prstGeom>
          <a:noFill/>
          <a:ln>
            <a:noFill/>
          </a:ln>
        </p:spPr>
      </p:pic>
      <p:sp>
        <p:nvSpPr>
          <p:cNvPr id="1089" name="Google Shape;1089;p79"/>
          <p:cNvSpPr txBox="1"/>
          <p:nvPr/>
        </p:nvSpPr>
        <p:spPr>
          <a:xfrm>
            <a:off x="5009225" y="3926024"/>
            <a:ext cx="2487600" cy="8244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 Antes de crear el puesto de trabajo verificar si ya está creado, para evitar la duplicidad de la informacion</a:t>
            </a:r>
            <a:endParaRPr sz="1200">
              <a:latin typeface="Montserrat"/>
              <a:ea typeface="Montserrat"/>
              <a:cs typeface="Montserrat"/>
              <a:sym typeface="Montserrat"/>
            </a:endParaRPr>
          </a:p>
        </p:txBody>
      </p:sp>
      <p:pic>
        <p:nvPicPr>
          <p:cNvPr id="1090" name="Google Shape;1090;p79"/>
          <p:cNvPicPr preferRelativeResize="0"/>
          <p:nvPr/>
        </p:nvPicPr>
        <p:blipFill>
          <a:blip r:embed="rId7">
            <a:alphaModFix/>
          </a:blip>
          <a:stretch>
            <a:fillRect/>
          </a:stretch>
        </p:blipFill>
        <p:spPr>
          <a:xfrm>
            <a:off x="4751274" y="4563975"/>
            <a:ext cx="398700" cy="398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80"/>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096" name="Google Shape;1096;p80"/>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097" name="Google Shape;1097;p80"/>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a:t>
            </a:r>
            <a:r>
              <a:rPr b="1" lang="es" sz="2400">
                <a:solidFill>
                  <a:srgbClr val="404040"/>
                </a:solidFill>
                <a:latin typeface="Open Sans"/>
                <a:ea typeface="Open Sans"/>
                <a:cs typeface="Open Sans"/>
                <a:sym typeface="Open Sans"/>
              </a:rPr>
              <a:t>Departamento</a:t>
            </a: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81"/>
          <p:cNvSpPr txBox="1"/>
          <p:nvPr/>
        </p:nvSpPr>
        <p:spPr>
          <a:xfrm>
            <a:off x="286450" y="1492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 Departamento</a:t>
            </a:r>
            <a:endParaRPr b="1" sz="2400">
              <a:latin typeface="Open Sans"/>
              <a:ea typeface="Open Sans"/>
              <a:cs typeface="Open Sans"/>
              <a:sym typeface="Open Sans"/>
            </a:endParaRPr>
          </a:p>
        </p:txBody>
      </p:sp>
      <p:pic>
        <p:nvPicPr>
          <p:cNvPr id="1103" name="Google Shape;1103;p81"/>
          <p:cNvPicPr preferRelativeResize="0"/>
          <p:nvPr/>
        </p:nvPicPr>
        <p:blipFill>
          <a:blip r:embed="rId3">
            <a:alphaModFix/>
          </a:blip>
          <a:stretch>
            <a:fillRect/>
          </a:stretch>
        </p:blipFill>
        <p:spPr>
          <a:xfrm>
            <a:off x="8843525" y="4720400"/>
            <a:ext cx="330500" cy="330500"/>
          </a:xfrm>
          <a:prstGeom prst="rect">
            <a:avLst/>
          </a:prstGeom>
          <a:noFill/>
          <a:ln>
            <a:noFill/>
          </a:ln>
        </p:spPr>
      </p:pic>
      <p:pic>
        <p:nvPicPr>
          <p:cNvPr id="1104" name="Google Shape;1104;p81"/>
          <p:cNvPicPr preferRelativeResize="0"/>
          <p:nvPr/>
        </p:nvPicPr>
        <p:blipFill>
          <a:blip r:embed="rId4">
            <a:alphaModFix/>
          </a:blip>
          <a:stretch>
            <a:fillRect/>
          </a:stretch>
        </p:blipFill>
        <p:spPr>
          <a:xfrm>
            <a:off x="8843525" y="4720400"/>
            <a:ext cx="330500" cy="330500"/>
          </a:xfrm>
          <a:prstGeom prst="rect">
            <a:avLst/>
          </a:prstGeom>
          <a:noFill/>
          <a:ln>
            <a:noFill/>
          </a:ln>
        </p:spPr>
      </p:pic>
      <p:sp>
        <p:nvSpPr>
          <p:cNvPr id="1105" name="Google Shape;1105;p81"/>
          <p:cNvSpPr txBox="1"/>
          <p:nvPr/>
        </p:nvSpPr>
        <p:spPr>
          <a:xfrm>
            <a:off x="392250" y="587325"/>
            <a:ext cx="82287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Departamento </a:t>
            </a:r>
            <a:r>
              <a:rPr lang="es">
                <a:latin typeface="Montserrat"/>
                <a:ea typeface="Montserrat"/>
                <a:cs typeface="Montserrat"/>
                <a:sym typeface="Montserrat"/>
              </a:rPr>
              <a:t>encontraras todos los departamentos creados en la plataforma y los empleados asociados a cada uno </a:t>
            </a:r>
            <a:endParaRPr>
              <a:latin typeface="Montserrat"/>
              <a:ea typeface="Montserrat"/>
              <a:cs typeface="Montserrat"/>
              <a:sym typeface="Montserrat"/>
            </a:endParaRPr>
          </a:p>
        </p:txBody>
      </p:sp>
      <p:pic>
        <p:nvPicPr>
          <p:cNvPr id="1106" name="Google Shape;1106;p81"/>
          <p:cNvPicPr preferRelativeResize="0"/>
          <p:nvPr/>
        </p:nvPicPr>
        <p:blipFill>
          <a:blip r:embed="rId5">
            <a:alphaModFix/>
          </a:blip>
          <a:stretch>
            <a:fillRect/>
          </a:stretch>
        </p:blipFill>
        <p:spPr>
          <a:xfrm>
            <a:off x="500825" y="1191200"/>
            <a:ext cx="8142351" cy="314325"/>
          </a:xfrm>
          <a:prstGeom prst="rect">
            <a:avLst/>
          </a:prstGeom>
          <a:noFill/>
          <a:ln cap="flat" cmpd="sng" w="9525">
            <a:solidFill>
              <a:srgbClr val="000000"/>
            </a:solidFill>
            <a:prstDash val="solid"/>
            <a:round/>
            <a:headEnd len="sm" w="sm" type="none"/>
            <a:tailEnd len="sm" w="sm" type="none"/>
          </a:ln>
        </p:spPr>
      </p:pic>
      <p:sp>
        <p:nvSpPr>
          <p:cNvPr id="1107" name="Google Shape;1107;p81"/>
          <p:cNvSpPr/>
          <p:nvPr/>
        </p:nvSpPr>
        <p:spPr>
          <a:xfrm>
            <a:off x="5819350" y="1208100"/>
            <a:ext cx="950400" cy="280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81"/>
          <p:cNvPicPr preferRelativeResize="0"/>
          <p:nvPr/>
        </p:nvPicPr>
        <p:blipFill rotWithShape="1">
          <a:blip r:embed="rId6">
            <a:alphaModFix/>
          </a:blip>
          <a:srcRect b="0" l="0" r="24778" t="0"/>
          <a:stretch/>
        </p:blipFill>
        <p:spPr>
          <a:xfrm>
            <a:off x="552050" y="1787750"/>
            <a:ext cx="6449024" cy="2275250"/>
          </a:xfrm>
          <a:prstGeom prst="rect">
            <a:avLst/>
          </a:prstGeom>
          <a:noFill/>
          <a:ln cap="flat" cmpd="sng" w="9525">
            <a:solidFill>
              <a:srgbClr val="000000"/>
            </a:solidFill>
            <a:prstDash val="solid"/>
            <a:round/>
            <a:headEnd len="sm" w="sm" type="none"/>
            <a:tailEnd len="sm" w="sm" type="none"/>
          </a:ln>
        </p:spPr>
      </p:pic>
      <p:cxnSp>
        <p:nvCxnSpPr>
          <p:cNvPr id="1109" name="Google Shape;1109;p81"/>
          <p:cNvCxnSpPr>
            <a:stCxn id="1110" idx="1"/>
            <a:endCxn id="1111" idx="3"/>
          </p:cNvCxnSpPr>
          <p:nvPr/>
        </p:nvCxnSpPr>
        <p:spPr>
          <a:xfrm flipH="1">
            <a:off x="6901820" y="1980225"/>
            <a:ext cx="520200" cy="30300"/>
          </a:xfrm>
          <a:prstGeom prst="straightConnector1">
            <a:avLst/>
          </a:prstGeom>
          <a:noFill/>
          <a:ln cap="flat" cmpd="sng" w="28575">
            <a:solidFill>
              <a:srgbClr val="FF9900"/>
            </a:solidFill>
            <a:prstDash val="solid"/>
            <a:round/>
            <a:headEnd len="med" w="med" type="oval"/>
            <a:tailEnd len="med" w="med" type="oval"/>
          </a:ln>
        </p:spPr>
      </p:cxnSp>
      <p:sp>
        <p:nvSpPr>
          <p:cNvPr id="1112" name="Google Shape;1112;p81"/>
          <p:cNvSpPr txBox="1"/>
          <p:nvPr/>
        </p:nvSpPr>
        <p:spPr>
          <a:xfrm>
            <a:off x="831173" y="4381100"/>
            <a:ext cx="21366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Revisa los empleados asociados al departamento </a:t>
            </a:r>
            <a:endParaRPr sz="1200">
              <a:solidFill>
                <a:schemeClr val="dk1"/>
              </a:solidFill>
              <a:latin typeface="Montserrat"/>
              <a:ea typeface="Montserrat"/>
              <a:cs typeface="Montserrat"/>
              <a:sym typeface="Montserrat"/>
            </a:endParaRPr>
          </a:p>
        </p:txBody>
      </p:sp>
      <p:sp>
        <p:nvSpPr>
          <p:cNvPr id="1113" name="Google Shape;1113;p81"/>
          <p:cNvSpPr/>
          <p:nvPr/>
        </p:nvSpPr>
        <p:spPr>
          <a:xfrm>
            <a:off x="650625" y="3316350"/>
            <a:ext cx="429900" cy="2064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1"/>
          <p:cNvSpPr/>
          <p:nvPr/>
        </p:nvSpPr>
        <p:spPr>
          <a:xfrm>
            <a:off x="6769750" y="1907175"/>
            <a:ext cx="132000" cy="2064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1"/>
          <p:cNvSpPr/>
          <p:nvPr/>
        </p:nvSpPr>
        <p:spPr>
          <a:xfrm>
            <a:off x="2766763" y="2518750"/>
            <a:ext cx="2019600" cy="2064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1"/>
          <p:cNvSpPr txBox="1"/>
          <p:nvPr/>
        </p:nvSpPr>
        <p:spPr>
          <a:xfrm>
            <a:off x="7422020" y="1686825"/>
            <a:ext cx="15996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revisa el detalle del departamento </a:t>
            </a:r>
            <a:endParaRPr sz="1200">
              <a:solidFill>
                <a:schemeClr val="dk1"/>
              </a:solidFill>
              <a:latin typeface="Montserrat"/>
              <a:ea typeface="Montserrat"/>
              <a:cs typeface="Montserrat"/>
              <a:sym typeface="Montserrat"/>
            </a:endParaRPr>
          </a:p>
        </p:txBody>
      </p:sp>
      <p:cxnSp>
        <p:nvCxnSpPr>
          <p:cNvPr id="1115" name="Google Shape;1115;p81"/>
          <p:cNvCxnSpPr>
            <a:endCxn id="1114" idx="2"/>
          </p:cNvCxnSpPr>
          <p:nvPr/>
        </p:nvCxnSpPr>
        <p:spPr>
          <a:xfrm rot="10800000">
            <a:off x="3776563" y="2725150"/>
            <a:ext cx="1759200" cy="1500600"/>
          </a:xfrm>
          <a:prstGeom prst="straightConnector1">
            <a:avLst/>
          </a:prstGeom>
          <a:noFill/>
          <a:ln cap="flat" cmpd="sng" w="28575">
            <a:solidFill>
              <a:srgbClr val="FF9900"/>
            </a:solidFill>
            <a:prstDash val="solid"/>
            <a:round/>
            <a:headEnd len="med" w="med" type="oval"/>
            <a:tailEnd len="med" w="med" type="oval"/>
          </a:ln>
        </p:spPr>
      </p:cxnSp>
      <p:cxnSp>
        <p:nvCxnSpPr>
          <p:cNvPr id="1116" name="Google Shape;1116;p81"/>
          <p:cNvCxnSpPr>
            <a:stCxn id="1112" idx="0"/>
          </p:cNvCxnSpPr>
          <p:nvPr/>
        </p:nvCxnSpPr>
        <p:spPr>
          <a:xfrm rot="10800000">
            <a:off x="1018073" y="3675200"/>
            <a:ext cx="881400" cy="705900"/>
          </a:xfrm>
          <a:prstGeom prst="straightConnector1">
            <a:avLst/>
          </a:prstGeom>
          <a:noFill/>
          <a:ln cap="flat" cmpd="sng" w="28575">
            <a:solidFill>
              <a:srgbClr val="FF9900"/>
            </a:solidFill>
            <a:prstDash val="solid"/>
            <a:round/>
            <a:headEnd len="med" w="med" type="oval"/>
            <a:tailEnd len="med" w="med" type="oval"/>
          </a:ln>
        </p:spPr>
      </p:cxnSp>
      <p:sp>
        <p:nvSpPr>
          <p:cNvPr id="1117" name="Google Shape;1117;p81"/>
          <p:cNvSpPr txBox="1"/>
          <p:nvPr/>
        </p:nvSpPr>
        <p:spPr>
          <a:xfrm>
            <a:off x="4723675" y="4225750"/>
            <a:ext cx="2331900" cy="6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Revisa el porcentaje de ausencia que hay por el departamento </a:t>
            </a:r>
            <a:endParaRPr sz="12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p:nvPr/>
        </p:nvSpPr>
        <p:spPr>
          <a:xfrm>
            <a:off x="-16200" y="-35375"/>
            <a:ext cx="9160200" cy="5295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19" title="Home">
            <a:hlinkClick/>
          </p:cNvPr>
          <p:cNvPicPr preferRelativeResize="0"/>
          <p:nvPr/>
        </p:nvPicPr>
        <p:blipFill>
          <a:blip r:embed="rId3">
            <a:alphaModFix/>
          </a:blip>
          <a:stretch>
            <a:fillRect/>
          </a:stretch>
        </p:blipFill>
        <p:spPr>
          <a:xfrm>
            <a:off x="152400" y="4771275"/>
            <a:ext cx="219825" cy="219825"/>
          </a:xfrm>
          <a:prstGeom prst="rect">
            <a:avLst/>
          </a:prstGeom>
          <a:noFill/>
          <a:ln>
            <a:noFill/>
          </a:ln>
        </p:spPr>
      </p:pic>
      <p:pic>
        <p:nvPicPr>
          <p:cNvPr id="129" name="Google Shape;129;p19"/>
          <p:cNvPicPr preferRelativeResize="0"/>
          <p:nvPr/>
        </p:nvPicPr>
        <p:blipFill>
          <a:blip r:embed="rId4">
            <a:alphaModFix/>
          </a:blip>
          <a:stretch>
            <a:fillRect/>
          </a:stretch>
        </p:blipFill>
        <p:spPr>
          <a:xfrm>
            <a:off x="8591925" y="152400"/>
            <a:ext cx="330500" cy="330500"/>
          </a:xfrm>
          <a:prstGeom prst="rect">
            <a:avLst/>
          </a:prstGeom>
          <a:noFill/>
          <a:ln>
            <a:noFill/>
          </a:ln>
        </p:spPr>
      </p:pic>
      <p:sp>
        <p:nvSpPr>
          <p:cNvPr id="130" name="Google Shape;130;p19"/>
          <p:cNvSpPr txBox="1"/>
          <p:nvPr/>
        </p:nvSpPr>
        <p:spPr>
          <a:xfrm>
            <a:off x="6102400" y="3119275"/>
            <a:ext cx="27441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200"/>
          </a:p>
        </p:txBody>
      </p:sp>
      <p:sp>
        <p:nvSpPr>
          <p:cNvPr id="131" name="Google Shape;131;p19"/>
          <p:cNvSpPr txBox="1"/>
          <p:nvPr/>
        </p:nvSpPr>
        <p:spPr>
          <a:xfrm>
            <a:off x="6169325" y="885725"/>
            <a:ext cx="1748100" cy="7989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s" sz="1100">
                <a:solidFill>
                  <a:schemeClr val="lt1"/>
                </a:solidFill>
                <a:latin typeface="Montserrat"/>
                <a:ea typeface="Montserrat"/>
                <a:cs typeface="Montserrat"/>
                <a:sym typeface="Montserrat"/>
              </a:rPr>
              <a:t>El </a:t>
            </a:r>
            <a:r>
              <a:rPr b="1" lang="es" sz="1100">
                <a:solidFill>
                  <a:schemeClr val="lt1"/>
                </a:solidFill>
                <a:latin typeface="Montserrat"/>
                <a:ea typeface="Montserrat"/>
                <a:cs typeface="Montserrat"/>
                <a:sym typeface="Montserrat"/>
              </a:rPr>
              <a:t>Auxiliar de nómina  </a:t>
            </a:r>
            <a:r>
              <a:rPr lang="es" sz="1100">
                <a:solidFill>
                  <a:schemeClr val="lt1"/>
                </a:solidFill>
                <a:latin typeface="Montserrat"/>
                <a:ea typeface="Montserrat"/>
                <a:cs typeface="Montserrat"/>
                <a:sym typeface="Montserrat"/>
              </a:rPr>
              <a:t>puede generar novedades según se necesite </a:t>
            </a:r>
            <a:endParaRPr sz="11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sp>
        <p:nvSpPr>
          <p:cNvPr id="132" name="Google Shape;132;p19"/>
          <p:cNvSpPr txBox="1"/>
          <p:nvPr/>
        </p:nvSpPr>
        <p:spPr>
          <a:xfrm>
            <a:off x="196525" y="3262925"/>
            <a:ext cx="1633800" cy="12354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s" sz="1100">
                <a:solidFill>
                  <a:schemeClr val="lt1"/>
                </a:solidFill>
                <a:latin typeface="Montserrat"/>
                <a:ea typeface="Montserrat"/>
                <a:cs typeface="Montserrat"/>
                <a:sym typeface="Montserrat"/>
              </a:rPr>
              <a:t>El perfil de </a:t>
            </a:r>
            <a:r>
              <a:rPr b="1" lang="es" sz="1100">
                <a:solidFill>
                  <a:schemeClr val="lt1"/>
                </a:solidFill>
                <a:latin typeface="Montserrat"/>
                <a:ea typeface="Montserrat"/>
                <a:cs typeface="Montserrat"/>
                <a:sym typeface="Montserrat"/>
              </a:rPr>
              <a:t>Salud y Seguridad en el Trabajo (SST) </a:t>
            </a:r>
            <a:r>
              <a:rPr lang="es" sz="1100">
                <a:solidFill>
                  <a:schemeClr val="lt1"/>
                </a:solidFill>
                <a:latin typeface="Montserrat"/>
                <a:ea typeface="Montserrat"/>
                <a:cs typeface="Montserrat"/>
                <a:sym typeface="Montserrat"/>
              </a:rPr>
              <a:t>puede generar y aprobar novedades Incapacidades y Licencias</a:t>
            </a:r>
            <a:endParaRPr sz="11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sp>
        <p:nvSpPr>
          <p:cNvPr id="133" name="Google Shape;133;p19"/>
          <p:cNvSpPr txBox="1"/>
          <p:nvPr/>
        </p:nvSpPr>
        <p:spPr>
          <a:xfrm>
            <a:off x="7327025" y="3291850"/>
            <a:ext cx="1715100" cy="8967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rPr lang="es" sz="1100">
                <a:solidFill>
                  <a:schemeClr val="lt1"/>
                </a:solidFill>
                <a:latin typeface="Montserrat"/>
                <a:ea typeface="Montserrat"/>
                <a:cs typeface="Montserrat"/>
                <a:sym typeface="Montserrat"/>
              </a:rPr>
              <a:t>Todas las novedades generadas afectan el perfil y la nómina del</a:t>
            </a:r>
            <a:r>
              <a:rPr b="1" lang="es" sz="1100">
                <a:solidFill>
                  <a:schemeClr val="lt1"/>
                </a:solidFill>
                <a:latin typeface="Montserrat"/>
                <a:ea typeface="Montserrat"/>
                <a:cs typeface="Montserrat"/>
                <a:sym typeface="Montserrat"/>
              </a:rPr>
              <a:t> empleado.</a:t>
            </a:r>
            <a:endParaRPr b="1" sz="11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pic>
        <p:nvPicPr>
          <p:cNvPr id="134" name="Google Shape;134;p19"/>
          <p:cNvPicPr preferRelativeResize="0"/>
          <p:nvPr/>
        </p:nvPicPr>
        <p:blipFill rotWithShape="1">
          <a:blip r:embed="rId5">
            <a:alphaModFix/>
          </a:blip>
          <a:srcRect b="13840" l="4626" r="3216" t="21784"/>
          <a:stretch/>
        </p:blipFill>
        <p:spPr>
          <a:xfrm>
            <a:off x="2092100" y="2047474"/>
            <a:ext cx="4740250" cy="3094500"/>
          </a:xfrm>
          <a:prstGeom prst="rect">
            <a:avLst/>
          </a:prstGeom>
          <a:noFill/>
          <a:ln cap="flat" cmpd="sng" w="9525">
            <a:solidFill>
              <a:srgbClr val="FF9900"/>
            </a:solidFill>
            <a:prstDash val="solid"/>
            <a:round/>
            <a:headEnd len="sm" w="sm" type="none"/>
            <a:tailEnd len="sm" w="sm" type="none"/>
          </a:ln>
        </p:spPr>
      </p:pic>
      <p:cxnSp>
        <p:nvCxnSpPr>
          <p:cNvPr id="135" name="Google Shape;135;p19"/>
          <p:cNvCxnSpPr/>
          <p:nvPr/>
        </p:nvCxnSpPr>
        <p:spPr>
          <a:xfrm flipH="1">
            <a:off x="1812300" y="3844475"/>
            <a:ext cx="471300" cy="2700"/>
          </a:xfrm>
          <a:prstGeom prst="straightConnector1">
            <a:avLst/>
          </a:prstGeom>
          <a:noFill/>
          <a:ln cap="flat" cmpd="sng" w="28575">
            <a:solidFill>
              <a:srgbClr val="FF9900"/>
            </a:solidFill>
            <a:prstDash val="solid"/>
            <a:round/>
            <a:headEnd len="med" w="med" type="oval"/>
            <a:tailEnd len="med" w="med" type="oval"/>
          </a:ln>
        </p:spPr>
      </p:cxnSp>
      <p:cxnSp>
        <p:nvCxnSpPr>
          <p:cNvPr id="136" name="Google Shape;136;p19"/>
          <p:cNvCxnSpPr>
            <a:endCxn id="137" idx="3"/>
          </p:cNvCxnSpPr>
          <p:nvPr/>
        </p:nvCxnSpPr>
        <p:spPr>
          <a:xfrm rot="10800000">
            <a:off x="2246625" y="1361377"/>
            <a:ext cx="1232700" cy="905400"/>
          </a:xfrm>
          <a:prstGeom prst="straightConnector1">
            <a:avLst/>
          </a:prstGeom>
          <a:noFill/>
          <a:ln cap="flat" cmpd="sng" w="28575">
            <a:solidFill>
              <a:srgbClr val="FF9900"/>
            </a:solidFill>
            <a:prstDash val="solid"/>
            <a:round/>
            <a:headEnd len="med" w="med" type="oval"/>
            <a:tailEnd len="med" w="med" type="oval"/>
          </a:ln>
        </p:spPr>
      </p:cxnSp>
      <p:cxnSp>
        <p:nvCxnSpPr>
          <p:cNvPr id="138" name="Google Shape;138;p19"/>
          <p:cNvCxnSpPr>
            <a:endCxn id="131" idx="2"/>
          </p:cNvCxnSpPr>
          <p:nvPr/>
        </p:nvCxnSpPr>
        <p:spPr>
          <a:xfrm flipH="1" rot="10800000">
            <a:off x="5742275" y="1684625"/>
            <a:ext cx="1301100" cy="778500"/>
          </a:xfrm>
          <a:prstGeom prst="straightConnector1">
            <a:avLst/>
          </a:prstGeom>
          <a:noFill/>
          <a:ln cap="flat" cmpd="sng" w="28575">
            <a:solidFill>
              <a:srgbClr val="FF9900"/>
            </a:solidFill>
            <a:prstDash val="solid"/>
            <a:round/>
            <a:headEnd len="med" w="med" type="oval"/>
            <a:tailEnd len="med" w="med" type="oval"/>
          </a:ln>
        </p:spPr>
      </p:cxnSp>
      <p:cxnSp>
        <p:nvCxnSpPr>
          <p:cNvPr id="139" name="Google Shape;139;p19"/>
          <p:cNvCxnSpPr/>
          <p:nvPr/>
        </p:nvCxnSpPr>
        <p:spPr>
          <a:xfrm flipH="1">
            <a:off x="6634650" y="3738850"/>
            <a:ext cx="669000" cy="6600"/>
          </a:xfrm>
          <a:prstGeom prst="straightConnector1">
            <a:avLst/>
          </a:prstGeom>
          <a:noFill/>
          <a:ln cap="flat" cmpd="sng" w="28575">
            <a:solidFill>
              <a:srgbClr val="FF9900"/>
            </a:solidFill>
            <a:prstDash val="solid"/>
            <a:round/>
            <a:headEnd len="med" w="med" type="oval"/>
            <a:tailEnd len="med" w="med" type="oval"/>
          </a:ln>
        </p:spPr>
      </p:cxnSp>
      <p:sp>
        <p:nvSpPr>
          <p:cNvPr id="137" name="Google Shape;137;p19"/>
          <p:cNvSpPr txBox="1"/>
          <p:nvPr/>
        </p:nvSpPr>
        <p:spPr>
          <a:xfrm>
            <a:off x="448425" y="767977"/>
            <a:ext cx="1798200" cy="11868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lt1"/>
                </a:solidFill>
                <a:latin typeface="Montserrat"/>
                <a:ea typeface="Montserrat"/>
                <a:cs typeface="Montserrat"/>
                <a:sym typeface="Montserrat"/>
              </a:rPr>
              <a:t>Desde </a:t>
            </a:r>
            <a:r>
              <a:rPr b="1" lang="es" sz="1100">
                <a:solidFill>
                  <a:schemeClr val="lt1"/>
                </a:solidFill>
                <a:latin typeface="Montserrat"/>
                <a:ea typeface="Montserrat"/>
                <a:cs typeface="Montserrat"/>
                <a:sym typeface="Montserrat"/>
              </a:rPr>
              <a:t>Nómina </a:t>
            </a:r>
            <a:r>
              <a:rPr lang="es" sz="1100">
                <a:solidFill>
                  <a:schemeClr val="lt1"/>
                </a:solidFill>
                <a:latin typeface="Montserrat"/>
                <a:ea typeface="Montserrat"/>
                <a:cs typeface="Montserrat"/>
                <a:sym typeface="Montserrat"/>
              </a:rPr>
              <a:t>se procesan las novedades aprobadas, se crean y aprueban otras para realizar el pago.</a:t>
            </a:r>
            <a:endParaRPr/>
          </a:p>
        </p:txBody>
      </p:sp>
      <p:sp>
        <p:nvSpPr>
          <p:cNvPr id="140" name="Google Shape;140;p19"/>
          <p:cNvSpPr txBox="1"/>
          <p:nvPr/>
        </p:nvSpPr>
        <p:spPr>
          <a:xfrm>
            <a:off x="2633713" y="152400"/>
            <a:ext cx="3072300" cy="72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700">
                <a:solidFill>
                  <a:srgbClr val="F1C232"/>
                </a:solidFill>
                <a:latin typeface="Open Sans"/>
                <a:ea typeface="Open Sans"/>
                <a:cs typeface="Open Sans"/>
                <a:sym typeface="Open Sans"/>
              </a:rPr>
              <a:t>Tipos de Usuario </a:t>
            </a:r>
            <a:endParaRPr b="1" sz="500">
              <a:solidFill>
                <a:srgbClr val="F1C232"/>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82"/>
          <p:cNvSpPr txBox="1"/>
          <p:nvPr/>
        </p:nvSpPr>
        <p:spPr>
          <a:xfrm>
            <a:off x="286450" y="1492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 Crear Departamento</a:t>
            </a:r>
            <a:endParaRPr b="1" sz="2400">
              <a:latin typeface="Open Sans"/>
              <a:ea typeface="Open Sans"/>
              <a:cs typeface="Open Sans"/>
              <a:sym typeface="Open Sans"/>
            </a:endParaRPr>
          </a:p>
        </p:txBody>
      </p:sp>
      <p:sp>
        <p:nvSpPr>
          <p:cNvPr id="1123" name="Google Shape;1123;p82"/>
          <p:cNvSpPr txBox="1"/>
          <p:nvPr/>
        </p:nvSpPr>
        <p:spPr>
          <a:xfrm rot="-5400000">
            <a:off x="8484525" y="4109850"/>
            <a:ext cx="9918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Montserrat"/>
                <a:ea typeface="Montserrat"/>
                <a:cs typeface="Montserrat"/>
                <a:sym typeface="Montserrat"/>
              </a:rPr>
              <a:t>DAF y BP</a:t>
            </a:r>
            <a:endParaRPr sz="1200">
              <a:solidFill>
                <a:srgbClr val="FFFFFF"/>
              </a:solidFill>
              <a:latin typeface="Montserrat"/>
              <a:ea typeface="Montserrat"/>
              <a:cs typeface="Montserrat"/>
              <a:sym typeface="Montserrat"/>
            </a:endParaRPr>
          </a:p>
        </p:txBody>
      </p:sp>
      <p:sp>
        <p:nvSpPr>
          <p:cNvPr id="1124" name="Google Shape;1124;p82"/>
          <p:cNvSpPr txBox="1"/>
          <p:nvPr/>
        </p:nvSpPr>
        <p:spPr>
          <a:xfrm>
            <a:off x="392250" y="587325"/>
            <a:ext cx="82287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Departamento </a:t>
            </a:r>
            <a:r>
              <a:rPr lang="es">
                <a:latin typeface="Montserrat"/>
                <a:ea typeface="Montserrat"/>
                <a:cs typeface="Montserrat"/>
                <a:sym typeface="Montserrat"/>
              </a:rPr>
              <a:t>y selecciona  </a:t>
            </a:r>
            <a:endParaRPr>
              <a:latin typeface="Montserrat"/>
              <a:ea typeface="Montserrat"/>
              <a:cs typeface="Montserrat"/>
              <a:sym typeface="Montserrat"/>
            </a:endParaRPr>
          </a:p>
        </p:txBody>
      </p:sp>
      <p:pic>
        <p:nvPicPr>
          <p:cNvPr id="1125" name="Google Shape;1125;p82"/>
          <p:cNvPicPr preferRelativeResize="0"/>
          <p:nvPr/>
        </p:nvPicPr>
        <p:blipFill>
          <a:blip r:embed="rId3">
            <a:alphaModFix/>
          </a:blip>
          <a:stretch>
            <a:fillRect/>
          </a:stretch>
        </p:blipFill>
        <p:spPr>
          <a:xfrm>
            <a:off x="7573350" y="639125"/>
            <a:ext cx="552450" cy="314325"/>
          </a:xfrm>
          <a:prstGeom prst="rect">
            <a:avLst/>
          </a:prstGeom>
          <a:noFill/>
          <a:ln>
            <a:noFill/>
          </a:ln>
        </p:spPr>
      </p:pic>
      <p:pic>
        <p:nvPicPr>
          <p:cNvPr id="1126" name="Google Shape;1126;p82"/>
          <p:cNvPicPr preferRelativeResize="0"/>
          <p:nvPr/>
        </p:nvPicPr>
        <p:blipFill>
          <a:blip r:embed="rId4">
            <a:alphaModFix/>
          </a:blip>
          <a:stretch>
            <a:fillRect/>
          </a:stretch>
        </p:blipFill>
        <p:spPr>
          <a:xfrm>
            <a:off x="500825" y="998800"/>
            <a:ext cx="8142351" cy="314325"/>
          </a:xfrm>
          <a:prstGeom prst="rect">
            <a:avLst/>
          </a:prstGeom>
          <a:noFill/>
          <a:ln cap="flat" cmpd="sng" w="9525">
            <a:solidFill>
              <a:srgbClr val="000000"/>
            </a:solidFill>
            <a:prstDash val="solid"/>
            <a:round/>
            <a:headEnd len="sm" w="sm" type="none"/>
            <a:tailEnd len="sm" w="sm" type="none"/>
          </a:ln>
        </p:spPr>
      </p:pic>
      <p:sp>
        <p:nvSpPr>
          <p:cNvPr id="1127" name="Google Shape;1127;p82"/>
          <p:cNvSpPr/>
          <p:nvPr/>
        </p:nvSpPr>
        <p:spPr>
          <a:xfrm>
            <a:off x="5819350" y="1015700"/>
            <a:ext cx="950400" cy="280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2"/>
          <p:cNvSpPr txBox="1"/>
          <p:nvPr/>
        </p:nvSpPr>
        <p:spPr>
          <a:xfrm>
            <a:off x="6769750" y="1927513"/>
            <a:ext cx="2355900" cy="1205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Montserrat"/>
                <a:ea typeface="Montserrat"/>
                <a:cs typeface="Montserrat"/>
                <a:sym typeface="Montserrat"/>
              </a:rPr>
              <a:t>Completa la Información del departamento solicitada por el formulario.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es" sz="1100">
                <a:solidFill>
                  <a:schemeClr val="dk1"/>
                </a:solidFill>
                <a:latin typeface="Montserrat"/>
                <a:ea typeface="Montserrat"/>
                <a:cs typeface="Montserrat"/>
                <a:sym typeface="Montserrat"/>
              </a:rPr>
              <a:t>Una vez finalices dale guardar</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1129" name="Google Shape;1129;p82"/>
          <p:cNvPicPr preferRelativeResize="0"/>
          <p:nvPr/>
        </p:nvPicPr>
        <p:blipFill>
          <a:blip r:embed="rId5">
            <a:alphaModFix/>
          </a:blip>
          <a:stretch>
            <a:fillRect/>
          </a:stretch>
        </p:blipFill>
        <p:spPr>
          <a:xfrm>
            <a:off x="7573338" y="2811175"/>
            <a:ext cx="797225" cy="248475"/>
          </a:xfrm>
          <a:prstGeom prst="rect">
            <a:avLst/>
          </a:prstGeom>
          <a:noFill/>
          <a:ln cap="flat" cmpd="sng" w="9525">
            <a:solidFill>
              <a:srgbClr val="FFFFFF"/>
            </a:solidFill>
            <a:prstDash val="solid"/>
            <a:round/>
            <a:headEnd len="sm" w="sm" type="none"/>
            <a:tailEnd len="sm" w="sm" type="none"/>
          </a:ln>
        </p:spPr>
      </p:pic>
      <p:pic>
        <p:nvPicPr>
          <p:cNvPr id="1130" name="Google Shape;1130;p82"/>
          <p:cNvPicPr preferRelativeResize="0"/>
          <p:nvPr/>
        </p:nvPicPr>
        <p:blipFill>
          <a:blip r:embed="rId6">
            <a:alphaModFix/>
          </a:blip>
          <a:stretch>
            <a:fillRect/>
          </a:stretch>
        </p:blipFill>
        <p:spPr>
          <a:xfrm>
            <a:off x="392250" y="1793950"/>
            <a:ext cx="6253600" cy="2498475"/>
          </a:xfrm>
          <a:prstGeom prst="rect">
            <a:avLst/>
          </a:prstGeom>
          <a:noFill/>
          <a:ln cap="flat" cmpd="sng" w="9525">
            <a:solidFill>
              <a:srgbClr val="000000"/>
            </a:solidFill>
            <a:prstDash val="solid"/>
            <a:round/>
            <a:headEnd len="sm" w="sm" type="none"/>
            <a:tailEnd len="sm" w="sm" type="none"/>
          </a:ln>
        </p:spPr>
      </p:pic>
      <p:sp>
        <p:nvSpPr>
          <p:cNvPr id="1131" name="Google Shape;1131;p82"/>
          <p:cNvSpPr txBox="1"/>
          <p:nvPr/>
        </p:nvSpPr>
        <p:spPr>
          <a:xfrm>
            <a:off x="650200" y="3963649"/>
            <a:ext cx="2487600" cy="8244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 Antes de crear el departamento verificar si ya está creado, para evitar la duplicidad de la </a:t>
            </a:r>
            <a:r>
              <a:rPr lang="es" sz="1200">
                <a:solidFill>
                  <a:schemeClr val="dk1"/>
                </a:solidFill>
                <a:latin typeface="Montserrat"/>
                <a:ea typeface="Montserrat"/>
                <a:cs typeface="Montserrat"/>
                <a:sym typeface="Montserrat"/>
              </a:rPr>
              <a:t>información</a:t>
            </a:r>
            <a:endParaRPr sz="1200">
              <a:latin typeface="Montserrat"/>
              <a:ea typeface="Montserrat"/>
              <a:cs typeface="Montserrat"/>
              <a:sym typeface="Montserrat"/>
            </a:endParaRPr>
          </a:p>
        </p:txBody>
      </p:sp>
      <p:pic>
        <p:nvPicPr>
          <p:cNvPr id="1132" name="Google Shape;1132;p82"/>
          <p:cNvPicPr preferRelativeResize="0"/>
          <p:nvPr/>
        </p:nvPicPr>
        <p:blipFill>
          <a:blip r:embed="rId7">
            <a:alphaModFix/>
          </a:blip>
          <a:stretch>
            <a:fillRect/>
          </a:stretch>
        </p:blipFill>
        <p:spPr>
          <a:xfrm>
            <a:off x="392249" y="4601600"/>
            <a:ext cx="398700" cy="398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83"/>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138" name="Google Shape;1138;p83"/>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139" name="Google Shape;1139;p83"/>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Macro </a:t>
            </a:r>
            <a:r>
              <a:rPr b="1" lang="es" sz="2400">
                <a:solidFill>
                  <a:srgbClr val="404040"/>
                </a:solidFill>
                <a:latin typeface="Open Sans"/>
                <a:ea typeface="Open Sans"/>
                <a:cs typeface="Open Sans"/>
                <a:sym typeface="Open Sans"/>
              </a:rPr>
              <a:t>área</a:t>
            </a: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84"/>
          <p:cNvSpPr txBox="1"/>
          <p:nvPr/>
        </p:nvSpPr>
        <p:spPr>
          <a:xfrm>
            <a:off x="286450" y="1492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 Macro </a:t>
            </a:r>
            <a:r>
              <a:rPr b="1" lang="es" sz="2400">
                <a:solidFill>
                  <a:srgbClr val="404040"/>
                </a:solidFill>
                <a:latin typeface="Open Sans"/>
                <a:ea typeface="Open Sans"/>
                <a:cs typeface="Open Sans"/>
                <a:sym typeface="Open Sans"/>
              </a:rPr>
              <a:t>Área</a:t>
            </a:r>
            <a:endParaRPr b="1" sz="2400">
              <a:latin typeface="Open Sans"/>
              <a:ea typeface="Open Sans"/>
              <a:cs typeface="Open Sans"/>
              <a:sym typeface="Open Sans"/>
            </a:endParaRPr>
          </a:p>
        </p:txBody>
      </p:sp>
      <p:sp>
        <p:nvSpPr>
          <p:cNvPr id="1145" name="Google Shape;1145;p84"/>
          <p:cNvSpPr txBox="1"/>
          <p:nvPr/>
        </p:nvSpPr>
        <p:spPr>
          <a:xfrm>
            <a:off x="457650" y="587325"/>
            <a:ext cx="82287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Configuración </a:t>
            </a:r>
            <a:r>
              <a:rPr lang="es">
                <a:latin typeface="Montserrat"/>
                <a:ea typeface="Montserrat"/>
                <a:cs typeface="Montserrat"/>
                <a:sym typeface="Montserrat"/>
              </a:rPr>
              <a:t>y la opción</a:t>
            </a:r>
            <a:r>
              <a:rPr b="1" lang="es">
                <a:latin typeface="Montserrat"/>
                <a:ea typeface="Montserrat"/>
                <a:cs typeface="Montserrat"/>
                <a:sym typeface="Montserrat"/>
              </a:rPr>
              <a:t> Macro área </a:t>
            </a:r>
            <a:endParaRPr>
              <a:latin typeface="Montserrat"/>
              <a:ea typeface="Montserrat"/>
              <a:cs typeface="Montserrat"/>
              <a:sym typeface="Montserrat"/>
            </a:endParaRPr>
          </a:p>
        </p:txBody>
      </p:sp>
      <p:pic>
        <p:nvPicPr>
          <p:cNvPr id="1146" name="Google Shape;1146;p84"/>
          <p:cNvPicPr preferRelativeResize="0"/>
          <p:nvPr/>
        </p:nvPicPr>
        <p:blipFill>
          <a:blip r:embed="rId3">
            <a:alphaModFix/>
          </a:blip>
          <a:stretch>
            <a:fillRect/>
          </a:stretch>
        </p:blipFill>
        <p:spPr>
          <a:xfrm>
            <a:off x="500800" y="974737"/>
            <a:ext cx="8142351" cy="374700"/>
          </a:xfrm>
          <a:prstGeom prst="rect">
            <a:avLst/>
          </a:prstGeom>
          <a:noFill/>
          <a:ln cap="flat" cmpd="sng" w="9525">
            <a:solidFill>
              <a:srgbClr val="000000"/>
            </a:solidFill>
            <a:prstDash val="solid"/>
            <a:round/>
            <a:headEnd len="sm" w="sm" type="none"/>
            <a:tailEnd len="sm" w="sm" type="none"/>
          </a:ln>
        </p:spPr>
      </p:pic>
      <p:sp>
        <p:nvSpPr>
          <p:cNvPr id="1147" name="Google Shape;1147;p84"/>
          <p:cNvSpPr/>
          <p:nvPr/>
        </p:nvSpPr>
        <p:spPr>
          <a:xfrm>
            <a:off x="7765700" y="994913"/>
            <a:ext cx="877500" cy="334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84"/>
          <p:cNvPicPr preferRelativeResize="0"/>
          <p:nvPr/>
        </p:nvPicPr>
        <p:blipFill rotWithShape="1">
          <a:blip r:embed="rId4">
            <a:alphaModFix/>
          </a:blip>
          <a:srcRect b="0" l="0" r="16114" t="0"/>
          <a:stretch/>
        </p:blipFill>
        <p:spPr>
          <a:xfrm>
            <a:off x="448450" y="1588150"/>
            <a:ext cx="1845775" cy="3067050"/>
          </a:xfrm>
          <a:prstGeom prst="rect">
            <a:avLst/>
          </a:prstGeom>
          <a:noFill/>
          <a:ln>
            <a:noFill/>
          </a:ln>
        </p:spPr>
      </p:pic>
      <p:sp>
        <p:nvSpPr>
          <p:cNvPr id="1149" name="Google Shape;1149;p84"/>
          <p:cNvSpPr/>
          <p:nvPr/>
        </p:nvSpPr>
        <p:spPr>
          <a:xfrm>
            <a:off x="500825" y="4372925"/>
            <a:ext cx="1083000" cy="218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0" name="Google Shape;1150;p84"/>
          <p:cNvPicPr preferRelativeResize="0"/>
          <p:nvPr/>
        </p:nvPicPr>
        <p:blipFill>
          <a:blip r:embed="rId5">
            <a:alphaModFix/>
          </a:blip>
          <a:stretch>
            <a:fillRect/>
          </a:stretch>
        </p:blipFill>
        <p:spPr>
          <a:xfrm>
            <a:off x="4960875" y="2131075"/>
            <a:ext cx="3660075" cy="1981200"/>
          </a:xfrm>
          <a:prstGeom prst="rect">
            <a:avLst/>
          </a:prstGeom>
          <a:noFill/>
          <a:ln cap="flat" cmpd="sng" w="9525">
            <a:solidFill>
              <a:srgbClr val="000000"/>
            </a:solidFill>
            <a:prstDash val="solid"/>
            <a:round/>
            <a:headEnd len="sm" w="sm" type="none"/>
            <a:tailEnd len="sm" w="sm" type="none"/>
          </a:ln>
        </p:spPr>
      </p:pic>
      <p:cxnSp>
        <p:nvCxnSpPr>
          <p:cNvPr id="1151" name="Google Shape;1151;p84"/>
          <p:cNvCxnSpPr>
            <a:stCxn id="1150" idx="1"/>
            <a:endCxn id="1148" idx="3"/>
          </p:cNvCxnSpPr>
          <p:nvPr/>
        </p:nvCxnSpPr>
        <p:spPr>
          <a:xfrm rot="10800000">
            <a:off x="2294175" y="3121675"/>
            <a:ext cx="2666700" cy="0"/>
          </a:xfrm>
          <a:prstGeom prst="straightConnector1">
            <a:avLst/>
          </a:prstGeom>
          <a:noFill/>
          <a:ln cap="flat" cmpd="sng" w="28575">
            <a:solidFill>
              <a:srgbClr val="FF9900"/>
            </a:solidFill>
            <a:prstDash val="solid"/>
            <a:round/>
            <a:headEnd len="med" w="med" type="oval"/>
            <a:tailEnd len="med" w="med" type="oval"/>
          </a:ln>
        </p:spPr>
      </p:cxnSp>
      <p:sp>
        <p:nvSpPr>
          <p:cNvPr id="1152" name="Google Shape;1152;p84"/>
          <p:cNvSpPr txBox="1"/>
          <p:nvPr/>
        </p:nvSpPr>
        <p:spPr>
          <a:xfrm>
            <a:off x="2394100" y="2309050"/>
            <a:ext cx="2466900" cy="20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Montserrat"/>
                <a:ea typeface="Montserrat"/>
                <a:cs typeface="Montserrat"/>
                <a:sym typeface="Montserrat"/>
              </a:rPr>
              <a:t>encontrarás el detalle de las macro áreas creados en la plataforma </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rPr lang="es" sz="1300">
                <a:solidFill>
                  <a:schemeClr val="dk1"/>
                </a:solidFill>
                <a:latin typeface="Montserrat"/>
                <a:ea typeface="Montserrat"/>
                <a:cs typeface="Montserrat"/>
                <a:sym typeface="Montserrat"/>
              </a:rPr>
              <a:t>para crear una </a:t>
            </a:r>
            <a:r>
              <a:rPr lang="es" sz="1300">
                <a:solidFill>
                  <a:schemeClr val="dk1"/>
                </a:solidFill>
                <a:latin typeface="Montserrat"/>
                <a:ea typeface="Montserrat"/>
                <a:cs typeface="Montserrat"/>
                <a:sym typeface="Montserrat"/>
              </a:rPr>
              <a:t>nueva</a:t>
            </a:r>
            <a:r>
              <a:rPr lang="es" sz="1300">
                <a:solidFill>
                  <a:schemeClr val="dk1"/>
                </a:solidFill>
                <a:latin typeface="Montserrat"/>
                <a:ea typeface="Montserrat"/>
                <a:cs typeface="Montserrat"/>
                <a:sym typeface="Montserrat"/>
              </a:rPr>
              <a:t> macro </a:t>
            </a:r>
            <a:r>
              <a:rPr lang="es" sz="1300">
                <a:solidFill>
                  <a:schemeClr val="dk1"/>
                </a:solidFill>
                <a:latin typeface="Montserrat"/>
                <a:ea typeface="Montserrat"/>
                <a:cs typeface="Montserrat"/>
                <a:sym typeface="Montserrat"/>
              </a:rPr>
              <a:t>área selecciona</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rPr lang="es" sz="1300">
                <a:solidFill>
                  <a:schemeClr val="dk1"/>
                </a:solidFill>
                <a:latin typeface="Montserrat"/>
                <a:ea typeface="Montserrat"/>
                <a:cs typeface="Montserrat"/>
                <a:sym typeface="Montserrat"/>
              </a:rPr>
              <a:t> </a:t>
            </a:r>
            <a:r>
              <a:rPr lang="es" sz="1300">
                <a:solidFill>
                  <a:schemeClr val="dk1"/>
                </a:solidFill>
                <a:latin typeface="Montserrat"/>
                <a:ea typeface="Montserrat"/>
                <a:cs typeface="Montserrat"/>
                <a:sym typeface="Montserrat"/>
              </a:rPr>
              <a:t>  </a:t>
            </a:r>
            <a:endParaRPr sz="1300"/>
          </a:p>
        </p:txBody>
      </p:sp>
      <p:pic>
        <p:nvPicPr>
          <p:cNvPr id="1153" name="Google Shape;1153;p84">
            <a:hlinkClick/>
          </p:cNvPr>
          <p:cNvPicPr preferRelativeResize="0"/>
          <p:nvPr/>
        </p:nvPicPr>
        <p:blipFill>
          <a:blip r:embed="rId6">
            <a:alphaModFix/>
          </a:blip>
          <a:stretch>
            <a:fillRect/>
          </a:stretch>
        </p:blipFill>
        <p:spPr>
          <a:xfrm>
            <a:off x="3351325" y="3804438"/>
            <a:ext cx="552450" cy="3143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85"/>
          <p:cNvSpPr txBox="1"/>
          <p:nvPr/>
        </p:nvSpPr>
        <p:spPr>
          <a:xfrm>
            <a:off x="486450" y="1344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a:t>
            </a:r>
            <a:r>
              <a:rPr b="1" lang="es" sz="2400">
                <a:solidFill>
                  <a:srgbClr val="404040"/>
                </a:solidFill>
                <a:latin typeface="Open Sans"/>
                <a:ea typeface="Open Sans"/>
                <a:cs typeface="Open Sans"/>
                <a:sym typeface="Open Sans"/>
              </a:rPr>
              <a:t>Crear</a:t>
            </a:r>
            <a:r>
              <a:rPr b="1" lang="es" sz="2400">
                <a:solidFill>
                  <a:srgbClr val="404040"/>
                </a:solidFill>
                <a:latin typeface="Open Sans"/>
                <a:ea typeface="Open Sans"/>
                <a:cs typeface="Open Sans"/>
                <a:sym typeface="Open Sans"/>
              </a:rPr>
              <a:t> Macro Área</a:t>
            </a:r>
            <a:endParaRPr b="1" sz="2400">
              <a:latin typeface="Open Sans"/>
              <a:ea typeface="Open Sans"/>
              <a:cs typeface="Open Sans"/>
              <a:sym typeface="Open Sans"/>
            </a:endParaRPr>
          </a:p>
        </p:txBody>
      </p:sp>
      <p:sp>
        <p:nvSpPr>
          <p:cNvPr id="1159" name="Google Shape;1159;p85"/>
          <p:cNvSpPr txBox="1"/>
          <p:nvPr/>
        </p:nvSpPr>
        <p:spPr>
          <a:xfrm>
            <a:off x="457650" y="587325"/>
            <a:ext cx="82287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Configuración </a:t>
            </a:r>
            <a:r>
              <a:rPr lang="es">
                <a:latin typeface="Montserrat"/>
                <a:ea typeface="Montserrat"/>
                <a:cs typeface="Montserrat"/>
                <a:sym typeface="Montserrat"/>
              </a:rPr>
              <a:t>y la opción</a:t>
            </a:r>
            <a:r>
              <a:rPr b="1" lang="es">
                <a:latin typeface="Montserrat"/>
                <a:ea typeface="Montserrat"/>
                <a:cs typeface="Montserrat"/>
                <a:sym typeface="Montserrat"/>
              </a:rPr>
              <a:t> Macro área, </a:t>
            </a:r>
            <a:r>
              <a:rPr lang="es">
                <a:latin typeface="Montserrat"/>
                <a:ea typeface="Montserrat"/>
                <a:cs typeface="Montserrat"/>
                <a:sym typeface="Montserrat"/>
              </a:rPr>
              <a:t>selecciona </a:t>
            </a:r>
            <a:endParaRPr>
              <a:latin typeface="Montserrat"/>
              <a:ea typeface="Montserrat"/>
              <a:cs typeface="Montserrat"/>
              <a:sym typeface="Montserrat"/>
            </a:endParaRPr>
          </a:p>
        </p:txBody>
      </p:sp>
      <p:pic>
        <p:nvPicPr>
          <p:cNvPr id="1160" name="Google Shape;1160;p85"/>
          <p:cNvPicPr preferRelativeResize="0"/>
          <p:nvPr/>
        </p:nvPicPr>
        <p:blipFill>
          <a:blip r:embed="rId3">
            <a:alphaModFix/>
          </a:blip>
          <a:stretch>
            <a:fillRect/>
          </a:stretch>
        </p:blipFill>
        <p:spPr>
          <a:xfrm>
            <a:off x="1568950" y="895200"/>
            <a:ext cx="784475" cy="237838"/>
          </a:xfrm>
          <a:prstGeom prst="rect">
            <a:avLst/>
          </a:prstGeom>
          <a:noFill/>
          <a:ln>
            <a:noFill/>
          </a:ln>
        </p:spPr>
      </p:pic>
      <p:pic>
        <p:nvPicPr>
          <p:cNvPr id="1161" name="Google Shape;1161;p85"/>
          <p:cNvPicPr preferRelativeResize="0"/>
          <p:nvPr/>
        </p:nvPicPr>
        <p:blipFill>
          <a:blip r:embed="rId4">
            <a:alphaModFix/>
          </a:blip>
          <a:stretch>
            <a:fillRect/>
          </a:stretch>
        </p:blipFill>
        <p:spPr>
          <a:xfrm>
            <a:off x="606844" y="1476300"/>
            <a:ext cx="7905856" cy="2033387"/>
          </a:xfrm>
          <a:prstGeom prst="rect">
            <a:avLst/>
          </a:prstGeom>
          <a:noFill/>
          <a:ln cap="flat" cmpd="sng" w="9525">
            <a:solidFill>
              <a:srgbClr val="000000"/>
            </a:solidFill>
            <a:prstDash val="solid"/>
            <a:round/>
            <a:headEnd len="sm" w="sm" type="none"/>
            <a:tailEnd len="sm" w="sm" type="none"/>
          </a:ln>
        </p:spPr>
      </p:pic>
      <p:cxnSp>
        <p:nvCxnSpPr>
          <p:cNvPr id="1162" name="Google Shape;1162;p85"/>
          <p:cNvCxnSpPr/>
          <p:nvPr/>
        </p:nvCxnSpPr>
        <p:spPr>
          <a:xfrm rot="10800000">
            <a:off x="1092200" y="3338751"/>
            <a:ext cx="175200" cy="768600"/>
          </a:xfrm>
          <a:prstGeom prst="straightConnector1">
            <a:avLst/>
          </a:prstGeom>
          <a:noFill/>
          <a:ln cap="flat" cmpd="sng" w="28575">
            <a:solidFill>
              <a:srgbClr val="FF9900"/>
            </a:solidFill>
            <a:prstDash val="solid"/>
            <a:round/>
            <a:headEnd len="med" w="med" type="oval"/>
            <a:tailEnd len="med" w="med" type="oval"/>
          </a:ln>
        </p:spPr>
      </p:cxnSp>
      <p:sp>
        <p:nvSpPr>
          <p:cNvPr id="1163" name="Google Shape;1163;p85"/>
          <p:cNvSpPr txBox="1"/>
          <p:nvPr/>
        </p:nvSpPr>
        <p:spPr>
          <a:xfrm>
            <a:off x="152200" y="4165877"/>
            <a:ext cx="22479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Escribe el nombre de la macro </a:t>
            </a:r>
            <a:r>
              <a:rPr lang="es" sz="1200">
                <a:solidFill>
                  <a:schemeClr val="dk1"/>
                </a:solidFill>
                <a:latin typeface="Montserrat"/>
                <a:ea typeface="Montserrat"/>
                <a:cs typeface="Montserrat"/>
                <a:sym typeface="Montserrat"/>
              </a:rPr>
              <a:t>área</a:t>
            </a:r>
            <a:r>
              <a:rPr lang="es"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p:txBody>
      </p:sp>
      <p:cxnSp>
        <p:nvCxnSpPr>
          <p:cNvPr id="1164" name="Google Shape;1164;p85"/>
          <p:cNvCxnSpPr/>
          <p:nvPr/>
        </p:nvCxnSpPr>
        <p:spPr>
          <a:xfrm rot="10800000">
            <a:off x="3731370" y="3338816"/>
            <a:ext cx="219900" cy="1065900"/>
          </a:xfrm>
          <a:prstGeom prst="straightConnector1">
            <a:avLst/>
          </a:prstGeom>
          <a:noFill/>
          <a:ln cap="flat" cmpd="sng" w="28575">
            <a:solidFill>
              <a:srgbClr val="FF9900"/>
            </a:solidFill>
            <a:prstDash val="solid"/>
            <a:round/>
            <a:headEnd len="med" w="med" type="oval"/>
            <a:tailEnd len="med" w="med" type="oval"/>
          </a:ln>
        </p:spPr>
      </p:cxnSp>
      <p:sp>
        <p:nvSpPr>
          <p:cNvPr id="1165" name="Google Shape;1165;p85"/>
          <p:cNvSpPr txBox="1"/>
          <p:nvPr/>
        </p:nvSpPr>
        <p:spPr>
          <a:xfrm>
            <a:off x="2805434" y="4439191"/>
            <a:ext cx="22479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Ingresa la </a:t>
            </a:r>
            <a:r>
              <a:rPr lang="es" sz="1200">
                <a:solidFill>
                  <a:schemeClr val="dk1"/>
                </a:solidFill>
                <a:latin typeface="Montserrat"/>
                <a:ea typeface="Montserrat"/>
                <a:cs typeface="Montserrat"/>
                <a:sym typeface="Montserrat"/>
              </a:rPr>
              <a:t>descripción</a:t>
            </a:r>
            <a:r>
              <a:rPr lang="es" sz="1200">
                <a:solidFill>
                  <a:schemeClr val="dk1"/>
                </a:solidFill>
                <a:latin typeface="Montserrat"/>
                <a:ea typeface="Montserrat"/>
                <a:cs typeface="Montserrat"/>
                <a:sym typeface="Montserrat"/>
              </a:rPr>
              <a:t> </a:t>
            </a:r>
            <a:r>
              <a:rPr lang="es" sz="1200">
                <a:solidFill>
                  <a:schemeClr val="dk1"/>
                </a:solidFill>
                <a:latin typeface="Montserrat"/>
                <a:ea typeface="Montserrat"/>
                <a:cs typeface="Montserrat"/>
                <a:sym typeface="Montserrat"/>
              </a:rPr>
              <a:t>requerida</a:t>
            </a:r>
            <a:r>
              <a:rPr lang="es"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p:txBody>
      </p:sp>
      <p:cxnSp>
        <p:nvCxnSpPr>
          <p:cNvPr id="1166" name="Google Shape;1166;p85"/>
          <p:cNvCxnSpPr/>
          <p:nvPr/>
        </p:nvCxnSpPr>
        <p:spPr>
          <a:xfrm rot="10800000">
            <a:off x="6300744" y="2539274"/>
            <a:ext cx="99900" cy="1299600"/>
          </a:xfrm>
          <a:prstGeom prst="straightConnector1">
            <a:avLst/>
          </a:prstGeom>
          <a:noFill/>
          <a:ln cap="flat" cmpd="sng" w="28575">
            <a:solidFill>
              <a:srgbClr val="FF9900"/>
            </a:solidFill>
            <a:prstDash val="solid"/>
            <a:round/>
            <a:headEnd len="med" w="med" type="oval"/>
            <a:tailEnd len="med" w="med" type="oval"/>
          </a:ln>
        </p:spPr>
      </p:cxnSp>
      <p:sp>
        <p:nvSpPr>
          <p:cNvPr id="1167" name="Google Shape;1167;p85"/>
          <p:cNvSpPr txBox="1"/>
          <p:nvPr/>
        </p:nvSpPr>
        <p:spPr>
          <a:xfrm>
            <a:off x="5612976" y="3925363"/>
            <a:ext cx="2247900" cy="7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Si es para un grupo de trabajo </a:t>
            </a:r>
            <a:r>
              <a:rPr lang="es" sz="1200">
                <a:solidFill>
                  <a:schemeClr val="dk1"/>
                </a:solidFill>
                <a:latin typeface="Montserrat"/>
                <a:ea typeface="Montserrat"/>
                <a:cs typeface="Montserrat"/>
                <a:sym typeface="Montserrat"/>
              </a:rPr>
              <a:t>específico</a:t>
            </a:r>
            <a:r>
              <a:rPr lang="es" sz="1200">
                <a:solidFill>
                  <a:schemeClr val="dk1"/>
                </a:solidFill>
                <a:latin typeface="Montserrat"/>
                <a:ea typeface="Montserrat"/>
                <a:cs typeface="Montserrat"/>
                <a:sym typeface="Montserrat"/>
              </a:rPr>
              <a:t> lo puedes enlazar desde </a:t>
            </a:r>
            <a:r>
              <a:rPr lang="es" sz="1200">
                <a:solidFill>
                  <a:schemeClr val="dk1"/>
                </a:solidFill>
                <a:latin typeface="Montserrat"/>
                <a:ea typeface="Montserrat"/>
                <a:cs typeface="Montserrat"/>
                <a:sym typeface="Montserrat"/>
              </a:rPr>
              <a:t>aquí</a:t>
            </a:r>
            <a:r>
              <a:rPr lang="es"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p:txBody>
      </p:sp>
      <p:sp>
        <p:nvSpPr>
          <p:cNvPr id="1168" name="Google Shape;1168;p85"/>
          <p:cNvSpPr/>
          <p:nvPr/>
        </p:nvSpPr>
        <p:spPr>
          <a:xfrm>
            <a:off x="905225" y="1791937"/>
            <a:ext cx="856200" cy="3426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5"/>
          <p:cNvSpPr txBox="1"/>
          <p:nvPr/>
        </p:nvSpPr>
        <p:spPr>
          <a:xfrm>
            <a:off x="1938275" y="1548225"/>
            <a:ext cx="2247900" cy="5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Guarda o descarta los cambios cuando finalices </a:t>
            </a:r>
            <a:endParaRPr sz="1200">
              <a:solidFill>
                <a:schemeClr val="dk1"/>
              </a:solidFill>
              <a:latin typeface="Montserrat"/>
              <a:ea typeface="Montserrat"/>
              <a:cs typeface="Montserrat"/>
              <a:sym typeface="Montserrat"/>
            </a:endParaRPr>
          </a:p>
        </p:txBody>
      </p:sp>
      <p:sp>
        <p:nvSpPr>
          <p:cNvPr id="1170" name="Google Shape;1170;p85"/>
          <p:cNvSpPr txBox="1"/>
          <p:nvPr/>
        </p:nvSpPr>
        <p:spPr>
          <a:xfrm>
            <a:off x="5934300" y="1171325"/>
            <a:ext cx="2791200" cy="7014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Montserrat"/>
                <a:ea typeface="Montserrat"/>
                <a:cs typeface="Montserrat"/>
                <a:sym typeface="Montserrat"/>
              </a:rPr>
              <a:t> Antes de crear la macro </a:t>
            </a:r>
            <a:r>
              <a:rPr lang="es" sz="1100">
                <a:solidFill>
                  <a:schemeClr val="dk1"/>
                </a:solidFill>
                <a:latin typeface="Montserrat"/>
                <a:ea typeface="Montserrat"/>
                <a:cs typeface="Montserrat"/>
                <a:sym typeface="Montserrat"/>
              </a:rPr>
              <a:t>área</a:t>
            </a:r>
            <a:r>
              <a:rPr lang="es" sz="1100">
                <a:solidFill>
                  <a:schemeClr val="dk1"/>
                </a:solidFill>
                <a:latin typeface="Montserrat"/>
                <a:ea typeface="Montserrat"/>
                <a:cs typeface="Montserrat"/>
                <a:sym typeface="Montserrat"/>
              </a:rPr>
              <a:t> verificar si ya está creado, para evitar la duplicidad de la </a:t>
            </a:r>
            <a:r>
              <a:rPr lang="es" sz="1100">
                <a:solidFill>
                  <a:schemeClr val="dk1"/>
                </a:solidFill>
                <a:latin typeface="Montserrat"/>
                <a:ea typeface="Montserrat"/>
                <a:cs typeface="Montserrat"/>
                <a:sym typeface="Montserrat"/>
              </a:rPr>
              <a:t>información</a:t>
            </a:r>
            <a:endParaRPr sz="1100">
              <a:latin typeface="Montserrat"/>
              <a:ea typeface="Montserrat"/>
              <a:cs typeface="Montserrat"/>
              <a:sym typeface="Montserrat"/>
            </a:endParaRPr>
          </a:p>
        </p:txBody>
      </p:sp>
      <p:pic>
        <p:nvPicPr>
          <p:cNvPr id="1171" name="Google Shape;1171;p85"/>
          <p:cNvPicPr preferRelativeResize="0"/>
          <p:nvPr/>
        </p:nvPicPr>
        <p:blipFill>
          <a:blip r:embed="rId5">
            <a:alphaModFix/>
          </a:blip>
          <a:stretch>
            <a:fillRect/>
          </a:stretch>
        </p:blipFill>
        <p:spPr>
          <a:xfrm>
            <a:off x="5676350" y="1713983"/>
            <a:ext cx="398700" cy="33914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pic>
        <p:nvPicPr>
          <p:cNvPr id="1176" name="Google Shape;1176;p86"/>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177" name="Google Shape;1177;p86"/>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178" name="Google Shape;1178;p86"/>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Grupo de trabajo  </a:t>
            </a:r>
            <a:endParaRPr b="1" sz="2400">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87"/>
          <p:cNvSpPr txBox="1"/>
          <p:nvPr/>
        </p:nvSpPr>
        <p:spPr>
          <a:xfrm>
            <a:off x="286450" y="1492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 Grupo de trabajo</a:t>
            </a:r>
            <a:endParaRPr b="1" sz="2400">
              <a:latin typeface="Open Sans"/>
              <a:ea typeface="Open Sans"/>
              <a:cs typeface="Open Sans"/>
              <a:sym typeface="Open Sans"/>
            </a:endParaRPr>
          </a:p>
        </p:txBody>
      </p:sp>
      <p:sp>
        <p:nvSpPr>
          <p:cNvPr id="1184" name="Google Shape;1184;p87"/>
          <p:cNvSpPr txBox="1"/>
          <p:nvPr/>
        </p:nvSpPr>
        <p:spPr>
          <a:xfrm>
            <a:off x="457650" y="587325"/>
            <a:ext cx="82287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Configuración </a:t>
            </a:r>
            <a:r>
              <a:rPr lang="es">
                <a:latin typeface="Montserrat"/>
                <a:ea typeface="Montserrat"/>
                <a:cs typeface="Montserrat"/>
                <a:sym typeface="Montserrat"/>
              </a:rPr>
              <a:t>y la opción</a:t>
            </a:r>
            <a:r>
              <a:rPr b="1" lang="es">
                <a:latin typeface="Montserrat"/>
                <a:ea typeface="Montserrat"/>
                <a:cs typeface="Montserrat"/>
                <a:sym typeface="Montserrat"/>
              </a:rPr>
              <a:t> Grupo de trabajo</a:t>
            </a:r>
            <a:endParaRPr>
              <a:latin typeface="Montserrat"/>
              <a:ea typeface="Montserrat"/>
              <a:cs typeface="Montserrat"/>
              <a:sym typeface="Montserrat"/>
            </a:endParaRPr>
          </a:p>
        </p:txBody>
      </p:sp>
      <p:pic>
        <p:nvPicPr>
          <p:cNvPr id="1185" name="Google Shape;1185;p87"/>
          <p:cNvPicPr preferRelativeResize="0"/>
          <p:nvPr/>
        </p:nvPicPr>
        <p:blipFill>
          <a:blip r:embed="rId3">
            <a:alphaModFix/>
          </a:blip>
          <a:stretch>
            <a:fillRect/>
          </a:stretch>
        </p:blipFill>
        <p:spPr>
          <a:xfrm>
            <a:off x="500800" y="1179450"/>
            <a:ext cx="8142351" cy="374700"/>
          </a:xfrm>
          <a:prstGeom prst="rect">
            <a:avLst/>
          </a:prstGeom>
          <a:noFill/>
          <a:ln cap="flat" cmpd="sng" w="9525">
            <a:solidFill>
              <a:srgbClr val="000000"/>
            </a:solidFill>
            <a:prstDash val="solid"/>
            <a:round/>
            <a:headEnd len="sm" w="sm" type="none"/>
            <a:tailEnd len="sm" w="sm" type="none"/>
          </a:ln>
        </p:spPr>
      </p:pic>
      <p:sp>
        <p:nvSpPr>
          <p:cNvPr id="1186" name="Google Shape;1186;p87"/>
          <p:cNvSpPr/>
          <p:nvPr/>
        </p:nvSpPr>
        <p:spPr>
          <a:xfrm>
            <a:off x="7765700" y="1199626"/>
            <a:ext cx="877500" cy="334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7" name="Google Shape;1187;p87"/>
          <p:cNvPicPr preferRelativeResize="0"/>
          <p:nvPr/>
        </p:nvPicPr>
        <p:blipFill rotWithShape="1">
          <a:blip r:embed="rId4">
            <a:alphaModFix/>
          </a:blip>
          <a:srcRect b="0" l="0" r="16114" t="0"/>
          <a:stretch/>
        </p:blipFill>
        <p:spPr>
          <a:xfrm>
            <a:off x="714325" y="1771575"/>
            <a:ext cx="1845775" cy="3067050"/>
          </a:xfrm>
          <a:prstGeom prst="rect">
            <a:avLst/>
          </a:prstGeom>
          <a:noFill/>
          <a:ln>
            <a:noFill/>
          </a:ln>
        </p:spPr>
      </p:pic>
      <p:sp>
        <p:nvSpPr>
          <p:cNvPr id="1188" name="Google Shape;1188;p87"/>
          <p:cNvSpPr/>
          <p:nvPr/>
        </p:nvSpPr>
        <p:spPr>
          <a:xfrm>
            <a:off x="766700" y="4295700"/>
            <a:ext cx="1208400" cy="218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9" name="Google Shape;1189;p87"/>
          <p:cNvCxnSpPr>
            <a:stCxn id="1190" idx="1"/>
            <a:endCxn id="1187" idx="3"/>
          </p:cNvCxnSpPr>
          <p:nvPr/>
        </p:nvCxnSpPr>
        <p:spPr>
          <a:xfrm rot="10800000">
            <a:off x="2560100" y="3305100"/>
            <a:ext cx="2666700" cy="0"/>
          </a:xfrm>
          <a:prstGeom prst="straightConnector1">
            <a:avLst/>
          </a:prstGeom>
          <a:noFill/>
          <a:ln cap="flat" cmpd="sng" w="28575">
            <a:solidFill>
              <a:srgbClr val="FF9900"/>
            </a:solidFill>
            <a:prstDash val="solid"/>
            <a:round/>
            <a:headEnd len="med" w="med" type="oval"/>
            <a:tailEnd len="med" w="med" type="oval"/>
          </a:ln>
        </p:spPr>
      </p:cxnSp>
      <p:sp>
        <p:nvSpPr>
          <p:cNvPr id="1191" name="Google Shape;1191;p87"/>
          <p:cNvSpPr txBox="1"/>
          <p:nvPr/>
        </p:nvSpPr>
        <p:spPr>
          <a:xfrm>
            <a:off x="2659975" y="2492475"/>
            <a:ext cx="2466900" cy="20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Montserrat"/>
                <a:ea typeface="Montserrat"/>
                <a:cs typeface="Montserrat"/>
                <a:sym typeface="Montserrat"/>
              </a:rPr>
              <a:t>encontrarás el detalle de los grupos de trabajo creados en la plataforma </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rPr lang="es" sz="1300">
                <a:solidFill>
                  <a:schemeClr val="dk1"/>
                </a:solidFill>
                <a:latin typeface="Montserrat"/>
                <a:ea typeface="Montserrat"/>
                <a:cs typeface="Montserrat"/>
                <a:sym typeface="Montserrat"/>
              </a:rPr>
              <a:t>para crear un </a:t>
            </a:r>
            <a:r>
              <a:rPr lang="es" sz="1300">
                <a:solidFill>
                  <a:schemeClr val="dk1"/>
                </a:solidFill>
                <a:latin typeface="Montserrat"/>
                <a:ea typeface="Montserrat"/>
                <a:cs typeface="Montserrat"/>
                <a:sym typeface="Montserrat"/>
              </a:rPr>
              <a:t>grupos de trabajo </a:t>
            </a:r>
            <a:r>
              <a:rPr lang="es" sz="1300">
                <a:solidFill>
                  <a:schemeClr val="dk1"/>
                </a:solidFill>
                <a:latin typeface="Montserrat"/>
                <a:ea typeface="Montserrat"/>
                <a:cs typeface="Montserrat"/>
                <a:sym typeface="Montserrat"/>
              </a:rPr>
              <a:t>selecciona</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rPr lang="es" sz="1300">
                <a:solidFill>
                  <a:schemeClr val="dk1"/>
                </a:solidFill>
                <a:latin typeface="Montserrat"/>
                <a:ea typeface="Montserrat"/>
                <a:cs typeface="Montserrat"/>
                <a:sym typeface="Montserrat"/>
              </a:rPr>
              <a:t>   </a:t>
            </a:r>
            <a:endParaRPr sz="1300"/>
          </a:p>
        </p:txBody>
      </p:sp>
      <p:pic>
        <p:nvPicPr>
          <p:cNvPr id="1192" name="Google Shape;1192;p87">
            <a:hlinkClick/>
          </p:cNvPr>
          <p:cNvPicPr preferRelativeResize="0"/>
          <p:nvPr/>
        </p:nvPicPr>
        <p:blipFill>
          <a:blip r:embed="rId5">
            <a:alphaModFix/>
          </a:blip>
          <a:stretch>
            <a:fillRect/>
          </a:stretch>
        </p:blipFill>
        <p:spPr>
          <a:xfrm>
            <a:off x="3617200" y="3987863"/>
            <a:ext cx="552450" cy="314325"/>
          </a:xfrm>
          <a:prstGeom prst="rect">
            <a:avLst/>
          </a:prstGeom>
          <a:noFill/>
          <a:ln>
            <a:noFill/>
          </a:ln>
        </p:spPr>
      </p:pic>
      <p:pic>
        <p:nvPicPr>
          <p:cNvPr id="1193" name="Google Shape;1193;p87"/>
          <p:cNvPicPr preferRelativeResize="0"/>
          <p:nvPr/>
        </p:nvPicPr>
        <p:blipFill>
          <a:blip r:embed="rId6">
            <a:alphaModFix/>
          </a:blip>
          <a:stretch>
            <a:fillRect/>
          </a:stretch>
        </p:blipFill>
        <p:spPr>
          <a:xfrm>
            <a:off x="5338475" y="1881125"/>
            <a:ext cx="2927300" cy="28479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88"/>
          <p:cNvSpPr txBox="1"/>
          <p:nvPr/>
        </p:nvSpPr>
        <p:spPr>
          <a:xfrm>
            <a:off x="286450" y="1492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 Crear Grupo de trabajo</a:t>
            </a:r>
            <a:endParaRPr b="1" sz="2400">
              <a:latin typeface="Open Sans"/>
              <a:ea typeface="Open Sans"/>
              <a:cs typeface="Open Sans"/>
              <a:sym typeface="Open Sans"/>
            </a:endParaRPr>
          </a:p>
        </p:txBody>
      </p:sp>
      <p:sp>
        <p:nvSpPr>
          <p:cNvPr id="1199" name="Google Shape;1199;p88"/>
          <p:cNvSpPr txBox="1"/>
          <p:nvPr/>
        </p:nvSpPr>
        <p:spPr>
          <a:xfrm>
            <a:off x="457650" y="587325"/>
            <a:ext cx="82287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Configuración </a:t>
            </a:r>
            <a:r>
              <a:rPr lang="es">
                <a:latin typeface="Montserrat"/>
                <a:ea typeface="Montserrat"/>
                <a:cs typeface="Montserrat"/>
                <a:sym typeface="Montserrat"/>
              </a:rPr>
              <a:t>y la opción</a:t>
            </a:r>
            <a:r>
              <a:rPr b="1" lang="es">
                <a:latin typeface="Montserrat"/>
                <a:ea typeface="Montserrat"/>
                <a:cs typeface="Montserrat"/>
                <a:sym typeface="Montserrat"/>
              </a:rPr>
              <a:t> Grupo de trabajo,  </a:t>
            </a:r>
            <a:r>
              <a:rPr lang="es">
                <a:latin typeface="Montserrat"/>
                <a:ea typeface="Montserrat"/>
                <a:cs typeface="Montserrat"/>
                <a:sym typeface="Montserrat"/>
              </a:rPr>
              <a:t>Selecciona </a:t>
            </a:r>
            <a:endParaRPr>
              <a:latin typeface="Montserrat"/>
              <a:ea typeface="Montserrat"/>
              <a:cs typeface="Montserrat"/>
              <a:sym typeface="Montserrat"/>
            </a:endParaRPr>
          </a:p>
        </p:txBody>
      </p:sp>
      <p:pic>
        <p:nvPicPr>
          <p:cNvPr id="1200" name="Google Shape;1200;p88"/>
          <p:cNvPicPr preferRelativeResize="0"/>
          <p:nvPr/>
        </p:nvPicPr>
        <p:blipFill>
          <a:blip r:embed="rId3">
            <a:alphaModFix/>
          </a:blip>
          <a:stretch>
            <a:fillRect/>
          </a:stretch>
        </p:blipFill>
        <p:spPr>
          <a:xfrm>
            <a:off x="304800" y="1698025"/>
            <a:ext cx="8494425" cy="2122450"/>
          </a:xfrm>
          <a:prstGeom prst="rect">
            <a:avLst/>
          </a:prstGeom>
          <a:noFill/>
          <a:ln cap="flat" cmpd="sng" w="9525">
            <a:solidFill>
              <a:srgbClr val="000000"/>
            </a:solidFill>
            <a:prstDash val="solid"/>
            <a:round/>
            <a:headEnd len="sm" w="sm" type="none"/>
            <a:tailEnd len="sm" w="sm" type="none"/>
          </a:ln>
        </p:spPr>
      </p:pic>
      <p:pic>
        <p:nvPicPr>
          <p:cNvPr id="1201" name="Google Shape;1201;p88"/>
          <p:cNvPicPr preferRelativeResize="0"/>
          <p:nvPr/>
        </p:nvPicPr>
        <p:blipFill>
          <a:blip r:embed="rId4">
            <a:alphaModFix/>
          </a:blip>
          <a:stretch>
            <a:fillRect/>
          </a:stretch>
        </p:blipFill>
        <p:spPr>
          <a:xfrm>
            <a:off x="2383025" y="858200"/>
            <a:ext cx="784475" cy="237838"/>
          </a:xfrm>
          <a:prstGeom prst="rect">
            <a:avLst/>
          </a:prstGeom>
          <a:noFill/>
          <a:ln>
            <a:noFill/>
          </a:ln>
        </p:spPr>
      </p:pic>
      <p:cxnSp>
        <p:nvCxnSpPr>
          <p:cNvPr id="1202" name="Google Shape;1202;p88"/>
          <p:cNvCxnSpPr/>
          <p:nvPr/>
        </p:nvCxnSpPr>
        <p:spPr>
          <a:xfrm rot="10800000">
            <a:off x="969627" y="3641261"/>
            <a:ext cx="268500" cy="639600"/>
          </a:xfrm>
          <a:prstGeom prst="straightConnector1">
            <a:avLst/>
          </a:prstGeom>
          <a:noFill/>
          <a:ln cap="flat" cmpd="sng" w="28575">
            <a:solidFill>
              <a:srgbClr val="FF9900"/>
            </a:solidFill>
            <a:prstDash val="solid"/>
            <a:round/>
            <a:headEnd len="med" w="med" type="oval"/>
            <a:tailEnd len="med" w="med" type="oval"/>
          </a:ln>
        </p:spPr>
      </p:cxnSp>
      <p:sp>
        <p:nvSpPr>
          <p:cNvPr id="1203" name="Google Shape;1203;p88"/>
          <p:cNvSpPr txBox="1"/>
          <p:nvPr/>
        </p:nvSpPr>
        <p:spPr>
          <a:xfrm>
            <a:off x="122925" y="4337658"/>
            <a:ext cx="22479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Escribe el nombre del nuevo Grupo de trabajo </a:t>
            </a:r>
            <a:endParaRPr sz="1200">
              <a:solidFill>
                <a:schemeClr val="dk1"/>
              </a:solidFill>
              <a:latin typeface="Montserrat"/>
              <a:ea typeface="Montserrat"/>
              <a:cs typeface="Montserrat"/>
              <a:sym typeface="Montserrat"/>
            </a:endParaRPr>
          </a:p>
        </p:txBody>
      </p:sp>
      <p:cxnSp>
        <p:nvCxnSpPr>
          <p:cNvPr id="1204" name="Google Shape;1204;p88"/>
          <p:cNvCxnSpPr/>
          <p:nvPr/>
        </p:nvCxnSpPr>
        <p:spPr>
          <a:xfrm flipH="1" rot="10800000">
            <a:off x="4028205" y="3626387"/>
            <a:ext cx="767400" cy="808800"/>
          </a:xfrm>
          <a:prstGeom prst="straightConnector1">
            <a:avLst/>
          </a:prstGeom>
          <a:noFill/>
          <a:ln cap="flat" cmpd="sng" w="28575">
            <a:solidFill>
              <a:srgbClr val="FF9900"/>
            </a:solidFill>
            <a:prstDash val="solid"/>
            <a:round/>
            <a:headEnd len="med" w="med" type="oval"/>
            <a:tailEnd len="med" w="med" type="oval"/>
          </a:ln>
        </p:spPr>
      </p:cxnSp>
      <p:cxnSp>
        <p:nvCxnSpPr>
          <p:cNvPr id="1205" name="Google Shape;1205;p88"/>
          <p:cNvCxnSpPr>
            <a:stCxn id="1206" idx="0"/>
          </p:cNvCxnSpPr>
          <p:nvPr/>
        </p:nvCxnSpPr>
        <p:spPr>
          <a:xfrm flipH="1" rot="10800000">
            <a:off x="6618858" y="3648454"/>
            <a:ext cx="744900" cy="748800"/>
          </a:xfrm>
          <a:prstGeom prst="straightConnector1">
            <a:avLst/>
          </a:prstGeom>
          <a:noFill/>
          <a:ln cap="flat" cmpd="sng" w="28575">
            <a:solidFill>
              <a:srgbClr val="FF9900"/>
            </a:solidFill>
            <a:prstDash val="solid"/>
            <a:round/>
            <a:headEnd len="med" w="med" type="oval"/>
            <a:tailEnd len="med" w="med" type="oval"/>
          </a:ln>
        </p:spPr>
      </p:cxnSp>
      <p:sp>
        <p:nvSpPr>
          <p:cNvPr id="1206" name="Google Shape;1206;p88"/>
          <p:cNvSpPr txBox="1"/>
          <p:nvPr/>
        </p:nvSpPr>
        <p:spPr>
          <a:xfrm>
            <a:off x="5494908" y="4397254"/>
            <a:ext cx="2247900" cy="7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Si es para una </a:t>
            </a:r>
            <a:r>
              <a:rPr lang="es" sz="1200">
                <a:solidFill>
                  <a:schemeClr val="dk1"/>
                </a:solidFill>
                <a:latin typeface="Montserrat"/>
                <a:ea typeface="Montserrat"/>
                <a:cs typeface="Montserrat"/>
                <a:sym typeface="Montserrat"/>
              </a:rPr>
              <a:t>función</a:t>
            </a:r>
            <a:r>
              <a:rPr lang="es" sz="1200">
                <a:solidFill>
                  <a:schemeClr val="dk1"/>
                </a:solidFill>
                <a:latin typeface="Montserrat"/>
                <a:ea typeface="Montserrat"/>
                <a:cs typeface="Montserrat"/>
                <a:sym typeface="Montserrat"/>
              </a:rPr>
              <a:t> ejecutada específico lo puedes enlazar desde aquí </a:t>
            </a:r>
            <a:endParaRPr sz="1200">
              <a:solidFill>
                <a:schemeClr val="dk1"/>
              </a:solidFill>
              <a:latin typeface="Montserrat"/>
              <a:ea typeface="Montserrat"/>
              <a:cs typeface="Montserrat"/>
              <a:sym typeface="Montserrat"/>
            </a:endParaRPr>
          </a:p>
        </p:txBody>
      </p:sp>
      <p:sp>
        <p:nvSpPr>
          <p:cNvPr id="1207" name="Google Shape;1207;p88"/>
          <p:cNvSpPr txBox="1"/>
          <p:nvPr/>
        </p:nvSpPr>
        <p:spPr>
          <a:xfrm>
            <a:off x="2842763" y="4465966"/>
            <a:ext cx="22479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I</a:t>
            </a:r>
            <a:r>
              <a:rPr lang="es" sz="1200">
                <a:solidFill>
                  <a:schemeClr val="dk1"/>
                </a:solidFill>
                <a:latin typeface="Montserrat"/>
                <a:ea typeface="Montserrat"/>
                <a:cs typeface="Montserrat"/>
                <a:sym typeface="Montserrat"/>
              </a:rPr>
              <a:t>ngresa la descripción requerida </a:t>
            </a:r>
            <a:endParaRPr sz="1200">
              <a:solidFill>
                <a:schemeClr val="dk1"/>
              </a:solidFill>
              <a:latin typeface="Montserrat"/>
              <a:ea typeface="Montserrat"/>
              <a:cs typeface="Montserrat"/>
              <a:sym typeface="Montserrat"/>
            </a:endParaRPr>
          </a:p>
        </p:txBody>
      </p:sp>
      <p:sp>
        <p:nvSpPr>
          <p:cNvPr id="1208" name="Google Shape;1208;p88"/>
          <p:cNvSpPr/>
          <p:nvPr/>
        </p:nvSpPr>
        <p:spPr>
          <a:xfrm>
            <a:off x="722425" y="1878350"/>
            <a:ext cx="856200" cy="237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8"/>
          <p:cNvSpPr txBox="1"/>
          <p:nvPr/>
        </p:nvSpPr>
        <p:spPr>
          <a:xfrm>
            <a:off x="1738450" y="1742150"/>
            <a:ext cx="22479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Guarda o descarta los cambios cuando finalices </a:t>
            </a:r>
            <a:endParaRPr sz="1200">
              <a:solidFill>
                <a:schemeClr val="dk1"/>
              </a:solidFill>
              <a:latin typeface="Montserrat"/>
              <a:ea typeface="Montserrat"/>
              <a:cs typeface="Montserrat"/>
              <a:sym typeface="Montserrat"/>
            </a:endParaRPr>
          </a:p>
        </p:txBody>
      </p:sp>
      <p:sp>
        <p:nvSpPr>
          <p:cNvPr id="1210" name="Google Shape;1210;p88"/>
          <p:cNvSpPr txBox="1"/>
          <p:nvPr/>
        </p:nvSpPr>
        <p:spPr>
          <a:xfrm>
            <a:off x="5934300" y="1171325"/>
            <a:ext cx="2912700" cy="8418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 Antes de crear el </a:t>
            </a:r>
            <a:r>
              <a:rPr lang="es" sz="1200">
                <a:solidFill>
                  <a:schemeClr val="dk1"/>
                </a:solidFill>
                <a:latin typeface="Montserrat"/>
                <a:ea typeface="Montserrat"/>
                <a:cs typeface="Montserrat"/>
                <a:sym typeface="Montserrat"/>
              </a:rPr>
              <a:t>grupo</a:t>
            </a:r>
            <a:r>
              <a:rPr lang="es" sz="1200">
                <a:solidFill>
                  <a:schemeClr val="dk1"/>
                </a:solidFill>
                <a:latin typeface="Montserrat"/>
                <a:ea typeface="Montserrat"/>
                <a:cs typeface="Montserrat"/>
                <a:sym typeface="Montserrat"/>
              </a:rPr>
              <a:t> de trabajo verificar si ya está creado, para evitar la duplicidad de la información</a:t>
            </a:r>
            <a:endParaRPr sz="1200">
              <a:latin typeface="Montserrat"/>
              <a:ea typeface="Montserrat"/>
              <a:cs typeface="Montserrat"/>
              <a:sym typeface="Montserrat"/>
            </a:endParaRPr>
          </a:p>
        </p:txBody>
      </p:sp>
      <p:pic>
        <p:nvPicPr>
          <p:cNvPr id="1211" name="Google Shape;1211;p88"/>
          <p:cNvPicPr preferRelativeResize="0"/>
          <p:nvPr/>
        </p:nvPicPr>
        <p:blipFill>
          <a:blip r:embed="rId5">
            <a:alphaModFix/>
          </a:blip>
          <a:stretch>
            <a:fillRect/>
          </a:stretch>
        </p:blipFill>
        <p:spPr>
          <a:xfrm>
            <a:off x="5676350" y="1781676"/>
            <a:ext cx="398700" cy="3814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pic>
        <p:nvPicPr>
          <p:cNvPr id="1216" name="Google Shape;1216;p89"/>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217" name="Google Shape;1217;p89"/>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218" name="Google Shape;1218;p89"/>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a:t>
            </a:r>
            <a:r>
              <a:rPr b="1" lang="es" sz="2400">
                <a:solidFill>
                  <a:srgbClr val="404040"/>
                </a:solidFill>
                <a:latin typeface="Open Sans"/>
                <a:ea typeface="Open Sans"/>
                <a:cs typeface="Open Sans"/>
                <a:sym typeface="Open Sans"/>
              </a:rPr>
              <a:t>Función</a:t>
            </a:r>
            <a:r>
              <a:rPr b="1" lang="es" sz="2400">
                <a:solidFill>
                  <a:srgbClr val="404040"/>
                </a:solidFill>
                <a:latin typeface="Open Sans"/>
                <a:ea typeface="Open Sans"/>
                <a:cs typeface="Open Sans"/>
                <a:sym typeface="Open Sans"/>
              </a:rPr>
              <a:t> Ejecutada  </a:t>
            </a:r>
            <a:endParaRPr b="1" sz="2400">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90"/>
          <p:cNvSpPr txBox="1"/>
          <p:nvPr/>
        </p:nvSpPr>
        <p:spPr>
          <a:xfrm>
            <a:off x="286450" y="1492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 Funcion ejecutada </a:t>
            </a:r>
            <a:endParaRPr b="1" sz="2400">
              <a:latin typeface="Open Sans"/>
              <a:ea typeface="Open Sans"/>
              <a:cs typeface="Open Sans"/>
              <a:sym typeface="Open Sans"/>
            </a:endParaRPr>
          </a:p>
        </p:txBody>
      </p:sp>
      <p:sp>
        <p:nvSpPr>
          <p:cNvPr id="1224" name="Google Shape;1224;p90"/>
          <p:cNvSpPr txBox="1"/>
          <p:nvPr/>
        </p:nvSpPr>
        <p:spPr>
          <a:xfrm>
            <a:off x="457650" y="587325"/>
            <a:ext cx="82287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Configuración </a:t>
            </a:r>
            <a:r>
              <a:rPr lang="es">
                <a:latin typeface="Montserrat"/>
                <a:ea typeface="Montserrat"/>
                <a:cs typeface="Montserrat"/>
                <a:sym typeface="Montserrat"/>
              </a:rPr>
              <a:t>y la opción</a:t>
            </a:r>
            <a:r>
              <a:rPr b="1" lang="es">
                <a:latin typeface="Montserrat"/>
                <a:ea typeface="Montserrat"/>
                <a:cs typeface="Montserrat"/>
                <a:sym typeface="Montserrat"/>
              </a:rPr>
              <a:t> </a:t>
            </a:r>
            <a:r>
              <a:rPr b="1" lang="es">
                <a:latin typeface="Montserrat"/>
                <a:ea typeface="Montserrat"/>
                <a:cs typeface="Montserrat"/>
                <a:sym typeface="Montserrat"/>
              </a:rPr>
              <a:t>función</a:t>
            </a:r>
            <a:r>
              <a:rPr b="1" lang="es">
                <a:latin typeface="Montserrat"/>
                <a:ea typeface="Montserrat"/>
                <a:cs typeface="Montserrat"/>
                <a:sym typeface="Montserrat"/>
              </a:rPr>
              <a:t> Ejecutada </a:t>
            </a:r>
            <a:endParaRPr>
              <a:latin typeface="Montserrat"/>
              <a:ea typeface="Montserrat"/>
              <a:cs typeface="Montserrat"/>
              <a:sym typeface="Montserrat"/>
            </a:endParaRPr>
          </a:p>
        </p:txBody>
      </p:sp>
      <p:pic>
        <p:nvPicPr>
          <p:cNvPr id="1225" name="Google Shape;1225;p90"/>
          <p:cNvPicPr preferRelativeResize="0"/>
          <p:nvPr/>
        </p:nvPicPr>
        <p:blipFill>
          <a:blip r:embed="rId3">
            <a:alphaModFix/>
          </a:blip>
          <a:stretch>
            <a:fillRect/>
          </a:stretch>
        </p:blipFill>
        <p:spPr>
          <a:xfrm>
            <a:off x="500800" y="1179450"/>
            <a:ext cx="8142351" cy="374700"/>
          </a:xfrm>
          <a:prstGeom prst="rect">
            <a:avLst/>
          </a:prstGeom>
          <a:noFill/>
          <a:ln cap="flat" cmpd="sng" w="9525">
            <a:solidFill>
              <a:srgbClr val="000000"/>
            </a:solidFill>
            <a:prstDash val="solid"/>
            <a:round/>
            <a:headEnd len="sm" w="sm" type="none"/>
            <a:tailEnd len="sm" w="sm" type="none"/>
          </a:ln>
        </p:spPr>
      </p:pic>
      <p:sp>
        <p:nvSpPr>
          <p:cNvPr id="1226" name="Google Shape;1226;p90"/>
          <p:cNvSpPr/>
          <p:nvPr/>
        </p:nvSpPr>
        <p:spPr>
          <a:xfrm>
            <a:off x="7765700" y="1199626"/>
            <a:ext cx="877500" cy="334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7" name="Google Shape;1227;p90"/>
          <p:cNvPicPr preferRelativeResize="0"/>
          <p:nvPr/>
        </p:nvPicPr>
        <p:blipFill rotWithShape="1">
          <a:blip r:embed="rId4">
            <a:alphaModFix/>
          </a:blip>
          <a:srcRect b="0" l="0" r="16114" t="0"/>
          <a:stretch/>
        </p:blipFill>
        <p:spPr>
          <a:xfrm>
            <a:off x="714325" y="1771575"/>
            <a:ext cx="1845775" cy="3067050"/>
          </a:xfrm>
          <a:prstGeom prst="rect">
            <a:avLst/>
          </a:prstGeom>
          <a:noFill/>
          <a:ln>
            <a:noFill/>
          </a:ln>
        </p:spPr>
      </p:pic>
      <p:sp>
        <p:nvSpPr>
          <p:cNvPr id="1228" name="Google Shape;1228;p90"/>
          <p:cNvSpPr/>
          <p:nvPr/>
        </p:nvSpPr>
        <p:spPr>
          <a:xfrm>
            <a:off x="811100" y="4035975"/>
            <a:ext cx="1208400" cy="218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9" name="Google Shape;1229;p90"/>
          <p:cNvCxnSpPr/>
          <p:nvPr/>
        </p:nvCxnSpPr>
        <p:spPr>
          <a:xfrm rot="10800000">
            <a:off x="2678500" y="3290300"/>
            <a:ext cx="2666700" cy="0"/>
          </a:xfrm>
          <a:prstGeom prst="straightConnector1">
            <a:avLst/>
          </a:prstGeom>
          <a:noFill/>
          <a:ln cap="flat" cmpd="sng" w="28575">
            <a:solidFill>
              <a:srgbClr val="FF9900"/>
            </a:solidFill>
            <a:prstDash val="solid"/>
            <a:round/>
            <a:headEnd len="med" w="med" type="oval"/>
            <a:tailEnd len="med" w="med" type="oval"/>
          </a:ln>
        </p:spPr>
      </p:cxnSp>
      <p:sp>
        <p:nvSpPr>
          <p:cNvPr id="1230" name="Google Shape;1230;p90"/>
          <p:cNvSpPr txBox="1"/>
          <p:nvPr/>
        </p:nvSpPr>
        <p:spPr>
          <a:xfrm>
            <a:off x="2800575" y="2485075"/>
            <a:ext cx="2466900" cy="20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Montserrat"/>
                <a:ea typeface="Montserrat"/>
                <a:cs typeface="Montserrat"/>
                <a:sym typeface="Montserrat"/>
              </a:rPr>
              <a:t>encontrarás el detalle las funciones ejecutadas creados en la plataforma </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rPr lang="es" sz="1300">
                <a:solidFill>
                  <a:schemeClr val="dk1"/>
                </a:solidFill>
                <a:latin typeface="Montserrat"/>
                <a:ea typeface="Montserrat"/>
                <a:cs typeface="Montserrat"/>
                <a:sym typeface="Montserrat"/>
              </a:rPr>
              <a:t>para crear un grupos de trabajo selecciona</a:t>
            </a:r>
            <a:endParaRPr sz="1300">
              <a:solidFill>
                <a:schemeClr val="dk1"/>
              </a:solidFill>
              <a:latin typeface="Montserrat"/>
              <a:ea typeface="Montserrat"/>
              <a:cs typeface="Montserrat"/>
              <a:sym typeface="Montserrat"/>
            </a:endParaRPr>
          </a:p>
          <a:p>
            <a:pPr indent="0" lvl="0" marL="0" rtl="0" algn="ctr">
              <a:spcBef>
                <a:spcPts val="0"/>
              </a:spcBef>
              <a:spcAft>
                <a:spcPts val="0"/>
              </a:spcAft>
              <a:buNone/>
            </a:pPr>
            <a:r>
              <a:rPr lang="es" sz="1300">
                <a:solidFill>
                  <a:schemeClr val="dk1"/>
                </a:solidFill>
                <a:latin typeface="Montserrat"/>
                <a:ea typeface="Montserrat"/>
                <a:cs typeface="Montserrat"/>
                <a:sym typeface="Montserrat"/>
              </a:rPr>
              <a:t>   </a:t>
            </a:r>
            <a:endParaRPr sz="1300"/>
          </a:p>
        </p:txBody>
      </p:sp>
      <p:pic>
        <p:nvPicPr>
          <p:cNvPr id="1231" name="Google Shape;1231;p90"/>
          <p:cNvPicPr preferRelativeResize="0"/>
          <p:nvPr/>
        </p:nvPicPr>
        <p:blipFill>
          <a:blip r:embed="rId5">
            <a:alphaModFix/>
          </a:blip>
          <a:stretch>
            <a:fillRect/>
          </a:stretch>
        </p:blipFill>
        <p:spPr>
          <a:xfrm>
            <a:off x="3735600" y="3973063"/>
            <a:ext cx="552450" cy="314325"/>
          </a:xfrm>
          <a:prstGeom prst="rect">
            <a:avLst/>
          </a:prstGeom>
          <a:noFill/>
          <a:ln>
            <a:noFill/>
          </a:ln>
        </p:spPr>
      </p:pic>
      <p:pic>
        <p:nvPicPr>
          <p:cNvPr id="1232" name="Google Shape;1232;p90"/>
          <p:cNvPicPr preferRelativeResize="0"/>
          <p:nvPr/>
        </p:nvPicPr>
        <p:blipFill>
          <a:blip r:embed="rId6">
            <a:alphaModFix/>
          </a:blip>
          <a:stretch>
            <a:fillRect/>
          </a:stretch>
        </p:blipFill>
        <p:spPr>
          <a:xfrm>
            <a:off x="5811750" y="1838550"/>
            <a:ext cx="2386600" cy="30670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91"/>
          <p:cNvSpPr txBox="1"/>
          <p:nvPr/>
        </p:nvSpPr>
        <p:spPr>
          <a:xfrm>
            <a:off x="286450" y="149225"/>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Nuevos Cargos / Funcion ejecutada </a:t>
            </a:r>
            <a:endParaRPr b="1" sz="2400">
              <a:latin typeface="Open Sans"/>
              <a:ea typeface="Open Sans"/>
              <a:cs typeface="Open Sans"/>
              <a:sym typeface="Open Sans"/>
            </a:endParaRPr>
          </a:p>
        </p:txBody>
      </p:sp>
      <p:sp>
        <p:nvSpPr>
          <p:cNvPr id="1238" name="Google Shape;1238;p91"/>
          <p:cNvSpPr txBox="1"/>
          <p:nvPr/>
        </p:nvSpPr>
        <p:spPr>
          <a:xfrm>
            <a:off x="457650" y="587325"/>
            <a:ext cx="82287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el módulo de </a:t>
            </a:r>
            <a:r>
              <a:rPr b="1" lang="es">
                <a:latin typeface="Montserrat"/>
                <a:ea typeface="Montserrat"/>
                <a:cs typeface="Montserrat"/>
                <a:sym typeface="Montserrat"/>
              </a:rPr>
              <a:t>Empleados </a:t>
            </a:r>
            <a:r>
              <a:rPr lang="es">
                <a:latin typeface="Montserrat"/>
                <a:ea typeface="Montserrat"/>
                <a:cs typeface="Montserrat"/>
                <a:sym typeface="Montserrat"/>
              </a:rPr>
              <a:t>selecciona la pestaña </a:t>
            </a:r>
            <a:r>
              <a:rPr b="1" lang="es">
                <a:latin typeface="Montserrat"/>
                <a:ea typeface="Montserrat"/>
                <a:cs typeface="Montserrat"/>
                <a:sym typeface="Montserrat"/>
              </a:rPr>
              <a:t>Configuración </a:t>
            </a:r>
            <a:r>
              <a:rPr lang="es">
                <a:latin typeface="Montserrat"/>
                <a:ea typeface="Montserrat"/>
                <a:cs typeface="Montserrat"/>
                <a:sym typeface="Montserrat"/>
              </a:rPr>
              <a:t>y la opción</a:t>
            </a:r>
            <a:r>
              <a:rPr b="1" lang="es">
                <a:latin typeface="Montserrat"/>
                <a:ea typeface="Montserrat"/>
                <a:cs typeface="Montserrat"/>
                <a:sym typeface="Montserrat"/>
              </a:rPr>
              <a:t> </a:t>
            </a:r>
            <a:r>
              <a:rPr b="1" lang="es">
                <a:latin typeface="Montserrat"/>
                <a:ea typeface="Montserrat"/>
                <a:cs typeface="Montserrat"/>
                <a:sym typeface="Montserrat"/>
              </a:rPr>
              <a:t>Función</a:t>
            </a:r>
            <a:r>
              <a:rPr b="1" lang="es">
                <a:latin typeface="Montserrat"/>
                <a:ea typeface="Montserrat"/>
                <a:cs typeface="Montserrat"/>
                <a:sym typeface="Montserrat"/>
              </a:rPr>
              <a:t> ejecutado,  </a:t>
            </a:r>
            <a:r>
              <a:rPr lang="es">
                <a:latin typeface="Montserrat"/>
                <a:ea typeface="Montserrat"/>
                <a:cs typeface="Montserrat"/>
                <a:sym typeface="Montserrat"/>
              </a:rPr>
              <a:t>selecciona </a:t>
            </a:r>
            <a:r>
              <a:rPr b="1" lang="es">
                <a:latin typeface="Montserrat"/>
                <a:ea typeface="Montserrat"/>
                <a:cs typeface="Montserrat"/>
                <a:sym typeface="Montserrat"/>
              </a:rPr>
              <a:t> </a:t>
            </a:r>
            <a:endParaRPr>
              <a:latin typeface="Montserrat"/>
              <a:ea typeface="Montserrat"/>
              <a:cs typeface="Montserrat"/>
              <a:sym typeface="Montserrat"/>
            </a:endParaRPr>
          </a:p>
        </p:txBody>
      </p:sp>
      <p:pic>
        <p:nvPicPr>
          <p:cNvPr id="1239" name="Google Shape;1239;p91"/>
          <p:cNvPicPr preferRelativeResize="0"/>
          <p:nvPr/>
        </p:nvPicPr>
        <p:blipFill>
          <a:blip r:embed="rId3">
            <a:alphaModFix/>
          </a:blip>
          <a:stretch>
            <a:fillRect/>
          </a:stretch>
        </p:blipFill>
        <p:spPr>
          <a:xfrm>
            <a:off x="2626300" y="865125"/>
            <a:ext cx="615225" cy="314325"/>
          </a:xfrm>
          <a:prstGeom prst="rect">
            <a:avLst/>
          </a:prstGeom>
          <a:noFill/>
          <a:ln>
            <a:noFill/>
          </a:ln>
        </p:spPr>
      </p:pic>
      <p:pic>
        <p:nvPicPr>
          <p:cNvPr id="1240" name="Google Shape;1240;p91"/>
          <p:cNvPicPr preferRelativeResize="0"/>
          <p:nvPr/>
        </p:nvPicPr>
        <p:blipFill rotWithShape="1">
          <a:blip r:embed="rId4">
            <a:alphaModFix/>
          </a:blip>
          <a:srcRect b="0" l="0" r="70876" t="0"/>
          <a:stretch/>
        </p:blipFill>
        <p:spPr>
          <a:xfrm>
            <a:off x="838650" y="1344475"/>
            <a:ext cx="3280028" cy="3553724"/>
          </a:xfrm>
          <a:prstGeom prst="rect">
            <a:avLst/>
          </a:prstGeom>
          <a:noFill/>
          <a:ln cap="flat" cmpd="sng" w="9525">
            <a:solidFill>
              <a:srgbClr val="000000"/>
            </a:solidFill>
            <a:prstDash val="solid"/>
            <a:round/>
            <a:headEnd len="sm" w="sm" type="none"/>
            <a:tailEnd len="sm" w="sm" type="none"/>
          </a:ln>
        </p:spPr>
      </p:pic>
      <p:pic>
        <p:nvPicPr>
          <p:cNvPr id="1241" name="Google Shape;1241;p91"/>
          <p:cNvPicPr preferRelativeResize="0"/>
          <p:nvPr/>
        </p:nvPicPr>
        <p:blipFill rotWithShape="1">
          <a:blip r:embed="rId5">
            <a:alphaModFix/>
          </a:blip>
          <a:srcRect b="0" l="61137" r="0" t="0"/>
          <a:stretch/>
        </p:blipFill>
        <p:spPr>
          <a:xfrm>
            <a:off x="4118674" y="1344475"/>
            <a:ext cx="3540752" cy="3553724"/>
          </a:xfrm>
          <a:prstGeom prst="rect">
            <a:avLst/>
          </a:prstGeom>
          <a:noFill/>
          <a:ln cap="flat" cmpd="sng" w="9525">
            <a:solidFill>
              <a:srgbClr val="000000"/>
            </a:solidFill>
            <a:prstDash val="solid"/>
            <a:round/>
            <a:headEnd len="sm" w="sm" type="none"/>
            <a:tailEnd len="sm" w="sm" type="none"/>
          </a:ln>
        </p:spPr>
      </p:pic>
      <p:cxnSp>
        <p:nvCxnSpPr>
          <p:cNvPr id="1242" name="Google Shape;1242;p91"/>
          <p:cNvCxnSpPr>
            <a:stCxn id="1243" idx="0"/>
          </p:cNvCxnSpPr>
          <p:nvPr/>
        </p:nvCxnSpPr>
        <p:spPr>
          <a:xfrm rot="10800000">
            <a:off x="1920306" y="1768920"/>
            <a:ext cx="1635600" cy="964200"/>
          </a:xfrm>
          <a:prstGeom prst="straightConnector1">
            <a:avLst/>
          </a:prstGeom>
          <a:noFill/>
          <a:ln cap="flat" cmpd="sng" w="28575">
            <a:solidFill>
              <a:srgbClr val="FF9900"/>
            </a:solidFill>
            <a:prstDash val="solid"/>
            <a:round/>
            <a:headEnd len="med" w="med" type="oval"/>
            <a:tailEnd len="med" w="med" type="oval"/>
          </a:ln>
        </p:spPr>
      </p:cxnSp>
      <p:sp>
        <p:nvSpPr>
          <p:cNvPr id="1243" name="Google Shape;1243;p91"/>
          <p:cNvSpPr txBox="1"/>
          <p:nvPr/>
        </p:nvSpPr>
        <p:spPr>
          <a:xfrm>
            <a:off x="2065806" y="2733120"/>
            <a:ext cx="2980200" cy="466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Montserrat"/>
                <a:ea typeface="Montserrat"/>
                <a:cs typeface="Montserrat"/>
                <a:sym typeface="Montserrat"/>
              </a:rPr>
              <a:t>Escribe el nombre de la </a:t>
            </a:r>
            <a:r>
              <a:rPr lang="es" sz="1200">
                <a:solidFill>
                  <a:schemeClr val="dk1"/>
                </a:solidFill>
                <a:latin typeface="Montserrat"/>
                <a:ea typeface="Montserrat"/>
                <a:cs typeface="Montserrat"/>
                <a:sym typeface="Montserrat"/>
              </a:rPr>
              <a:t>función</a:t>
            </a:r>
            <a:r>
              <a:rPr lang="es" sz="1200">
                <a:solidFill>
                  <a:schemeClr val="dk1"/>
                </a:solidFill>
                <a:latin typeface="Montserrat"/>
                <a:ea typeface="Montserrat"/>
                <a:cs typeface="Montserrat"/>
                <a:sym typeface="Montserrat"/>
              </a:rPr>
              <a:t> </a:t>
            </a:r>
            <a:r>
              <a:rPr lang="es" sz="1200">
                <a:solidFill>
                  <a:schemeClr val="dk1"/>
                </a:solidFill>
                <a:latin typeface="Montserrat"/>
                <a:ea typeface="Montserrat"/>
                <a:cs typeface="Montserrat"/>
                <a:sym typeface="Montserrat"/>
              </a:rPr>
              <a:t>ejecutada</a:t>
            </a:r>
            <a:endParaRPr sz="1200">
              <a:solidFill>
                <a:schemeClr val="dk1"/>
              </a:solidFill>
              <a:latin typeface="Montserrat"/>
              <a:ea typeface="Montserrat"/>
              <a:cs typeface="Montserrat"/>
              <a:sym typeface="Montserrat"/>
            </a:endParaRPr>
          </a:p>
        </p:txBody>
      </p:sp>
      <p:cxnSp>
        <p:nvCxnSpPr>
          <p:cNvPr id="1244" name="Google Shape;1244;p91"/>
          <p:cNvCxnSpPr>
            <a:stCxn id="1245" idx="0"/>
          </p:cNvCxnSpPr>
          <p:nvPr/>
        </p:nvCxnSpPr>
        <p:spPr>
          <a:xfrm rot="10800000">
            <a:off x="6693726" y="1983432"/>
            <a:ext cx="824100" cy="904800"/>
          </a:xfrm>
          <a:prstGeom prst="straightConnector1">
            <a:avLst/>
          </a:prstGeom>
          <a:noFill/>
          <a:ln cap="flat" cmpd="sng" w="28575">
            <a:solidFill>
              <a:srgbClr val="FF9900"/>
            </a:solidFill>
            <a:prstDash val="solid"/>
            <a:round/>
            <a:headEnd len="med" w="med" type="oval"/>
            <a:tailEnd len="med" w="med" type="oval"/>
          </a:ln>
        </p:spPr>
      </p:cxnSp>
      <p:sp>
        <p:nvSpPr>
          <p:cNvPr id="1245" name="Google Shape;1245;p91"/>
          <p:cNvSpPr txBox="1"/>
          <p:nvPr/>
        </p:nvSpPr>
        <p:spPr>
          <a:xfrm>
            <a:off x="6269526" y="2888232"/>
            <a:ext cx="2496600" cy="466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Ingresa la descripción requerida </a:t>
            </a:r>
            <a:endParaRPr sz="12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1246" name="Google Shape;1246;p91"/>
          <p:cNvSpPr txBox="1"/>
          <p:nvPr/>
        </p:nvSpPr>
        <p:spPr>
          <a:xfrm>
            <a:off x="3207000" y="4210350"/>
            <a:ext cx="2791200" cy="7014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Montserrat"/>
                <a:ea typeface="Montserrat"/>
                <a:cs typeface="Montserrat"/>
                <a:sym typeface="Montserrat"/>
              </a:rPr>
              <a:t> Antes de crear la </a:t>
            </a:r>
            <a:r>
              <a:rPr lang="es" sz="1100">
                <a:solidFill>
                  <a:schemeClr val="dk1"/>
                </a:solidFill>
                <a:latin typeface="Montserrat"/>
                <a:ea typeface="Montserrat"/>
                <a:cs typeface="Montserrat"/>
                <a:sym typeface="Montserrat"/>
              </a:rPr>
              <a:t>función</a:t>
            </a:r>
            <a:r>
              <a:rPr lang="es" sz="1100">
                <a:solidFill>
                  <a:schemeClr val="dk1"/>
                </a:solidFill>
                <a:latin typeface="Montserrat"/>
                <a:ea typeface="Montserrat"/>
                <a:cs typeface="Montserrat"/>
                <a:sym typeface="Montserrat"/>
              </a:rPr>
              <a:t> ejecutada verificar si ya está creado, para evitar la duplicidad de la información</a:t>
            </a:r>
            <a:endParaRPr sz="1100">
              <a:latin typeface="Montserrat"/>
              <a:ea typeface="Montserrat"/>
              <a:cs typeface="Montserrat"/>
              <a:sym typeface="Montserrat"/>
            </a:endParaRPr>
          </a:p>
        </p:txBody>
      </p:sp>
      <p:pic>
        <p:nvPicPr>
          <p:cNvPr id="1247" name="Google Shape;1247;p91"/>
          <p:cNvPicPr preferRelativeResize="0"/>
          <p:nvPr/>
        </p:nvPicPr>
        <p:blipFill>
          <a:blip r:embed="rId6">
            <a:alphaModFix/>
          </a:blip>
          <a:stretch>
            <a:fillRect/>
          </a:stretch>
        </p:blipFill>
        <p:spPr>
          <a:xfrm>
            <a:off x="2949050" y="4753008"/>
            <a:ext cx="398700" cy="3391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txBox="1"/>
          <p:nvPr/>
        </p:nvSpPr>
        <p:spPr>
          <a:xfrm>
            <a:off x="2042175" y="2029925"/>
            <a:ext cx="47724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SemiBold"/>
                <a:ea typeface="Open Sans SemiBold"/>
                <a:cs typeface="Open Sans SemiBold"/>
                <a:sym typeface="Open Sans SemiBold"/>
              </a:rPr>
              <a:t>Login y Menú de Herramientas</a:t>
            </a:r>
            <a:endParaRPr>
              <a:solidFill>
                <a:srgbClr val="FFFFFF"/>
              </a:solidFill>
              <a:latin typeface="Open Sans SemiBold"/>
              <a:ea typeface="Open Sans SemiBold"/>
              <a:cs typeface="Open Sans SemiBold"/>
              <a:sym typeface="Open Sans SemiBold"/>
            </a:endParaRPr>
          </a:p>
        </p:txBody>
      </p:sp>
      <p:pic>
        <p:nvPicPr>
          <p:cNvPr id="147" name="Google Shape;147;p20"/>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48" name="Google Shape;148;p20"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49" name="Google Shape;149;p20"/>
          <p:cNvPicPr preferRelativeResize="0"/>
          <p:nvPr/>
        </p:nvPicPr>
        <p:blipFill rotWithShape="1">
          <a:blip r:embed="rId5">
            <a:alphaModFix amt="22000"/>
          </a:blip>
          <a:srcRect b="1419" l="0" r="0" t="-1420"/>
          <a:stretch/>
        </p:blipFill>
        <p:spPr>
          <a:xfrm>
            <a:off x="1194626" y="1626076"/>
            <a:ext cx="6754749" cy="23485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92"/>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3" name="Google Shape;1253;p92"/>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254" name="Google Shape;1254;p92"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1255" name="Google Shape;1255;p92"/>
          <p:cNvSpPr txBox="1"/>
          <p:nvPr/>
        </p:nvSpPr>
        <p:spPr>
          <a:xfrm>
            <a:off x="1274775" y="2202150"/>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a:ea typeface="Open Sans"/>
                <a:cs typeface="Open Sans"/>
                <a:sym typeface="Open Sans"/>
              </a:rPr>
              <a:t>Creación de </a:t>
            </a:r>
            <a:r>
              <a:rPr b="1" lang="es" sz="3600">
                <a:solidFill>
                  <a:srgbClr val="FFFFFF"/>
                </a:solidFill>
                <a:latin typeface="Open Sans"/>
                <a:ea typeface="Open Sans"/>
                <a:cs typeface="Open Sans"/>
                <a:sym typeface="Open Sans"/>
              </a:rPr>
              <a:t>Novedades</a:t>
            </a:r>
            <a:endParaRPr b="1"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pic>
        <p:nvPicPr>
          <p:cNvPr id="1256" name="Google Shape;1256;p92"/>
          <p:cNvPicPr preferRelativeResize="0"/>
          <p:nvPr/>
        </p:nvPicPr>
        <p:blipFill rotWithShape="1">
          <a:blip r:embed="rId5">
            <a:alphaModFix amt="22000"/>
          </a:blip>
          <a:srcRect b="0" l="0" r="0" t="0"/>
          <a:stretch/>
        </p:blipFill>
        <p:spPr>
          <a:xfrm>
            <a:off x="1876508" y="1405950"/>
            <a:ext cx="5390980" cy="187438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93"/>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262" name="Google Shape;1262;p93"/>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263" name="Google Shape;1263;p93"/>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Novedades Individual </a:t>
            </a:r>
            <a:endParaRPr b="1" sz="2400">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94"/>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novedades</a:t>
            </a:r>
            <a:endParaRPr b="1" sz="2400">
              <a:latin typeface="Open Sans"/>
              <a:ea typeface="Open Sans"/>
              <a:cs typeface="Open Sans"/>
              <a:sym typeface="Open Sans"/>
            </a:endParaRPr>
          </a:p>
        </p:txBody>
      </p:sp>
      <p:sp>
        <p:nvSpPr>
          <p:cNvPr id="1269" name="Google Shape;1269;p94"/>
          <p:cNvSpPr txBox="1"/>
          <p:nvPr/>
        </p:nvSpPr>
        <p:spPr>
          <a:xfrm>
            <a:off x="954525" y="6029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a:latin typeface="Montserrat"/>
                <a:ea typeface="Montserrat"/>
                <a:cs typeface="Montserrat"/>
                <a:sym typeface="Montserrat"/>
              </a:rPr>
              <a:t>Dirígete</a:t>
            </a:r>
            <a:r>
              <a:rPr b="1" i="1" lang="es">
                <a:latin typeface="Montserrat"/>
                <a:ea typeface="Montserrat"/>
                <a:cs typeface="Montserrat"/>
                <a:sym typeface="Montserrat"/>
              </a:rPr>
              <a:t> al </a:t>
            </a:r>
            <a:r>
              <a:rPr b="1" i="1" lang="es">
                <a:latin typeface="Montserrat"/>
                <a:ea typeface="Montserrat"/>
                <a:cs typeface="Montserrat"/>
                <a:sym typeface="Montserrat"/>
              </a:rPr>
              <a:t>módulo</a:t>
            </a:r>
            <a:r>
              <a:rPr b="1" i="1" lang="es">
                <a:latin typeface="Montserrat"/>
                <a:ea typeface="Montserrat"/>
                <a:cs typeface="Montserrat"/>
                <a:sym typeface="Montserrat"/>
              </a:rPr>
              <a:t> empleados </a:t>
            </a:r>
            <a:r>
              <a:rPr lang="es">
                <a:latin typeface="Montserrat"/>
                <a:ea typeface="Montserrat"/>
                <a:cs typeface="Montserrat"/>
                <a:sym typeface="Montserrat"/>
              </a:rPr>
              <a:t> y da click en la pestaña Novedades.    </a:t>
            </a:r>
            <a:endParaRPr>
              <a:latin typeface="Montserrat"/>
              <a:ea typeface="Montserrat"/>
              <a:cs typeface="Montserrat"/>
              <a:sym typeface="Montserrat"/>
            </a:endParaRPr>
          </a:p>
          <a:p>
            <a:pPr indent="0" lvl="0" marL="0" rtl="0" algn="l">
              <a:spcBef>
                <a:spcPts val="0"/>
              </a:spcBef>
              <a:spcAft>
                <a:spcPts val="0"/>
              </a:spcAft>
              <a:buNone/>
            </a:pPr>
            <a:r>
              <a:rPr lang="es">
                <a:latin typeface="Montserrat"/>
                <a:ea typeface="Montserrat"/>
                <a:cs typeface="Montserrat"/>
                <a:sym typeface="Montserrat"/>
              </a:rPr>
              <a:t>Dependiendo de tu rol la plataforma te dejará ver las novedades habilitadas para ti.</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1270" name="Google Shape;1270;p94"/>
          <p:cNvPicPr preferRelativeResize="0"/>
          <p:nvPr/>
        </p:nvPicPr>
        <p:blipFill>
          <a:blip r:embed="rId3">
            <a:alphaModFix/>
          </a:blip>
          <a:stretch>
            <a:fillRect/>
          </a:stretch>
        </p:blipFill>
        <p:spPr>
          <a:xfrm>
            <a:off x="570912" y="1240150"/>
            <a:ext cx="5991978" cy="3598550"/>
          </a:xfrm>
          <a:prstGeom prst="rect">
            <a:avLst/>
          </a:prstGeom>
          <a:noFill/>
          <a:ln>
            <a:noFill/>
          </a:ln>
          <a:effectLst>
            <a:outerShdw blurRad="57150" rotWithShape="0" algn="bl" dir="5400000" dist="19050">
              <a:srgbClr val="000000">
                <a:alpha val="20000"/>
              </a:srgbClr>
            </a:outerShdw>
          </a:effectLst>
        </p:spPr>
      </p:pic>
      <p:pic>
        <p:nvPicPr>
          <p:cNvPr id="1271" name="Google Shape;1271;p94"/>
          <p:cNvPicPr preferRelativeResize="0"/>
          <p:nvPr/>
        </p:nvPicPr>
        <p:blipFill>
          <a:blip r:embed="rId4">
            <a:alphaModFix/>
          </a:blip>
          <a:stretch>
            <a:fillRect/>
          </a:stretch>
        </p:blipFill>
        <p:spPr>
          <a:xfrm>
            <a:off x="380990" y="594250"/>
            <a:ext cx="542925" cy="542925"/>
          </a:xfrm>
          <a:prstGeom prst="rect">
            <a:avLst/>
          </a:prstGeom>
          <a:noFill/>
          <a:ln>
            <a:noFill/>
          </a:ln>
        </p:spPr>
      </p:pic>
      <p:sp>
        <p:nvSpPr>
          <p:cNvPr id="1272" name="Google Shape;1272;p94"/>
          <p:cNvSpPr txBox="1"/>
          <p:nvPr/>
        </p:nvSpPr>
        <p:spPr>
          <a:xfrm>
            <a:off x="6992275" y="1212675"/>
            <a:ext cx="16035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Navega, organiza y filtra las novedades creadas</a:t>
            </a:r>
            <a:endParaRPr sz="1200">
              <a:latin typeface="Montserrat"/>
              <a:ea typeface="Montserrat"/>
              <a:cs typeface="Montserrat"/>
              <a:sym typeface="Montserrat"/>
            </a:endParaRPr>
          </a:p>
        </p:txBody>
      </p:sp>
      <p:cxnSp>
        <p:nvCxnSpPr>
          <p:cNvPr id="1273" name="Google Shape;1273;p94"/>
          <p:cNvCxnSpPr/>
          <p:nvPr/>
        </p:nvCxnSpPr>
        <p:spPr>
          <a:xfrm rot="10800000">
            <a:off x="5525525" y="1573575"/>
            <a:ext cx="1370700" cy="0"/>
          </a:xfrm>
          <a:prstGeom prst="straightConnector1">
            <a:avLst/>
          </a:prstGeom>
          <a:noFill/>
          <a:ln cap="flat" cmpd="sng" w="28575">
            <a:solidFill>
              <a:srgbClr val="FF9900"/>
            </a:solidFill>
            <a:prstDash val="solid"/>
            <a:round/>
            <a:headEnd len="med" w="med" type="oval"/>
            <a:tailEnd len="med" w="med" type="oval"/>
          </a:ln>
        </p:spPr>
      </p:cxnSp>
      <p:cxnSp>
        <p:nvCxnSpPr>
          <p:cNvPr id="1274" name="Google Shape;1274;p94"/>
          <p:cNvCxnSpPr/>
          <p:nvPr/>
        </p:nvCxnSpPr>
        <p:spPr>
          <a:xfrm rot="10800000">
            <a:off x="6402725" y="2642900"/>
            <a:ext cx="493500" cy="0"/>
          </a:xfrm>
          <a:prstGeom prst="straightConnector1">
            <a:avLst/>
          </a:prstGeom>
          <a:noFill/>
          <a:ln cap="flat" cmpd="sng" w="28575">
            <a:solidFill>
              <a:srgbClr val="FF9900"/>
            </a:solidFill>
            <a:prstDash val="solid"/>
            <a:round/>
            <a:headEnd len="med" w="med" type="oval"/>
            <a:tailEnd len="med" w="med" type="oval"/>
          </a:ln>
        </p:spPr>
      </p:cxnSp>
      <p:sp>
        <p:nvSpPr>
          <p:cNvPr id="1275" name="Google Shape;1275;p94"/>
          <p:cNvSpPr txBox="1"/>
          <p:nvPr/>
        </p:nvSpPr>
        <p:spPr>
          <a:xfrm>
            <a:off x="6987075" y="2363250"/>
            <a:ext cx="1932600" cy="1074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Encuentra un listado detallado de todas las novedades creadas.</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Al dar click en la novedad podrás ver el </a:t>
            </a:r>
            <a:r>
              <a:rPr lang="es" sz="1200" u="sng">
                <a:solidFill>
                  <a:schemeClr val="hlink"/>
                </a:solidFill>
                <a:latin typeface="Montserrat"/>
                <a:ea typeface="Montserrat"/>
                <a:cs typeface="Montserrat"/>
                <a:sym typeface="Montserrat"/>
                <a:hlinkClick action="ppaction://hlinksldjump" r:id="rId5"/>
              </a:rPr>
              <a:t>Detalle</a:t>
            </a:r>
            <a:r>
              <a:rPr lang="es" sz="1200">
                <a:latin typeface="Montserrat"/>
                <a:ea typeface="Montserrat"/>
                <a:cs typeface="Montserrat"/>
                <a:sym typeface="Montserrat"/>
              </a:rPr>
              <a:t> de la misma.</a:t>
            </a:r>
            <a:endParaRPr sz="1200">
              <a:latin typeface="Montserrat"/>
              <a:ea typeface="Montserrat"/>
              <a:cs typeface="Montserrat"/>
              <a:sym typeface="Montserrat"/>
            </a:endParaRPr>
          </a:p>
        </p:txBody>
      </p:sp>
      <p:grpSp>
        <p:nvGrpSpPr>
          <p:cNvPr id="1276" name="Google Shape;1276;p94"/>
          <p:cNvGrpSpPr/>
          <p:nvPr/>
        </p:nvGrpSpPr>
        <p:grpSpPr>
          <a:xfrm>
            <a:off x="6992275" y="3814050"/>
            <a:ext cx="1603500" cy="721800"/>
            <a:chOff x="6910875" y="3896625"/>
            <a:chExt cx="1603500" cy="721800"/>
          </a:xfrm>
        </p:grpSpPr>
        <p:sp>
          <p:nvSpPr>
            <p:cNvPr id="1277" name="Google Shape;1277;p94"/>
            <p:cNvSpPr txBox="1"/>
            <p:nvPr/>
          </p:nvSpPr>
          <p:spPr>
            <a:xfrm>
              <a:off x="6910875" y="3896625"/>
              <a:ext cx="16035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 Selecciona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6"/>
                </a:rPr>
                <a:t>para crear</a:t>
              </a:r>
              <a:r>
                <a:rPr lang="es" sz="1200">
                  <a:latin typeface="Montserrat"/>
                  <a:ea typeface="Montserrat"/>
                  <a:cs typeface="Montserrat"/>
                  <a:sym typeface="Montserrat"/>
                </a:rPr>
                <a:t> una nueva novedad</a:t>
              </a:r>
              <a:endParaRPr sz="1200">
                <a:latin typeface="Montserrat"/>
                <a:ea typeface="Montserrat"/>
                <a:cs typeface="Montserrat"/>
                <a:sym typeface="Montserrat"/>
              </a:endParaRPr>
            </a:p>
          </p:txBody>
        </p:sp>
        <p:pic>
          <p:nvPicPr>
            <p:cNvPr id="1278" name="Google Shape;1278;p94"/>
            <p:cNvPicPr preferRelativeResize="0"/>
            <p:nvPr/>
          </p:nvPicPr>
          <p:blipFill>
            <a:blip r:embed="rId7">
              <a:alphaModFix/>
            </a:blip>
            <a:stretch>
              <a:fillRect/>
            </a:stretch>
          </p:blipFill>
          <p:spPr>
            <a:xfrm>
              <a:off x="7126690" y="4220625"/>
              <a:ext cx="552450" cy="323850"/>
            </a:xfrm>
            <a:prstGeom prst="rect">
              <a:avLst/>
            </a:prstGeom>
            <a:noFill/>
            <a:ln>
              <a:noFill/>
            </a:ln>
          </p:spPr>
        </p:pic>
      </p:grpSp>
      <p:pic>
        <p:nvPicPr>
          <p:cNvPr id="1279" name="Google Shape;1279;p94"/>
          <p:cNvPicPr preferRelativeResize="0"/>
          <p:nvPr/>
        </p:nvPicPr>
        <p:blipFill>
          <a:blip r:embed="rId8">
            <a:alphaModFix/>
          </a:blip>
          <a:stretch>
            <a:fillRect/>
          </a:stretch>
        </p:blipFill>
        <p:spPr>
          <a:xfrm>
            <a:off x="8591925" y="152400"/>
            <a:ext cx="330500" cy="330500"/>
          </a:xfrm>
          <a:prstGeom prst="rect">
            <a:avLst/>
          </a:prstGeom>
          <a:noFill/>
          <a:ln>
            <a:noFill/>
          </a:ln>
        </p:spPr>
      </p:pic>
      <p:pic>
        <p:nvPicPr>
          <p:cNvPr id="1280" name="Google Shape;1280;p94" title="Home">
            <a:hlinkClick/>
          </p:cNvPr>
          <p:cNvPicPr preferRelativeResize="0"/>
          <p:nvPr/>
        </p:nvPicPr>
        <p:blipFill>
          <a:blip r:embed="rId9">
            <a:alphaModFix/>
          </a:blip>
          <a:stretch>
            <a:fillRect/>
          </a:stretch>
        </p:blipFill>
        <p:spPr>
          <a:xfrm>
            <a:off x="152400" y="4771275"/>
            <a:ext cx="219825" cy="2198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p95"/>
          <p:cNvPicPr preferRelativeResize="0"/>
          <p:nvPr/>
        </p:nvPicPr>
        <p:blipFill rotWithShape="1">
          <a:blip r:embed="rId3">
            <a:alphaModFix/>
          </a:blip>
          <a:srcRect b="0" l="0" r="1127" t="0"/>
          <a:stretch/>
        </p:blipFill>
        <p:spPr>
          <a:xfrm>
            <a:off x="559100" y="1164900"/>
            <a:ext cx="6153426" cy="3428975"/>
          </a:xfrm>
          <a:prstGeom prst="rect">
            <a:avLst/>
          </a:prstGeom>
          <a:noFill/>
          <a:ln>
            <a:noFill/>
          </a:ln>
          <a:effectLst>
            <a:outerShdw blurRad="57150" rotWithShape="0" algn="bl" dir="5400000" dist="19050">
              <a:srgbClr val="000000">
                <a:alpha val="20000"/>
              </a:srgbClr>
            </a:outerShdw>
          </a:effectLst>
        </p:spPr>
      </p:pic>
      <p:sp>
        <p:nvSpPr>
          <p:cNvPr id="1286" name="Google Shape;1286;p95"/>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Detalle de novedad </a:t>
            </a:r>
            <a:endParaRPr b="1" sz="2400">
              <a:latin typeface="Open Sans"/>
              <a:ea typeface="Open Sans"/>
              <a:cs typeface="Open Sans"/>
              <a:sym typeface="Open Sans"/>
            </a:endParaRPr>
          </a:p>
        </p:txBody>
      </p:sp>
      <p:sp>
        <p:nvSpPr>
          <p:cNvPr id="1287" name="Google Shape;1287;p95"/>
          <p:cNvSpPr txBox="1"/>
          <p:nvPr/>
        </p:nvSpPr>
        <p:spPr>
          <a:xfrm>
            <a:off x="335880" y="45150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dar click sobre una novedad se mostrará la siguiente información: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88" name="Google Shape;1288;p95"/>
          <p:cNvSpPr txBox="1"/>
          <p:nvPr/>
        </p:nvSpPr>
        <p:spPr>
          <a:xfrm>
            <a:off x="6928600" y="1212675"/>
            <a:ext cx="1946700" cy="484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Navega las novedades creadas</a:t>
            </a:r>
            <a:endParaRPr sz="1200">
              <a:latin typeface="Montserrat"/>
              <a:ea typeface="Montserrat"/>
              <a:cs typeface="Montserrat"/>
              <a:sym typeface="Montserrat"/>
            </a:endParaRPr>
          </a:p>
        </p:txBody>
      </p:sp>
      <p:cxnSp>
        <p:nvCxnSpPr>
          <p:cNvPr id="1289" name="Google Shape;1289;p95"/>
          <p:cNvCxnSpPr/>
          <p:nvPr/>
        </p:nvCxnSpPr>
        <p:spPr>
          <a:xfrm rot="10800000">
            <a:off x="6402725" y="1497375"/>
            <a:ext cx="493500" cy="0"/>
          </a:xfrm>
          <a:prstGeom prst="straightConnector1">
            <a:avLst/>
          </a:prstGeom>
          <a:noFill/>
          <a:ln cap="flat" cmpd="sng" w="28575">
            <a:solidFill>
              <a:srgbClr val="FF9900"/>
            </a:solidFill>
            <a:prstDash val="solid"/>
            <a:round/>
            <a:headEnd len="med" w="med" type="oval"/>
            <a:tailEnd len="med" w="med" type="oval"/>
          </a:ln>
        </p:spPr>
      </p:cxnSp>
      <p:cxnSp>
        <p:nvCxnSpPr>
          <p:cNvPr id="1290" name="Google Shape;1290;p95"/>
          <p:cNvCxnSpPr/>
          <p:nvPr/>
        </p:nvCxnSpPr>
        <p:spPr>
          <a:xfrm flipH="1">
            <a:off x="5133800" y="2009425"/>
            <a:ext cx="1776600" cy="476100"/>
          </a:xfrm>
          <a:prstGeom prst="straightConnector1">
            <a:avLst/>
          </a:prstGeom>
          <a:noFill/>
          <a:ln cap="flat" cmpd="sng" w="28575">
            <a:solidFill>
              <a:srgbClr val="FF9900"/>
            </a:solidFill>
            <a:prstDash val="solid"/>
            <a:round/>
            <a:headEnd len="med" w="med" type="oval"/>
            <a:tailEnd len="med" w="med" type="oval"/>
          </a:ln>
        </p:spPr>
      </p:cxnSp>
      <p:sp>
        <p:nvSpPr>
          <p:cNvPr id="1291" name="Google Shape;1291;p95"/>
          <p:cNvSpPr txBox="1"/>
          <p:nvPr/>
        </p:nvSpPr>
        <p:spPr>
          <a:xfrm>
            <a:off x="6834200" y="1800925"/>
            <a:ext cx="21645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Encuentra el resumen de la novedad</a:t>
            </a:r>
            <a:endParaRPr sz="1200">
              <a:latin typeface="Montserrat"/>
              <a:ea typeface="Montserrat"/>
              <a:cs typeface="Montserrat"/>
              <a:sym typeface="Montserrat"/>
            </a:endParaRPr>
          </a:p>
        </p:txBody>
      </p:sp>
      <p:sp>
        <p:nvSpPr>
          <p:cNvPr id="1292" name="Google Shape;1292;p95"/>
          <p:cNvSpPr txBox="1"/>
          <p:nvPr/>
        </p:nvSpPr>
        <p:spPr>
          <a:xfrm>
            <a:off x="6899975" y="2427250"/>
            <a:ext cx="2007300" cy="234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editar para modificar la novedad si aplica. La novedad debe estar en Borrador.</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Da click en Create para </a:t>
            </a:r>
            <a:r>
              <a:rPr lang="es" sz="1200" u="sng">
                <a:solidFill>
                  <a:schemeClr val="hlink"/>
                </a:solidFill>
                <a:latin typeface="Montserrat"/>
                <a:ea typeface="Montserrat"/>
                <a:cs typeface="Montserrat"/>
                <a:sym typeface="Montserrat"/>
                <a:hlinkClick action="ppaction://hlinksldjump" r:id="rId4"/>
              </a:rPr>
              <a:t>Crear una nueva novedad.</a:t>
            </a:r>
            <a:endParaRPr sz="1200">
              <a:solidFill>
                <a:srgbClr val="FF0000"/>
              </a:solidFill>
              <a:latin typeface="Montserrat"/>
              <a:ea typeface="Montserrat"/>
              <a:cs typeface="Montserrat"/>
              <a:sym typeface="Montserrat"/>
            </a:endParaRPr>
          </a:p>
        </p:txBody>
      </p:sp>
      <p:pic>
        <p:nvPicPr>
          <p:cNvPr id="1293" name="Google Shape;1293;p95"/>
          <p:cNvPicPr preferRelativeResize="0"/>
          <p:nvPr/>
        </p:nvPicPr>
        <p:blipFill>
          <a:blip r:embed="rId5">
            <a:alphaModFix/>
          </a:blip>
          <a:stretch>
            <a:fillRect/>
          </a:stretch>
        </p:blipFill>
        <p:spPr>
          <a:xfrm>
            <a:off x="7205975" y="3619625"/>
            <a:ext cx="991500" cy="330500"/>
          </a:xfrm>
          <a:prstGeom prst="rect">
            <a:avLst/>
          </a:prstGeom>
          <a:noFill/>
          <a:ln cap="flat" cmpd="sng" w="9525">
            <a:solidFill>
              <a:srgbClr val="000000"/>
            </a:solidFill>
            <a:prstDash val="solid"/>
            <a:round/>
            <a:headEnd len="sm" w="sm" type="none"/>
            <a:tailEnd len="sm" w="sm" type="none"/>
          </a:ln>
        </p:spPr>
      </p:pic>
      <p:cxnSp>
        <p:nvCxnSpPr>
          <p:cNvPr id="1294" name="Google Shape;1294;p95"/>
          <p:cNvCxnSpPr/>
          <p:nvPr/>
        </p:nvCxnSpPr>
        <p:spPr>
          <a:xfrm>
            <a:off x="7205975" y="3387350"/>
            <a:ext cx="0" cy="422700"/>
          </a:xfrm>
          <a:prstGeom prst="straightConnector1">
            <a:avLst/>
          </a:prstGeom>
          <a:noFill/>
          <a:ln cap="flat" cmpd="sng" w="28575">
            <a:solidFill>
              <a:srgbClr val="FF9900"/>
            </a:solidFill>
            <a:prstDash val="solid"/>
            <a:round/>
            <a:headEnd len="med" w="med" type="oval"/>
            <a:tailEnd len="med" w="med" type="oval"/>
          </a:ln>
        </p:spPr>
      </p:cxnSp>
      <p:cxnSp>
        <p:nvCxnSpPr>
          <p:cNvPr id="1295" name="Google Shape;1295;p95"/>
          <p:cNvCxnSpPr/>
          <p:nvPr/>
        </p:nvCxnSpPr>
        <p:spPr>
          <a:xfrm>
            <a:off x="8121275" y="3750000"/>
            <a:ext cx="0" cy="422700"/>
          </a:xfrm>
          <a:prstGeom prst="straightConnector1">
            <a:avLst/>
          </a:prstGeom>
          <a:noFill/>
          <a:ln cap="flat" cmpd="sng" w="28575">
            <a:solidFill>
              <a:srgbClr val="FF9900"/>
            </a:solidFill>
            <a:prstDash val="solid"/>
            <a:round/>
            <a:headEnd len="med" w="med" type="oval"/>
            <a:tailEnd len="med" w="med" type="oval"/>
          </a:ln>
        </p:spPr>
      </p:cxnSp>
      <p:cxnSp>
        <p:nvCxnSpPr>
          <p:cNvPr id="1296" name="Google Shape;1296;p95"/>
          <p:cNvCxnSpPr/>
          <p:nvPr/>
        </p:nvCxnSpPr>
        <p:spPr>
          <a:xfrm rot="10800000">
            <a:off x="4846050" y="1714875"/>
            <a:ext cx="493500" cy="0"/>
          </a:xfrm>
          <a:prstGeom prst="straightConnector1">
            <a:avLst/>
          </a:prstGeom>
          <a:noFill/>
          <a:ln cap="flat" cmpd="sng" w="28575">
            <a:solidFill>
              <a:srgbClr val="FF9900"/>
            </a:solidFill>
            <a:prstDash val="solid"/>
            <a:round/>
            <a:headEnd len="med" w="med" type="oval"/>
            <a:tailEnd len="med" w="med" type="oval"/>
          </a:ln>
        </p:spPr>
      </p:cxnSp>
      <p:sp>
        <p:nvSpPr>
          <p:cNvPr id="1297" name="Google Shape;1297;p95"/>
          <p:cNvSpPr txBox="1"/>
          <p:nvPr/>
        </p:nvSpPr>
        <p:spPr>
          <a:xfrm>
            <a:off x="1882950" y="1306800"/>
            <a:ext cx="2886900" cy="732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Revisa el estado actual de la novedad: Borrador, En espera, Aprobada y Procesada.</a:t>
            </a:r>
            <a:endParaRPr sz="1200">
              <a:latin typeface="Montserrat"/>
              <a:ea typeface="Montserrat"/>
              <a:cs typeface="Montserrat"/>
              <a:sym typeface="Montserrat"/>
            </a:endParaRPr>
          </a:p>
        </p:txBody>
      </p:sp>
      <p:pic>
        <p:nvPicPr>
          <p:cNvPr id="1298" name="Google Shape;1298;p95"/>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1299" name="Google Shape;1299;p95" title="Home">
            <a:hlinkClick/>
          </p:cNvPr>
          <p:cNvPicPr preferRelativeResize="0"/>
          <p:nvPr/>
        </p:nvPicPr>
        <p:blipFill>
          <a:blip r:embed="rId7">
            <a:alphaModFix/>
          </a:blip>
          <a:stretch>
            <a:fillRect/>
          </a:stretch>
        </p:blipFill>
        <p:spPr>
          <a:xfrm>
            <a:off x="152400" y="4771275"/>
            <a:ext cx="219825" cy="2198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pic>
        <p:nvPicPr>
          <p:cNvPr id="1304" name="Google Shape;1304;p96"/>
          <p:cNvPicPr preferRelativeResize="0"/>
          <p:nvPr/>
        </p:nvPicPr>
        <p:blipFill>
          <a:blip r:embed="rId3">
            <a:alphaModFix/>
          </a:blip>
          <a:stretch>
            <a:fillRect/>
          </a:stretch>
        </p:blipFill>
        <p:spPr>
          <a:xfrm>
            <a:off x="559100" y="1374650"/>
            <a:ext cx="6174125" cy="2874261"/>
          </a:xfrm>
          <a:prstGeom prst="rect">
            <a:avLst/>
          </a:prstGeom>
          <a:noFill/>
          <a:ln>
            <a:noFill/>
          </a:ln>
          <a:effectLst>
            <a:outerShdw blurRad="57150" rotWithShape="0" algn="bl" dir="5400000" dist="19050">
              <a:srgbClr val="000000">
                <a:alpha val="20000"/>
              </a:srgbClr>
            </a:outerShdw>
          </a:effectLst>
        </p:spPr>
      </p:pic>
      <p:sp>
        <p:nvSpPr>
          <p:cNvPr id="1305" name="Google Shape;1305;p96"/>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Detalle de novedad </a:t>
            </a:r>
            <a:endParaRPr b="1" sz="2400">
              <a:latin typeface="Open Sans"/>
              <a:ea typeface="Open Sans"/>
              <a:cs typeface="Open Sans"/>
              <a:sym typeface="Open Sans"/>
            </a:endParaRPr>
          </a:p>
        </p:txBody>
      </p:sp>
      <p:sp>
        <p:nvSpPr>
          <p:cNvPr id="1306" name="Google Shape;1306;p96"/>
          <p:cNvSpPr txBox="1"/>
          <p:nvPr/>
        </p:nvSpPr>
        <p:spPr>
          <a:xfrm>
            <a:off x="352924" y="479824"/>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la parte inferior del detalle de la novedad </a:t>
            </a:r>
            <a:r>
              <a:rPr lang="es">
                <a:latin typeface="Montserrat"/>
                <a:ea typeface="Montserrat"/>
                <a:cs typeface="Montserrat"/>
                <a:sym typeface="Montserrat"/>
              </a:rPr>
              <a:t>se mostrará la siguiente información:.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7" name="Google Shape;1307;p96"/>
          <p:cNvSpPr txBox="1"/>
          <p:nvPr/>
        </p:nvSpPr>
        <p:spPr>
          <a:xfrm>
            <a:off x="6992275" y="1288875"/>
            <a:ext cx="16035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Identifica quien está dando seguimiento a la novedad.</a:t>
            </a:r>
            <a:endParaRPr sz="1200">
              <a:latin typeface="Montserrat"/>
              <a:ea typeface="Montserrat"/>
              <a:cs typeface="Montserrat"/>
              <a:sym typeface="Montserrat"/>
            </a:endParaRPr>
          </a:p>
        </p:txBody>
      </p:sp>
      <p:cxnSp>
        <p:nvCxnSpPr>
          <p:cNvPr id="1308" name="Google Shape;1308;p96"/>
          <p:cNvCxnSpPr/>
          <p:nvPr/>
        </p:nvCxnSpPr>
        <p:spPr>
          <a:xfrm rot="10800000">
            <a:off x="6402725" y="1649775"/>
            <a:ext cx="493500" cy="0"/>
          </a:xfrm>
          <a:prstGeom prst="straightConnector1">
            <a:avLst/>
          </a:prstGeom>
          <a:noFill/>
          <a:ln cap="flat" cmpd="sng" w="28575">
            <a:solidFill>
              <a:srgbClr val="FF9900"/>
            </a:solidFill>
            <a:prstDash val="solid"/>
            <a:round/>
            <a:headEnd len="med" w="med" type="oval"/>
            <a:tailEnd len="med" w="med" type="oval"/>
          </a:ln>
        </p:spPr>
      </p:cxnSp>
      <p:cxnSp>
        <p:nvCxnSpPr>
          <p:cNvPr id="1309" name="Google Shape;1309;p96"/>
          <p:cNvCxnSpPr/>
          <p:nvPr/>
        </p:nvCxnSpPr>
        <p:spPr>
          <a:xfrm rot="10800000">
            <a:off x="6402725" y="3857400"/>
            <a:ext cx="493500" cy="0"/>
          </a:xfrm>
          <a:prstGeom prst="straightConnector1">
            <a:avLst/>
          </a:prstGeom>
          <a:noFill/>
          <a:ln cap="flat" cmpd="sng" w="28575">
            <a:solidFill>
              <a:srgbClr val="FF9900"/>
            </a:solidFill>
            <a:prstDash val="solid"/>
            <a:round/>
            <a:headEnd len="med" w="med" type="oval"/>
            <a:tailEnd len="med" w="med" type="oval"/>
          </a:ln>
        </p:spPr>
      </p:cxnSp>
      <p:sp>
        <p:nvSpPr>
          <p:cNvPr id="1310" name="Google Shape;1310;p96"/>
          <p:cNvSpPr txBox="1"/>
          <p:nvPr/>
        </p:nvSpPr>
        <p:spPr>
          <a:xfrm>
            <a:off x="6987075" y="3506250"/>
            <a:ext cx="16035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Revisa el historial de estados y modificaciones de la novedad.</a:t>
            </a:r>
            <a:endParaRPr sz="1200">
              <a:latin typeface="Montserrat"/>
              <a:ea typeface="Montserrat"/>
              <a:cs typeface="Montserrat"/>
              <a:sym typeface="Montserrat"/>
            </a:endParaRPr>
          </a:p>
        </p:txBody>
      </p:sp>
      <p:pic>
        <p:nvPicPr>
          <p:cNvPr id="1311" name="Google Shape;1311;p96"/>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1312" name="Google Shape;1312;p96" title="Home">
            <a:hlinkClick/>
          </p:cNvPr>
          <p:cNvPicPr preferRelativeResize="0"/>
          <p:nvPr/>
        </p:nvPicPr>
        <p:blipFill>
          <a:blip r:embed="rId5">
            <a:alphaModFix/>
          </a:blip>
          <a:stretch>
            <a:fillRect/>
          </a:stretch>
        </p:blipFill>
        <p:spPr>
          <a:xfrm>
            <a:off x="152400" y="4771275"/>
            <a:ext cx="219825" cy="2198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97"/>
          <p:cNvSpPr txBox="1"/>
          <p:nvPr/>
        </p:nvSpPr>
        <p:spPr>
          <a:xfrm>
            <a:off x="7237875" y="536500"/>
            <a:ext cx="1830000" cy="484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Identifica el estado de la novedad</a:t>
            </a:r>
            <a:endParaRPr sz="1200">
              <a:latin typeface="Montserrat"/>
              <a:ea typeface="Montserrat"/>
              <a:cs typeface="Montserrat"/>
              <a:sym typeface="Montserrat"/>
            </a:endParaRPr>
          </a:p>
        </p:txBody>
      </p:sp>
      <p:pic>
        <p:nvPicPr>
          <p:cNvPr id="1318" name="Google Shape;1318;p97"/>
          <p:cNvPicPr preferRelativeResize="0"/>
          <p:nvPr/>
        </p:nvPicPr>
        <p:blipFill>
          <a:blip r:embed="rId3">
            <a:alphaModFix/>
          </a:blip>
          <a:stretch>
            <a:fillRect/>
          </a:stretch>
        </p:blipFill>
        <p:spPr>
          <a:xfrm>
            <a:off x="553200" y="1088700"/>
            <a:ext cx="6267378" cy="3267101"/>
          </a:xfrm>
          <a:prstGeom prst="rect">
            <a:avLst/>
          </a:prstGeom>
          <a:noFill/>
          <a:ln>
            <a:noFill/>
          </a:ln>
          <a:effectLst>
            <a:outerShdw blurRad="57150" rotWithShape="0" algn="bl" dir="5400000" dist="19050">
              <a:srgbClr val="000000">
                <a:alpha val="20000"/>
              </a:srgbClr>
            </a:outerShdw>
          </a:effectLst>
        </p:spPr>
      </p:pic>
      <p:sp>
        <p:nvSpPr>
          <p:cNvPr id="1319" name="Google Shape;1319;p97"/>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Crear una nueva novedad</a:t>
            </a:r>
            <a:endParaRPr b="1" sz="2400">
              <a:latin typeface="Open Sans"/>
              <a:ea typeface="Open Sans"/>
              <a:cs typeface="Open Sans"/>
              <a:sym typeface="Open Sans"/>
            </a:endParaRPr>
          </a:p>
        </p:txBody>
      </p:sp>
      <p:sp>
        <p:nvSpPr>
          <p:cNvPr id="1320" name="Google Shape;1320;p97"/>
          <p:cNvSpPr txBox="1"/>
          <p:nvPr/>
        </p:nvSpPr>
        <p:spPr>
          <a:xfrm>
            <a:off x="352924" y="44022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dar click sobre crear una novedad se desplegará el siguiente formato:</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cxnSp>
        <p:nvCxnSpPr>
          <p:cNvPr id="1321" name="Google Shape;1321;p97"/>
          <p:cNvCxnSpPr/>
          <p:nvPr/>
        </p:nvCxnSpPr>
        <p:spPr>
          <a:xfrm rot="10800000">
            <a:off x="1356900" y="1421050"/>
            <a:ext cx="493500" cy="0"/>
          </a:xfrm>
          <a:prstGeom prst="straightConnector1">
            <a:avLst/>
          </a:prstGeom>
          <a:noFill/>
          <a:ln cap="flat" cmpd="sng" w="19050">
            <a:solidFill>
              <a:srgbClr val="FF9900"/>
            </a:solidFill>
            <a:prstDash val="solid"/>
            <a:round/>
            <a:headEnd len="med" w="med" type="oval"/>
            <a:tailEnd len="med" w="med" type="oval"/>
          </a:ln>
        </p:spPr>
      </p:cxnSp>
      <p:sp>
        <p:nvSpPr>
          <p:cNvPr id="1322" name="Google Shape;1322;p97"/>
          <p:cNvSpPr txBox="1"/>
          <p:nvPr/>
        </p:nvSpPr>
        <p:spPr>
          <a:xfrm>
            <a:off x="7215975" y="2290100"/>
            <a:ext cx="16593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 el menú desplegable selecciona el empleado (solo se cargarán los </a:t>
            </a:r>
            <a:r>
              <a:rPr lang="es" sz="1200">
                <a:latin typeface="Montserrat"/>
                <a:ea typeface="Montserrat"/>
                <a:cs typeface="Montserrat"/>
                <a:sym typeface="Montserrat"/>
              </a:rPr>
              <a:t>que</a:t>
            </a:r>
            <a:r>
              <a:rPr lang="es" sz="1200">
                <a:latin typeface="Montserrat"/>
                <a:ea typeface="Montserrat"/>
                <a:cs typeface="Montserrat"/>
                <a:sym typeface="Montserrat"/>
              </a:rPr>
              <a:t> </a:t>
            </a:r>
            <a:r>
              <a:rPr lang="es" sz="1200">
                <a:latin typeface="Montserrat"/>
                <a:ea typeface="Montserrat"/>
                <a:cs typeface="Montserrat"/>
                <a:sym typeface="Montserrat"/>
              </a:rPr>
              <a:t>estén</a:t>
            </a:r>
            <a:r>
              <a:rPr lang="es" sz="1200">
                <a:latin typeface="Montserrat"/>
                <a:ea typeface="Montserrat"/>
                <a:cs typeface="Montserrat"/>
                <a:sym typeface="Montserrat"/>
              </a:rPr>
              <a:t> activos).</a:t>
            </a:r>
            <a:endParaRPr sz="1200">
              <a:latin typeface="Montserrat"/>
              <a:ea typeface="Montserrat"/>
              <a:cs typeface="Montserrat"/>
              <a:sym typeface="Montserrat"/>
            </a:endParaRPr>
          </a:p>
        </p:txBody>
      </p:sp>
      <p:sp>
        <p:nvSpPr>
          <p:cNvPr id="1323" name="Google Shape;1323;p97"/>
          <p:cNvSpPr txBox="1"/>
          <p:nvPr/>
        </p:nvSpPr>
        <p:spPr>
          <a:xfrm>
            <a:off x="1936950" y="1027150"/>
            <a:ext cx="1264500" cy="72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Guarda o descarta la novedad</a:t>
            </a:r>
            <a:endParaRPr sz="1200">
              <a:latin typeface="Montserrat"/>
              <a:ea typeface="Montserrat"/>
              <a:cs typeface="Montserrat"/>
              <a:sym typeface="Montserrat"/>
            </a:endParaRPr>
          </a:p>
        </p:txBody>
      </p:sp>
      <p:cxnSp>
        <p:nvCxnSpPr>
          <p:cNvPr id="1324" name="Google Shape;1324;p97"/>
          <p:cNvCxnSpPr/>
          <p:nvPr/>
        </p:nvCxnSpPr>
        <p:spPr>
          <a:xfrm flipH="1">
            <a:off x="5372175" y="863775"/>
            <a:ext cx="1889700" cy="645000"/>
          </a:xfrm>
          <a:prstGeom prst="straightConnector1">
            <a:avLst/>
          </a:prstGeom>
          <a:noFill/>
          <a:ln cap="flat" cmpd="sng" w="19050">
            <a:solidFill>
              <a:srgbClr val="FF9900"/>
            </a:solidFill>
            <a:prstDash val="solid"/>
            <a:round/>
            <a:headEnd len="med" w="med" type="oval"/>
            <a:tailEnd len="med" w="med" type="oval"/>
          </a:ln>
        </p:spPr>
      </p:cxnSp>
      <p:sp>
        <p:nvSpPr>
          <p:cNvPr id="1325" name="Google Shape;1325;p97"/>
          <p:cNvSpPr/>
          <p:nvPr/>
        </p:nvSpPr>
        <p:spPr>
          <a:xfrm>
            <a:off x="4709875" y="2237350"/>
            <a:ext cx="1926000" cy="200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6" name="Google Shape;1326;p97"/>
          <p:cNvCxnSpPr/>
          <p:nvPr/>
        </p:nvCxnSpPr>
        <p:spPr>
          <a:xfrm rot="10800000">
            <a:off x="6682550" y="2609625"/>
            <a:ext cx="455100" cy="255300"/>
          </a:xfrm>
          <a:prstGeom prst="straightConnector1">
            <a:avLst/>
          </a:prstGeom>
          <a:noFill/>
          <a:ln cap="flat" cmpd="sng" w="19050">
            <a:solidFill>
              <a:srgbClr val="FF9900"/>
            </a:solidFill>
            <a:prstDash val="solid"/>
            <a:round/>
            <a:headEnd len="med" w="med" type="oval"/>
            <a:tailEnd len="med" w="med" type="oval"/>
          </a:ln>
        </p:spPr>
      </p:cxnSp>
      <p:pic>
        <p:nvPicPr>
          <p:cNvPr id="1327" name="Google Shape;1327;p97"/>
          <p:cNvPicPr preferRelativeResize="0"/>
          <p:nvPr/>
        </p:nvPicPr>
        <p:blipFill>
          <a:blip r:embed="rId4">
            <a:alphaModFix/>
          </a:blip>
          <a:stretch>
            <a:fillRect/>
          </a:stretch>
        </p:blipFill>
        <p:spPr>
          <a:xfrm>
            <a:off x="1544037" y="2561750"/>
            <a:ext cx="2050325" cy="1362525"/>
          </a:xfrm>
          <a:prstGeom prst="rect">
            <a:avLst/>
          </a:prstGeom>
          <a:noFill/>
          <a:ln>
            <a:noFill/>
          </a:ln>
        </p:spPr>
      </p:pic>
      <p:cxnSp>
        <p:nvCxnSpPr>
          <p:cNvPr id="1328" name="Google Shape;1328;p97"/>
          <p:cNvCxnSpPr>
            <a:stCxn id="1329" idx="1"/>
          </p:cNvCxnSpPr>
          <p:nvPr/>
        </p:nvCxnSpPr>
        <p:spPr>
          <a:xfrm flipH="1">
            <a:off x="1528575" y="1593700"/>
            <a:ext cx="5687400" cy="875400"/>
          </a:xfrm>
          <a:prstGeom prst="straightConnector1">
            <a:avLst/>
          </a:prstGeom>
          <a:noFill/>
          <a:ln cap="flat" cmpd="sng" w="19050">
            <a:solidFill>
              <a:srgbClr val="FF9900"/>
            </a:solidFill>
            <a:prstDash val="solid"/>
            <a:round/>
            <a:headEnd len="med" w="med" type="oval"/>
            <a:tailEnd len="med" w="med" type="oval"/>
          </a:ln>
        </p:spPr>
      </p:cxnSp>
      <p:sp>
        <p:nvSpPr>
          <p:cNvPr id="1329" name="Google Shape;1329;p97"/>
          <p:cNvSpPr txBox="1"/>
          <p:nvPr/>
        </p:nvSpPr>
        <p:spPr>
          <a:xfrm>
            <a:off x="7215975" y="1139350"/>
            <a:ext cx="1721400" cy="908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Al dar click en Evento se desplegarán las novedades </a:t>
            </a:r>
            <a:r>
              <a:rPr lang="es" sz="1200">
                <a:latin typeface="Montserrat"/>
                <a:ea typeface="Montserrat"/>
                <a:cs typeface="Montserrat"/>
                <a:sym typeface="Montserrat"/>
              </a:rPr>
              <a:t>que </a:t>
            </a:r>
            <a:r>
              <a:rPr lang="es" sz="1200">
                <a:latin typeface="Montserrat"/>
                <a:ea typeface="Montserrat"/>
                <a:cs typeface="Montserrat"/>
                <a:sym typeface="Montserrat"/>
              </a:rPr>
              <a:t>puedes crear. </a:t>
            </a:r>
            <a:endParaRPr sz="1200">
              <a:latin typeface="Montserrat"/>
              <a:ea typeface="Montserrat"/>
              <a:cs typeface="Montserrat"/>
              <a:sym typeface="Montserrat"/>
            </a:endParaRPr>
          </a:p>
        </p:txBody>
      </p:sp>
      <p:sp>
        <p:nvSpPr>
          <p:cNvPr id="1330" name="Google Shape;1330;p97"/>
          <p:cNvSpPr txBox="1"/>
          <p:nvPr/>
        </p:nvSpPr>
        <p:spPr>
          <a:xfrm>
            <a:off x="7215975" y="3564600"/>
            <a:ext cx="17214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Complementa la información </a:t>
            </a:r>
            <a:r>
              <a:rPr lang="es" sz="1200">
                <a:latin typeface="Montserrat"/>
                <a:ea typeface="Montserrat"/>
                <a:cs typeface="Montserrat"/>
                <a:sym typeface="Montserrat"/>
              </a:rPr>
              <a:t>que</a:t>
            </a:r>
            <a:r>
              <a:rPr lang="es" sz="1200">
                <a:latin typeface="Montserrat"/>
                <a:ea typeface="Montserrat"/>
                <a:cs typeface="Montserrat"/>
                <a:sym typeface="Montserrat"/>
              </a:rPr>
              <a:t> te solicita el formulario. (depende de la novedad).</a:t>
            </a:r>
            <a:endParaRPr sz="1200">
              <a:latin typeface="Montserrat"/>
              <a:ea typeface="Montserrat"/>
              <a:cs typeface="Montserrat"/>
              <a:sym typeface="Montserrat"/>
            </a:endParaRPr>
          </a:p>
        </p:txBody>
      </p:sp>
      <p:sp>
        <p:nvSpPr>
          <p:cNvPr id="1331" name="Google Shape;1331;p97"/>
          <p:cNvSpPr txBox="1"/>
          <p:nvPr/>
        </p:nvSpPr>
        <p:spPr>
          <a:xfrm>
            <a:off x="851200" y="4430050"/>
            <a:ext cx="6002700" cy="6207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Montserrat"/>
                <a:ea typeface="Montserrat"/>
                <a:cs typeface="Montserrat"/>
                <a:sym typeface="Montserrat"/>
              </a:rPr>
              <a:t>Las novedades deben ser registradas hasta el día asignado por el </a:t>
            </a:r>
            <a:r>
              <a:rPr lang="es" sz="1100">
                <a:latin typeface="Montserrat"/>
                <a:ea typeface="Montserrat"/>
                <a:cs typeface="Montserrat"/>
                <a:sym typeface="Montserrat"/>
              </a:rPr>
              <a:t>departamento</a:t>
            </a:r>
            <a:r>
              <a:rPr lang="es" sz="1100">
                <a:latin typeface="Montserrat"/>
                <a:ea typeface="Montserrat"/>
                <a:cs typeface="Montserrat"/>
                <a:sym typeface="Montserrat"/>
              </a:rPr>
              <a:t> de N</a:t>
            </a:r>
            <a:r>
              <a:rPr lang="es" sz="1100">
                <a:latin typeface="Montserrat"/>
                <a:ea typeface="Montserrat"/>
                <a:cs typeface="Montserrat"/>
                <a:sym typeface="Montserrat"/>
              </a:rPr>
              <a:t>ómina, </a:t>
            </a:r>
            <a:r>
              <a:rPr lang="es" sz="1100">
                <a:latin typeface="Montserrat"/>
                <a:ea typeface="Montserrat"/>
                <a:cs typeface="Montserrat"/>
                <a:sym typeface="Montserrat"/>
              </a:rPr>
              <a:t> para ser procesadas durante la </a:t>
            </a:r>
            <a:r>
              <a:rPr lang="es" sz="1100">
                <a:latin typeface="Montserrat"/>
                <a:ea typeface="Montserrat"/>
                <a:cs typeface="Montserrat"/>
                <a:sym typeface="Montserrat"/>
              </a:rPr>
              <a:t>nómina</a:t>
            </a:r>
            <a:r>
              <a:rPr lang="es" sz="1100">
                <a:latin typeface="Montserrat"/>
                <a:ea typeface="Montserrat"/>
                <a:cs typeface="Montserrat"/>
                <a:sym typeface="Montserrat"/>
              </a:rPr>
              <a:t> del mes. Las novedades ingresadas fuer</a:t>
            </a:r>
            <a:r>
              <a:rPr lang="es" sz="1100">
                <a:latin typeface="Montserrat"/>
                <a:ea typeface="Montserrat"/>
                <a:cs typeface="Montserrat"/>
                <a:sym typeface="Montserrat"/>
              </a:rPr>
              <a:t>a d</a:t>
            </a:r>
            <a:r>
              <a:rPr lang="es" sz="1100">
                <a:latin typeface="Montserrat"/>
                <a:ea typeface="Montserrat"/>
                <a:cs typeface="Montserrat"/>
                <a:sym typeface="Montserrat"/>
              </a:rPr>
              <a:t>e la fecha estipulada quedaran como </a:t>
            </a:r>
            <a:r>
              <a:rPr lang="es" sz="1100">
                <a:latin typeface="Montserrat"/>
                <a:ea typeface="Montserrat"/>
                <a:cs typeface="Montserrat"/>
                <a:sym typeface="Montserrat"/>
              </a:rPr>
              <a:t>histórico</a:t>
            </a:r>
            <a:endParaRPr sz="1100">
              <a:latin typeface="Montserrat"/>
              <a:ea typeface="Montserrat"/>
              <a:cs typeface="Montserrat"/>
              <a:sym typeface="Montserrat"/>
            </a:endParaRPr>
          </a:p>
        </p:txBody>
      </p:sp>
      <p:pic>
        <p:nvPicPr>
          <p:cNvPr id="1332" name="Google Shape;1332;p97"/>
          <p:cNvPicPr preferRelativeResize="0"/>
          <p:nvPr/>
        </p:nvPicPr>
        <p:blipFill>
          <a:blip r:embed="rId5">
            <a:alphaModFix/>
          </a:blip>
          <a:stretch>
            <a:fillRect/>
          </a:stretch>
        </p:blipFill>
        <p:spPr>
          <a:xfrm>
            <a:off x="540450" y="4396897"/>
            <a:ext cx="398700" cy="398700"/>
          </a:xfrm>
          <a:prstGeom prst="rect">
            <a:avLst/>
          </a:prstGeom>
          <a:noFill/>
          <a:ln>
            <a:noFill/>
          </a:ln>
        </p:spPr>
      </p:pic>
      <p:cxnSp>
        <p:nvCxnSpPr>
          <p:cNvPr id="1333" name="Google Shape;1333;p97"/>
          <p:cNvCxnSpPr/>
          <p:nvPr/>
        </p:nvCxnSpPr>
        <p:spPr>
          <a:xfrm rot="10800000">
            <a:off x="6562150" y="3575525"/>
            <a:ext cx="690300" cy="398700"/>
          </a:xfrm>
          <a:prstGeom prst="straightConnector1">
            <a:avLst/>
          </a:prstGeom>
          <a:noFill/>
          <a:ln cap="flat" cmpd="sng" w="19050">
            <a:solidFill>
              <a:srgbClr val="FF9900"/>
            </a:solidFill>
            <a:prstDash val="solid"/>
            <a:round/>
            <a:headEnd len="med" w="med" type="oval"/>
            <a:tailEnd len="med" w="med" type="oval"/>
          </a:ln>
        </p:spPr>
      </p:cxnSp>
      <p:pic>
        <p:nvPicPr>
          <p:cNvPr id="1334" name="Google Shape;1334;p97"/>
          <p:cNvPicPr preferRelativeResize="0"/>
          <p:nvPr/>
        </p:nvPicPr>
        <p:blipFill>
          <a:blip r:embed="rId6">
            <a:alphaModFix/>
          </a:blip>
          <a:stretch>
            <a:fillRect/>
          </a:stretch>
        </p:blipFill>
        <p:spPr>
          <a:xfrm>
            <a:off x="8591925" y="152400"/>
            <a:ext cx="330500" cy="330500"/>
          </a:xfrm>
          <a:prstGeom prst="rect">
            <a:avLst/>
          </a:prstGeom>
          <a:noFill/>
          <a:ln>
            <a:noFill/>
          </a:ln>
        </p:spPr>
      </p:pic>
      <p:pic>
        <p:nvPicPr>
          <p:cNvPr id="1335" name="Google Shape;1335;p97" title="Home">
            <a:hlinkClick/>
          </p:cNvPr>
          <p:cNvPicPr preferRelativeResize="0"/>
          <p:nvPr/>
        </p:nvPicPr>
        <p:blipFill>
          <a:blip r:embed="rId7">
            <a:alphaModFix/>
          </a:blip>
          <a:stretch>
            <a:fillRect/>
          </a:stretch>
        </p:blipFill>
        <p:spPr>
          <a:xfrm>
            <a:off x="228600" y="4771275"/>
            <a:ext cx="219825" cy="2198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98"/>
          <p:cNvPicPr preferRelativeResize="0"/>
          <p:nvPr/>
        </p:nvPicPr>
        <p:blipFill rotWithShape="1">
          <a:blip r:embed="rId3">
            <a:alphaModFix/>
          </a:blip>
          <a:srcRect b="0" l="0" r="832" t="6445"/>
          <a:stretch/>
        </p:blipFill>
        <p:spPr>
          <a:xfrm>
            <a:off x="563725" y="1164900"/>
            <a:ext cx="6932501" cy="3495526"/>
          </a:xfrm>
          <a:prstGeom prst="rect">
            <a:avLst/>
          </a:prstGeom>
          <a:noFill/>
          <a:ln>
            <a:noFill/>
          </a:ln>
          <a:effectLst>
            <a:outerShdw blurRad="57150" rotWithShape="0" algn="bl" dir="5400000" dist="19050">
              <a:srgbClr val="000000">
                <a:alpha val="20000"/>
              </a:srgbClr>
            </a:outerShdw>
          </a:effectLst>
        </p:spPr>
      </p:pic>
      <p:sp>
        <p:nvSpPr>
          <p:cNvPr id="1341" name="Google Shape;1341;p98"/>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Modificar el estado de una novedad</a:t>
            </a:r>
            <a:endParaRPr b="1" sz="2400">
              <a:latin typeface="Open Sans"/>
              <a:ea typeface="Open Sans"/>
              <a:cs typeface="Open Sans"/>
              <a:sym typeface="Open Sans"/>
            </a:endParaRPr>
          </a:p>
        </p:txBody>
      </p:sp>
      <p:sp>
        <p:nvSpPr>
          <p:cNvPr id="1342" name="Google Shape;1342;p98"/>
          <p:cNvSpPr txBox="1"/>
          <p:nvPr/>
        </p:nvSpPr>
        <p:spPr>
          <a:xfrm>
            <a:off x="355682" y="442978"/>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dar click sobre crear una novedad se desplegará el siguiente formato:</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43" name="Google Shape;1343;p98"/>
          <p:cNvSpPr txBox="1"/>
          <p:nvPr/>
        </p:nvSpPr>
        <p:spPr>
          <a:xfrm>
            <a:off x="6835800" y="1783325"/>
            <a:ext cx="1912800" cy="2332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 esta </a:t>
            </a:r>
            <a:r>
              <a:rPr lang="es" sz="1200">
                <a:latin typeface="Montserrat"/>
                <a:ea typeface="Montserrat"/>
                <a:cs typeface="Montserrat"/>
                <a:sym typeface="Montserrat"/>
              </a:rPr>
              <a:t>opción</a:t>
            </a:r>
            <a:r>
              <a:rPr lang="es" sz="1200">
                <a:latin typeface="Montserrat"/>
                <a:ea typeface="Montserrat"/>
                <a:cs typeface="Montserrat"/>
                <a:sym typeface="Montserrat"/>
              </a:rPr>
              <a:t> puedes cambiar el estado de la novedad a </a:t>
            </a:r>
            <a:r>
              <a:rPr i="1" lang="es" sz="1200">
                <a:latin typeface="Montserrat"/>
                <a:ea typeface="Montserrat"/>
                <a:cs typeface="Montserrat"/>
                <a:sym typeface="Montserrat"/>
              </a:rPr>
              <a:t>Aprobado</a:t>
            </a:r>
            <a:r>
              <a:rPr lang="es" sz="1200">
                <a:latin typeface="Montserrat"/>
                <a:ea typeface="Montserrat"/>
                <a:cs typeface="Montserrat"/>
                <a:sym typeface="Montserrat"/>
              </a:rPr>
              <a:t>, </a:t>
            </a:r>
            <a:r>
              <a:rPr i="1" lang="es" sz="1200">
                <a:latin typeface="Montserrat"/>
                <a:ea typeface="Montserrat"/>
                <a:cs typeface="Montserrat"/>
                <a:sym typeface="Montserrat"/>
              </a:rPr>
              <a:t>Borrador</a:t>
            </a:r>
            <a:r>
              <a:rPr lang="es" sz="1200">
                <a:latin typeface="Montserrat"/>
                <a:ea typeface="Montserrat"/>
                <a:cs typeface="Montserrat"/>
                <a:sym typeface="Montserrat"/>
              </a:rPr>
              <a:t> o </a:t>
            </a:r>
            <a:r>
              <a:rPr i="1" lang="es" sz="1200">
                <a:latin typeface="Montserrat"/>
                <a:ea typeface="Montserrat"/>
                <a:cs typeface="Montserrat"/>
                <a:sym typeface="Montserrat"/>
              </a:rPr>
              <a:t>Rechazado </a:t>
            </a:r>
            <a:r>
              <a:rPr lang="es" sz="1200">
                <a:solidFill>
                  <a:schemeClr val="dk1"/>
                </a:solidFill>
                <a:latin typeface="Montserrat"/>
                <a:ea typeface="Montserrat"/>
                <a:cs typeface="Montserrat"/>
                <a:sym typeface="Montserrat"/>
              </a:rPr>
              <a:t>si tu perfil tiene los permisos necesarios.</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s" sz="1200">
                <a:latin typeface="Montserrat"/>
                <a:ea typeface="Montserrat"/>
                <a:cs typeface="Montserrat"/>
                <a:sym typeface="Montserrat"/>
              </a:rPr>
              <a:t>Recuerda que para editar una novedad debes ponerla en estado </a:t>
            </a:r>
            <a:r>
              <a:rPr i="1" lang="es" sz="1200">
                <a:latin typeface="Montserrat"/>
                <a:ea typeface="Montserrat"/>
                <a:cs typeface="Montserrat"/>
                <a:sym typeface="Montserrat"/>
              </a:rPr>
              <a:t>Borrador.</a:t>
            </a:r>
            <a:endParaRPr i="1"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1344" name="Google Shape;1344;p98"/>
          <p:cNvSpPr/>
          <p:nvPr/>
        </p:nvSpPr>
        <p:spPr>
          <a:xfrm>
            <a:off x="994275" y="1314950"/>
            <a:ext cx="794100" cy="3993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5" name="Google Shape;1345;p98"/>
          <p:cNvCxnSpPr>
            <a:stCxn id="1346" idx="0"/>
            <a:endCxn id="1344" idx="2"/>
          </p:cNvCxnSpPr>
          <p:nvPr/>
        </p:nvCxnSpPr>
        <p:spPr>
          <a:xfrm rot="10800000">
            <a:off x="1391325" y="1714250"/>
            <a:ext cx="332400" cy="375600"/>
          </a:xfrm>
          <a:prstGeom prst="straightConnector1">
            <a:avLst/>
          </a:prstGeom>
          <a:noFill/>
          <a:ln cap="flat" cmpd="sng" w="28575">
            <a:solidFill>
              <a:srgbClr val="FF9900"/>
            </a:solidFill>
            <a:prstDash val="solid"/>
            <a:round/>
            <a:headEnd len="med" w="med" type="oval"/>
            <a:tailEnd len="med" w="med" type="oval"/>
          </a:ln>
        </p:spPr>
      </p:cxnSp>
      <p:cxnSp>
        <p:nvCxnSpPr>
          <p:cNvPr id="1347" name="Google Shape;1347;p98"/>
          <p:cNvCxnSpPr>
            <a:stCxn id="1343" idx="1"/>
            <a:endCxn id="1348" idx="3"/>
          </p:cNvCxnSpPr>
          <p:nvPr/>
        </p:nvCxnSpPr>
        <p:spPr>
          <a:xfrm rot="10800000">
            <a:off x="2346300" y="2500025"/>
            <a:ext cx="4489500" cy="449700"/>
          </a:xfrm>
          <a:prstGeom prst="straightConnector1">
            <a:avLst/>
          </a:prstGeom>
          <a:noFill/>
          <a:ln cap="flat" cmpd="sng" w="28575">
            <a:solidFill>
              <a:srgbClr val="FF9900"/>
            </a:solidFill>
            <a:prstDash val="solid"/>
            <a:round/>
            <a:headEnd len="med" w="med" type="oval"/>
            <a:tailEnd len="med" w="med" type="oval"/>
          </a:ln>
        </p:spPr>
      </p:cxnSp>
      <p:pic>
        <p:nvPicPr>
          <p:cNvPr id="1348" name="Google Shape;1348;p98"/>
          <p:cNvPicPr preferRelativeResize="0"/>
          <p:nvPr/>
        </p:nvPicPr>
        <p:blipFill rotWithShape="1">
          <a:blip r:embed="rId4">
            <a:alphaModFix/>
          </a:blip>
          <a:srcRect b="46984" l="25316" r="49143" t="25300"/>
          <a:stretch/>
        </p:blipFill>
        <p:spPr>
          <a:xfrm>
            <a:off x="994276" y="2089750"/>
            <a:ext cx="1352050" cy="820675"/>
          </a:xfrm>
          <a:prstGeom prst="rect">
            <a:avLst/>
          </a:prstGeom>
          <a:noFill/>
          <a:ln>
            <a:noFill/>
          </a:ln>
        </p:spPr>
      </p:pic>
      <p:sp>
        <p:nvSpPr>
          <p:cNvPr id="1349" name="Google Shape;1349;p98"/>
          <p:cNvSpPr/>
          <p:nvPr/>
        </p:nvSpPr>
        <p:spPr>
          <a:xfrm>
            <a:off x="994075" y="2064275"/>
            <a:ext cx="1352100" cy="820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0" name="Google Shape;1350;p98"/>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1351" name="Google Shape;1351;p98"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p99"/>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357" name="Google Shape;1357;p99"/>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358" name="Google Shape;1358;p99"/>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a:t>
            </a:r>
            <a:r>
              <a:rPr b="1" lang="es" sz="2400">
                <a:solidFill>
                  <a:srgbClr val="404040"/>
                </a:solidFill>
                <a:latin typeface="Open Sans"/>
                <a:ea typeface="Open Sans"/>
                <a:cs typeface="Open Sans"/>
                <a:sym typeface="Open Sans"/>
              </a:rPr>
              <a:t> masiva de novedades   </a:t>
            </a:r>
            <a:endParaRPr b="1" sz="2400">
              <a:solidFill>
                <a:srgbClr val="404040"/>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00"/>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novedades masivas </a:t>
            </a:r>
            <a:endParaRPr b="1" sz="2400">
              <a:latin typeface="Open Sans"/>
              <a:ea typeface="Open Sans"/>
              <a:cs typeface="Open Sans"/>
              <a:sym typeface="Open Sans"/>
            </a:endParaRPr>
          </a:p>
        </p:txBody>
      </p:sp>
      <p:sp>
        <p:nvSpPr>
          <p:cNvPr id="1364" name="Google Shape;1364;p100"/>
          <p:cNvSpPr txBox="1"/>
          <p:nvPr/>
        </p:nvSpPr>
        <p:spPr>
          <a:xfrm>
            <a:off x="954525" y="6029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a:latin typeface="Montserrat"/>
                <a:ea typeface="Montserrat"/>
                <a:cs typeface="Montserrat"/>
                <a:sym typeface="Montserrat"/>
              </a:rPr>
              <a:t>Dirígete al módulo empleados </a:t>
            </a:r>
            <a:r>
              <a:rPr lang="es">
                <a:latin typeface="Montserrat"/>
                <a:ea typeface="Montserrat"/>
                <a:cs typeface="Montserrat"/>
                <a:sym typeface="Montserrat"/>
              </a:rPr>
              <a:t> y da click en la pestaña Novedades.    </a:t>
            </a:r>
            <a:endParaRPr>
              <a:latin typeface="Montserrat"/>
              <a:ea typeface="Montserrat"/>
              <a:cs typeface="Montserrat"/>
              <a:sym typeface="Montserrat"/>
            </a:endParaRPr>
          </a:p>
          <a:p>
            <a:pPr indent="0" lvl="0" marL="0" rtl="0" algn="l">
              <a:spcBef>
                <a:spcPts val="0"/>
              </a:spcBef>
              <a:spcAft>
                <a:spcPts val="0"/>
              </a:spcAft>
              <a:buNone/>
            </a:pPr>
            <a:r>
              <a:rPr lang="es">
                <a:latin typeface="Montserrat"/>
                <a:ea typeface="Montserrat"/>
                <a:cs typeface="Montserrat"/>
                <a:sym typeface="Montserrat"/>
              </a:rPr>
              <a:t>Dependiendo de tu rol la plataforma te dejará ver las novedades habilitadas para ti.</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1365" name="Google Shape;1365;p100"/>
          <p:cNvPicPr preferRelativeResize="0"/>
          <p:nvPr/>
        </p:nvPicPr>
        <p:blipFill>
          <a:blip r:embed="rId3">
            <a:alphaModFix/>
          </a:blip>
          <a:stretch>
            <a:fillRect/>
          </a:stretch>
        </p:blipFill>
        <p:spPr>
          <a:xfrm>
            <a:off x="570912" y="1240150"/>
            <a:ext cx="5991978" cy="3598550"/>
          </a:xfrm>
          <a:prstGeom prst="rect">
            <a:avLst/>
          </a:prstGeom>
          <a:noFill/>
          <a:ln>
            <a:noFill/>
          </a:ln>
          <a:effectLst>
            <a:outerShdw blurRad="57150" rotWithShape="0" algn="bl" dir="5400000" dist="19050">
              <a:srgbClr val="000000">
                <a:alpha val="20000"/>
              </a:srgbClr>
            </a:outerShdw>
          </a:effectLst>
        </p:spPr>
      </p:pic>
      <p:pic>
        <p:nvPicPr>
          <p:cNvPr id="1366" name="Google Shape;1366;p100"/>
          <p:cNvPicPr preferRelativeResize="0"/>
          <p:nvPr/>
        </p:nvPicPr>
        <p:blipFill>
          <a:blip r:embed="rId4">
            <a:alphaModFix/>
          </a:blip>
          <a:stretch>
            <a:fillRect/>
          </a:stretch>
        </p:blipFill>
        <p:spPr>
          <a:xfrm>
            <a:off x="380990" y="594250"/>
            <a:ext cx="542925" cy="542925"/>
          </a:xfrm>
          <a:prstGeom prst="rect">
            <a:avLst/>
          </a:prstGeom>
          <a:noFill/>
          <a:ln>
            <a:noFill/>
          </a:ln>
        </p:spPr>
      </p:pic>
      <p:sp>
        <p:nvSpPr>
          <p:cNvPr id="1367" name="Google Shape;1367;p100"/>
          <p:cNvSpPr txBox="1"/>
          <p:nvPr/>
        </p:nvSpPr>
        <p:spPr>
          <a:xfrm>
            <a:off x="6992275" y="1212675"/>
            <a:ext cx="16035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Navega, organiza y filtra las novedades creadas</a:t>
            </a:r>
            <a:endParaRPr sz="1200">
              <a:latin typeface="Montserrat"/>
              <a:ea typeface="Montserrat"/>
              <a:cs typeface="Montserrat"/>
              <a:sym typeface="Montserrat"/>
            </a:endParaRPr>
          </a:p>
        </p:txBody>
      </p:sp>
      <p:cxnSp>
        <p:nvCxnSpPr>
          <p:cNvPr id="1368" name="Google Shape;1368;p100"/>
          <p:cNvCxnSpPr/>
          <p:nvPr/>
        </p:nvCxnSpPr>
        <p:spPr>
          <a:xfrm rot="10800000">
            <a:off x="5525525" y="1573575"/>
            <a:ext cx="1370700" cy="0"/>
          </a:xfrm>
          <a:prstGeom prst="straightConnector1">
            <a:avLst/>
          </a:prstGeom>
          <a:noFill/>
          <a:ln cap="flat" cmpd="sng" w="28575">
            <a:solidFill>
              <a:srgbClr val="FF9900"/>
            </a:solidFill>
            <a:prstDash val="solid"/>
            <a:round/>
            <a:headEnd len="med" w="med" type="oval"/>
            <a:tailEnd len="med" w="med" type="oval"/>
          </a:ln>
        </p:spPr>
      </p:cxnSp>
      <p:cxnSp>
        <p:nvCxnSpPr>
          <p:cNvPr id="1369" name="Google Shape;1369;p100"/>
          <p:cNvCxnSpPr/>
          <p:nvPr/>
        </p:nvCxnSpPr>
        <p:spPr>
          <a:xfrm rot="10800000">
            <a:off x="6402725" y="2642900"/>
            <a:ext cx="493500" cy="0"/>
          </a:xfrm>
          <a:prstGeom prst="straightConnector1">
            <a:avLst/>
          </a:prstGeom>
          <a:noFill/>
          <a:ln cap="flat" cmpd="sng" w="28575">
            <a:solidFill>
              <a:srgbClr val="FF9900"/>
            </a:solidFill>
            <a:prstDash val="solid"/>
            <a:round/>
            <a:headEnd len="med" w="med" type="oval"/>
            <a:tailEnd len="med" w="med" type="oval"/>
          </a:ln>
        </p:spPr>
      </p:cxnSp>
      <p:sp>
        <p:nvSpPr>
          <p:cNvPr id="1370" name="Google Shape;1370;p100"/>
          <p:cNvSpPr txBox="1"/>
          <p:nvPr/>
        </p:nvSpPr>
        <p:spPr>
          <a:xfrm>
            <a:off x="6987075" y="2363250"/>
            <a:ext cx="1932600" cy="1074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Encuentra un listado detallado de todas las novedades creadas.</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Al dar click en la novedad podrás ver el </a:t>
            </a:r>
            <a:r>
              <a:rPr lang="es" sz="1200" u="sng">
                <a:solidFill>
                  <a:schemeClr val="hlink"/>
                </a:solidFill>
                <a:latin typeface="Montserrat"/>
                <a:ea typeface="Montserrat"/>
                <a:cs typeface="Montserrat"/>
                <a:sym typeface="Montserrat"/>
                <a:hlinkClick action="ppaction://hlinksldjump" r:id="rId5"/>
              </a:rPr>
              <a:t>Detalle</a:t>
            </a:r>
            <a:r>
              <a:rPr lang="es" sz="1200">
                <a:latin typeface="Montserrat"/>
                <a:ea typeface="Montserrat"/>
                <a:cs typeface="Montserrat"/>
                <a:sym typeface="Montserrat"/>
              </a:rPr>
              <a:t> de la misma.</a:t>
            </a:r>
            <a:endParaRPr sz="1200">
              <a:latin typeface="Montserrat"/>
              <a:ea typeface="Montserrat"/>
              <a:cs typeface="Montserrat"/>
              <a:sym typeface="Montserrat"/>
            </a:endParaRPr>
          </a:p>
        </p:txBody>
      </p:sp>
      <p:sp>
        <p:nvSpPr>
          <p:cNvPr id="1371" name="Google Shape;1371;p100"/>
          <p:cNvSpPr txBox="1"/>
          <p:nvPr/>
        </p:nvSpPr>
        <p:spPr>
          <a:xfrm>
            <a:off x="6992275" y="3814050"/>
            <a:ext cx="1675800" cy="1177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 Selecciona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s" sz="1200" u="sng">
                <a:solidFill>
                  <a:schemeClr val="hlink"/>
                </a:solidFill>
                <a:latin typeface="Montserrat"/>
                <a:ea typeface="Montserrat"/>
                <a:cs typeface="Montserrat"/>
                <a:sym typeface="Montserrat"/>
                <a:hlinkClick action="ppaction://hlinksldjump" r:id="rId6"/>
              </a:rPr>
              <a:t>para crear</a:t>
            </a:r>
            <a:r>
              <a:rPr lang="es" sz="1200">
                <a:latin typeface="Montserrat"/>
                <a:ea typeface="Montserrat"/>
                <a:cs typeface="Montserrat"/>
                <a:sym typeface="Montserrat"/>
              </a:rPr>
              <a:t> nuevas novedades de manera masiva  </a:t>
            </a:r>
            <a:endParaRPr sz="1200">
              <a:latin typeface="Montserrat"/>
              <a:ea typeface="Montserrat"/>
              <a:cs typeface="Montserrat"/>
              <a:sym typeface="Montserrat"/>
            </a:endParaRPr>
          </a:p>
        </p:txBody>
      </p:sp>
      <p:pic>
        <p:nvPicPr>
          <p:cNvPr id="1372" name="Google Shape;1372;p100"/>
          <p:cNvPicPr preferRelativeResize="0"/>
          <p:nvPr/>
        </p:nvPicPr>
        <p:blipFill>
          <a:blip r:embed="rId7">
            <a:alphaModFix/>
          </a:blip>
          <a:stretch>
            <a:fillRect/>
          </a:stretch>
        </p:blipFill>
        <p:spPr>
          <a:xfrm>
            <a:off x="8591925" y="152400"/>
            <a:ext cx="330500" cy="330500"/>
          </a:xfrm>
          <a:prstGeom prst="rect">
            <a:avLst/>
          </a:prstGeom>
          <a:noFill/>
          <a:ln>
            <a:noFill/>
          </a:ln>
        </p:spPr>
      </p:pic>
      <p:pic>
        <p:nvPicPr>
          <p:cNvPr id="1373" name="Google Shape;1373;p100" title="Home">
            <a:hlinkClick/>
          </p:cNvPr>
          <p:cNvPicPr preferRelativeResize="0"/>
          <p:nvPr/>
        </p:nvPicPr>
        <p:blipFill>
          <a:blip r:embed="rId8">
            <a:alphaModFix/>
          </a:blip>
          <a:stretch>
            <a:fillRect/>
          </a:stretch>
        </p:blipFill>
        <p:spPr>
          <a:xfrm>
            <a:off x="152400" y="4771275"/>
            <a:ext cx="219825" cy="219825"/>
          </a:xfrm>
          <a:prstGeom prst="rect">
            <a:avLst/>
          </a:prstGeom>
          <a:noFill/>
          <a:ln>
            <a:noFill/>
          </a:ln>
        </p:spPr>
      </p:pic>
      <p:pic>
        <p:nvPicPr>
          <p:cNvPr id="1374" name="Google Shape;1374;p100"/>
          <p:cNvPicPr preferRelativeResize="0"/>
          <p:nvPr/>
        </p:nvPicPr>
        <p:blipFill>
          <a:blip r:embed="rId9">
            <a:alphaModFix/>
          </a:blip>
          <a:stretch>
            <a:fillRect/>
          </a:stretch>
        </p:blipFill>
        <p:spPr>
          <a:xfrm>
            <a:off x="7486340" y="4125800"/>
            <a:ext cx="657617" cy="302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01"/>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novedades masivas </a:t>
            </a:r>
            <a:endParaRPr b="1" sz="2400">
              <a:latin typeface="Open Sans"/>
              <a:ea typeface="Open Sans"/>
              <a:cs typeface="Open Sans"/>
              <a:sym typeface="Open Sans"/>
            </a:endParaRPr>
          </a:p>
        </p:txBody>
      </p:sp>
      <p:sp>
        <p:nvSpPr>
          <p:cNvPr id="1380" name="Google Shape;1380;p101"/>
          <p:cNvSpPr txBox="1"/>
          <p:nvPr/>
        </p:nvSpPr>
        <p:spPr>
          <a:xfrm>
            <a:off x="521200" y="602950"/>
            <a:ext cx="8623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a:latin typeface="Montserrat"/>
                <a:ea typeface="Montserrat"/>
                <a:cs typeface="Montserrat"/>
                <a:sym typeface="Montserrat"/>
              </a:rPr>
              <a:t>Una vez que le des en el </a:t>
            </a:r>
            <a:r>
              <a:rPr i="1" lang="es">
                <a:latin typeface="Montserrat"/>
                <a:ea typeface="Montserrat"/>
                <a:cs typeface="Montserrat"/>
                <a:sym typeface="Montserrat"/>
              </a:rPr>
              <a:t>botón</a:t>
            </a:r>
            <a:r>
              <a:rPr i="1" lang="es">
                <a:latin typeface="Montserrat"/>
                <a:ea typeface="Montserrat"/>
                <a:cs typeface="Montserrat"/>
                <a:sym typeface="Montserrat"/>
              </a:rPr>
              <a:t> de               se </a:t>
            </a:r>
            <a:r>
              <a:rPr i="1" lang="es">
                <a:latin typeface="Montserrat"/>
                <a:ea typeface="Montserrat"/>
                <a:cs typeface="Montserrat"/>
                <a:sym typeface="Montserrat"/>
              </a:rPr>
              <a:t>activará</a:t>
            </a:r>
            <a:r>
              <a:rPr i="1" lang="es">
                <a:latin typeface="Montserrat"/>
                <a:ea typeface="Montserrat"/>
                <a:cs typeface="Montserrat"/>
                <a:sym typeface="Montserrat"/>
              </a:rPr>
              <a:t> la siguiente </a:t>
            </a:r>
            <a:r>
              <a:rPr i="1" lang="es">
                <a:latin typeface="Montserrat"/>
                <a:ea typeface="Montserrat"/>
                <a:cs typeface="Montserrat"/>
                <a:sym typeface="Montserrat"/>
              </a:rPr>
              <a:t>imagen</a:t>
            </a:r>
            <a:r>
              <a:rPr i="1" lang="es">
                <a:latin typeface="Montserrat"/>
                <a:ea typeface="Montserrat"/>
                <a:cs typeface="Montserrat"/>
                <a:sym typeface="Montserrat"/>
              </a:rPr>
              <a:t> donde </a:t>
            </a:r>
            <a:r>
              <a:rPr i="1" lang="es">
                <a:latin typeface="Montserrat"/>
                <a:ea typeface="Montserrat"/>
                <a:cs typeface="Montserrat"/>
                <a:sym typeface="Montserrat"/>
              </a:rPr>
              <a:t>cargas</a:t>
            </a:r>
            <a:r>
              <a:rPr i="1" lang="es">
                <a:latin typeface="Montserrat"/>
                <a:ea typeface="Montserrat"/>
                <a:cs typeface="Montserrat"/>
                <a:sym typeface="Montserrat"/>
              </a:rPr>
              <a:t> el documento con la </a:t>
            </a:r>
            <a:r>
              <a:rPr i="1" lang="es">
                <a:latin typeface="Montserrat"/>
                <a:ea typeface="Montserrat"/>
                <a:cs typeface="Montserrat"/>
                <a:sym typeface="Montserrat"/>
              </a:rPr>
              <a:t>información solicitada.  </a:t>
            </a:r>
            <a:endParaRPr>
              <a:latin typeface="Montserrat"/>
              <a:ea typeface="Montserrat"/>
              <a:cs typeface="Montserrat"/>
              <a:sym typeface="Montserrat"/>
            </a:endParaRPr>
          </a:p>
        </p:txBody>
      </p:sp>
      <p:pic>
        <p:nvPicPr>
          <p:cNvPr id="1381" name="Google Shape;1381;p101"/>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382" name="Google Shape;1382;p101"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383" name="Google Shape;1383;p101"/>
          <p:cNvPicPr preferRelativeResize="0"/>
          <p:nvPr/>
        </p:nvPicPr>
        <p:blipFill>
          <a:blip r:embed="rId5">
            <a:alphaModFix/>
          </a:blip>
          <a:stretch>
            <a:fillRect/>
          </a:stretch>
        </p:blipFill>
        <p:spPr>
          <a:xfrm>
            <a:off x="3734301" y="644135"/>
            <a:ext cx="542925" cy="250038"/>
          </a:xfrm>
          <a:prstGeom prst="rect">
            <a:avLst/>
          </a:prstGeom>
          <a:noFill/>
          <a:ln>
            <a:noFill/>
          </a:ln>
        </p:spPr>
      </p:pic>
      <p:pic>
        <p:nvPicPr>
          <p:cNvPr id="1384" name="Google Shape;1384;p101"/>
          <p:cNvPicPr preferRelativeResize="0"/>
          <p:nvPr/>
        </p:nvPicPr>
        <p:blipFill>
          <a:blip r:embed="rId6">
            <a:alphaModFix/>
          </a:blip>
          <a:stretch>
            <a:fillRect/>
          </a:stretch>
        </p:blipFill>
        <p:spPr>
          <a:xfrm>
            <a:off x="3431337" y="1460025"/>
            <a:ext cx="4722476" cy="3311250"/>
          </a:xfrm>
          <a:prstGeom prst="rect">
            <a:avLst/>
          </a:prstGeom>
          <a:noFill/>
          <a:ln cap="flat" cmpd="sng" w="9525">
            <a:solidFill>
              <a:srgbClr val="000000"/>
            </a:solidFill>
            <a:prstDash val="solid"/>
            <a:round/>
            <a:headEnd len="sm" w="sm" type="none"/>
            <a:tailEnd len="sm" w="sm" type="none"/>
          </a:ln>
        </p:spPr>
      </p:pic>
      <p:cxnSp>
        <p:nvCxnSpPr>
          <p:cNvPr id="1385" name="Google Shape;1385;p101"/>
          <p:cNvCxnSpPr/>
          <p:nvPr/>
        </p:nvCxnSpPr>
        <p:spPr>
          <a:xfrm flipH="1">
            <a:off x="2832813" y="1906600"/>
            <a:ext cx="692100" cy="10200"/>
          </a:xfrm>
          <a:prstGeom prst="straightConnector1">
            <a:avLst/>
          </a:prstGeom>
          <a:noFill/>
          <a:ln cap="flat" cmpd="sng" w="28575">
            <a:solidFill>
              <a:srgbClr val="FF9900"/>
            </a:solidFill>
            <a:prstDash val="solid"/>
            <a:round/>
            <a:headEnd len="med" w="med" type="oval"/>
            <a:tailEnd len="med" w="med" type="oval"/>
          </a:ln>
        </p:spPr>
      </p:cxnSp>
      <p:cxnSp>
        <p:nvCxnSpPr>
          <p:cNvPr id="1386" name="Google Shape;1386;p101"/>
          <p:cNvCxnSpPr/>
          <p:nvPr/>
        </p:nvCxnSpPr>
        <p:spPr>
          <a:xfrm rot="10800000">
            <a:off x="4962113" y="1911700"/>
            <a:ext cx="1370700" cy="0"/>
          </a:xfrm>
          <a:prstGeom prst="straightConnector1">
            <a:avLst/>
          </a:prstGeom>
          <a:noFill/>
          <a:ln cap="flat" cmpd="sng" w="28575">
            <a:solidFill>
              <a:srgbClr val="FF9900"/>
            </a:solidFill>
            <a:prstDash val="solid"/>
            <a:round/>
            <a:headEnd len="med" w="med" type="oval"/>
            <a:tailEnd len="med" w="med" type="oval"/>
          </a:ln>
        </p:spPr>
      </p:cxnSp>
      <p:sp>
        <p:nvSpPr>
          <p:cNvPr id="1387" name="Google Shape;1387;p101"/>
          <p:cNvSpPr/>
          <p:nvPr/>
        </p:nvSpPr>
        <p:spPr>
          <a:xfrm>
            <a:off x="3934063" y="3635625"/>
            <a:ext cx="3827400" cy="280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1"/>
          <p:cNvSpPr txBox="1"/>
          <p:nvPr/>
        </p:nvSpPr>
        <p:spPr>
          <a:xfrm>
            <a:off x="6477663" y="1550800"/>
            <a:ext cx="1498500" cy="543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Puedes cancelar el proceso</a:t>
            </a:r>
            <a:endParaRPr sz="1200">
              <a:latin typeface="Montserrat"/>
              <a:ea typeface="Montserrat"/>
              <a:cs typeface="Montserrat"/>
              <a:sym typeface="Montserrat"/>
            </a:endParaRPr>
          </a:p>
        </p:txBody>
      </p:sp>
      <p:sp>
        <p:nvSpPr>
          <p:cNvPr id="1389" name="Google Shape;1389;p101"/>
          <p:cNvSpPr txBox="1"/>
          <p:nvPr/>
        </p:nvSpPr>
        <p:spPr>
          <a:xfrm>
            <a:off x="1217275" y="1550800"/>
            <a:ext cx="1615500" cy="839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Selecciona el documento con la </a:t>
            </a:r>
            <a:r>
              <a:rPr lang="es" sz="1200">
                <a:latin typeface="Montserrat"/>
                <a:ea typeface="Montserrat"/>
                <a:cs typeface="Montserrat"/>
                <a:sym typeface="Montserrat"/>
              </a:rPr>
              <a:t>información</a:t>
            </a:r>
            <a:r>
              <a:rPr lang="es" sz="1200">
                <a:latin typeface="Montserrat"/>
                <a:ea typeface="Montserrat"/>
                <a:cs typeface="Montserrat"/>
                <a:sym typeface="Montserrat"/>
              </a:rPr>
              <a:t> a cargar </a:t>
            </a:r>
            <a:endParaRPr sz="1200">
              <a:latin typeface="Montserrat"/>
              <a:ea typeface="Montserrat"/>
              <a:cs typeface="Montserrat"/>
              <a:sym typeface="Montserrat"/>
            </a:endParaRPr>
          </a:p>
        </p:txBody>
      </p:sp>
      <p:sp>
        <p:nvSpPr>
          <p:cNvPr id="1390" name="Google Shape;1390;p101"/>
          <p:cNvSpPr txBox="1"/>
          <p:nvPr/>
        </p:nvSpPr>
        <p:spPr>
          <a:xfrm>
            <a:off x="1007600" y="3324250"/>
            <a:ext cx="2726700" cy="15534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Recuerda que el </a:t>
            </a:r>
            <a:r>
              <a:rPr b="1" i="1" lang="es" sz="1200" u="sng">
                <a:solidFill>
                  <a:schemeClr val="hlink"/>
                </a:solidFill>
                <a:latin typeface="Montserrat"/>
                <a:ea typeface="Montserrat"/>
                <a:cs typeface="Montserrat"/>
                <a:sym typeface="Montserrat"/>
                <a:hlinkClick action="ppaction://hlinksldjump" r:id="rId7"/>
              </a:rPr>
              <a:t>documento</a:t>
            </a:r>
            <a:r>
              <a:rPr lang="es" sz="1200" u="sng">
                <a:solidFill>
                  <a:schemeClr val="hlink"/>
                </a:solidFill>
                <a:latin typeface="Montserrat"/>
                <a:ea typeface="Montserrat"/>
                <a:cs typeface="Montserrat"/>
                <a:sym typeface="Montserrat"/>
                <a:hlinkClick action="ppaction://hlinksldjump" r:id="rId8"/>
              </a:rPr>
              <a:t> </a:t>
            </a:r>
            <a:r>
              <a:rPr lang="es" sz="1200">
                <a:solidFill>
                  <a:schemeClr val="dk1"/>
                </a:solidFill>
                <a:latin typeface="Montserrat"/>
                <a:ea typeface="Montserrat"/>
                <a:cs typeface="Montserrat"/>
                <a:sym typeface="Montserrat"/>
              </a:rPr>
              <a:t>a utilizar debe ir con el formato dado por la plataforma</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s" sz="1200" u="sng">
                <a:solidFill>
                  <a:schemeClr val="hlink"/>
                </a:solidFill>
                <a:latin typeface="Montserrat"/>
                <a:ea typeface="Montserrat"/>
                <a:cs typeface="Montserrat"/>
                <a:sym typeface="Montserrat"/>
                <a:hlinkClick r:id="rId9"/>
              </a:rPr>
              <a:t>https://docs.google.com/spreadsheets/d/1QDsBqGv5wSaiSCi7le6ZDI04_ATe7fXfw022NMzfzV0/edit?usp=sharing</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pic>
        <p:nvPicPr>
          <p:cNvPr id="1391" name="Google Shape;1391;p101"/>
          <p:cNvPicPr preferRelativeResize="0"/>
          <p:nvPr/>
        </p:nvPicPr>
        <p:blipFill>
          <a:blip r:embed="rId10">
            <a:alphaModFix/>
          </a:blip>
          <a:stretch>
            <a:fillRect/>
          </a:stretch>
        </p:blipFill>
        <p:spPr>
          <a:xfrm>
            <a:off x="753223" y="3217316"/>
            <a:ext cx="356250" cy="356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nvSpPr>
        <p:spPr>
          <a:xfrm>
            <a:off x="406700" y="308700"/>
            <a:ext cx="42204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34343"/>
                </a:solidFill>
                <a:latin typeface="Open Sans"/>
                <a:ea typeface="Open Sans"/>
                <a:cs typeface="Open Sans"/>
                <a:sym typeface="Open Sans"/>
              </a:rPr>
              <a:t>¿Cómo ingresar a W-ERP ? </a:t>
            </a:r>
            <a:endParaRPr b="1" sz="2400">
              <a:solidFill>
                <a:srgbClr val="434343"/>
              </a:solidFill>
              <a:latin typeface="Open Sans"/>
              <a:ea typeface="Open Sans"/>
              <a:cs typeface="Open Sans"/>
              <a:sym typeface="Open Sans"/>
            </a:endParaRPr>
          </a:p>
        </p:txBody>
      </p:sp>
      <p:cxnSp>
        <p:nvCxnSpPr>
          <p:cNvPr id="155" name="Google Shape;155;p21"/>
          <p:cNvCxnSpPr>
            <a:stCxn id="156" idx="1"/>
            <a:endCxn id="157" idx="3"/>
          </p:cNvCxnSpPr>
          <p:nvPr/>
        </p:nvCxnSpPr>
        <p:spPr>
          <a:xfrm flipH="1">
            <a:off x="3970025" y="2566600"/>
            <a:ext cx="1037400" cy="269100"/>
          </a:xfrm>
          <a:prstGeom prst="straightConnector1">
            <a:avLst/>
          </a:prstGeom>
          <a:noFill/>
          <a:ln cap="flat" cmpd="sng" w="28575">
            <a:solidFill>
              <a:srgbClr val="FF9900"/>
            </a:solidFill>
            <a:prstDash val="solid"/>
            <a:round/>
            <a:headEnd len="med" w="med" type="oval"/>
            <a:tailEnd len="med" w="med" type="oval"/>
          </a:ln>
        </p:spPr>
      </p:cxnSp>
      <p:pic>
        <p:nvPicPr>
          <p:cNvPr id="158" name="Google Shape;158;p21"/>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59" name="Google Shape;159;p21"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57" name="Google Shape;157;p21"/>
          <p:cNvPicPr preferRelativeResize="0"/>
          <p:nvPr/>
        </p:nvPicPr>
        <p:blipFill rotWithShape="1">
          <a:blip r:embed="rId5">
            <a:alphaModFix/>
          </a:blip>
          <a:srcRect b="30068" l="39654" r="39759" t="26952"/>
          <a:stretch/>
        </p:blipFill>
        <p:spPr>
          <a:xfrm>
            <a:off x="905750" y="895500"/>
            <a:ext cx="3064277" cy="3880324"/>
          </a:xfrm>
          <a:prstGeom prst="rect">
            <a:avLst/>
          </a:prstGeom>
          <a:noFill/>
          <a:ln cap="flat" cmpd="sng" w="9525">
            <a:solidFill>
              <a:srgbClr val="000000"/>
            </a:solidFill>
            <a:prstDash val="solid"/>
            <a:round/>
            <a:headEnd len="sm" w="sm" type="none"/>
            <a:tailEnd len="sm" w="sm" type="none"/>
          </a:ln>
        </p:spPr>
      </p:pic>
      <p:sp>
        <p:nvSpPr>
          <p:cNvPr id="156" name="Google Shape;156;p21"/>
          <p:cNvSpPr txBox="1"/>
          <p:nvPr/>
        </p:nvSpPr>
        <p:spPr>
          <a:xfrm>
            <a:off x="5007425" y="1748350"/>
            <a:ext cx="3827700" cy="16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solidFill>
                  <a:srgbClr val="434343"/>
                </a:solidFill>
                <a:latin typeface="Montserrat"/>
                <a:ea typeface="Montserrat"/>
                <a:cs typeface="Montserrat"/>
                <a:sym typeface="Montserrat"/>
              </a:rPr>
              <a:t>La compañía debe tener una base de datos disponible para la lectura y almacenamiento de la información.</a:t>
            </a:r>
            <a:endParaRPr sz="1500">
              <a:solidFill>
                <a:srgbClr val="434343"/>
              </a:solidFill>
              <a:latin typeface="Montserrat"/>
              <a:ea typeface="Montserrat"/>
              <a:cs typeface="Montserrat"/>
              <a:sym typeface="Montserrat"/>
            </a:endParaRPr>
          </a:p>
          <a:p>
            <a:pPr indent="0" lvl="0" marL="0" rtl="0" algn="ctr">
              <a:spcBef>
                <a:spcPts val="0"/>
              </a:spcBef>
              <a:spcAft>
                <a:spcPts val="0"/>
              </a:spcAft>
              <a:buNone/>
            </a:pPr>
            <a:r>
              <a:rPr lang="es" sz="1500">
                <a:solidFill>
                  <a:srgbClr val="434343"/>
                </a:solidFill>
                <a:latin typeface="Montserrat"/>
                <a:ea typeface="Montserrat"/>
                <a:cs typeface="Montserrat"/>
                <a:sym typeface="Montserrat"/>
              </a:rPr>
              <a:t> Cuando entres a la plataforma debes escribir la compañía a que deseas ingresar  </a:t>
            </a:r>
            <a:endParaRPr sz="1500">
              <a:solidFill>
                <a:srgbClr val="434343"/>
              </a:solidFill>
              <a:latin typeface="Montserrat"/>
              <a:ea typeface="Montserrat"/>
              <a:cs typeface="Montserrat"/>
              <a:sym typeface="Montserrat"/>
            </a:endParaRPr>
          </a:p>
          <a:p>
            <a:pPr indent="0" lvl="0" marL="0" rtl="0" algn="r">
              <a:spcBef>
                <a:spcPts val="0"/>
              </a:spcBef>
              <a:spcAft>
                <a:spcPts val="0"/>
              </a:spcAft>
              <a:buNone/>
            </a:pPr>
            <a:r>
              <a:t/>
            </a:r>
            <a:endParaRPr sz="1600">
              <a:solidFill>
                <a:srgbClr val="434343"/>
              </a:solidFill>
              <a:latin typeface="Montserrat"/>
              <a:ea typeface="Montserrat"/>
              <a:cs typeface="Montserrat"/>
              <a:sym typeface="Montserrat"/>
            </a:endParaRPr>
          </a:p>
          <a:p>
            <a:pPr indent="0" lvl="0" marL="0" rtl="0" algn="r">
              <a:spcBef>
                <a:spcPts val="0"/>
              </a:spcBef>
              <a:spcAft>
                <a:spcPts val="0"/>
              </a:spcAft>
              <a:buNone/>
            </a:pPr>
            <a:r>
              <a:t/>
            </a:r>
            <a:endParaRPr sz="1600">
              <a:solidFill>
                <a:srgbClr val="434343"/>
              </a:solidFill>
              <a:latin typeface="Montserrat"/>
              <a:ea typeface="Montserrat"/>
              <a:cs typeface="Montserrat"/>
              <a:sym typeface="Montserrat"/>
            </a:endParaRPr>
          </a:p>
          <a:p>
            <a:pPr indent="0" lvl="0" marL="0" rtl="0" algn="r">
              <a:spcBef>
                <a:spcPts val="0"/>
              </a:spcBef>
              <a:spcAft>
                <a:spcPts val="0"/>
              </a:spcAft>
              <a:buNone/>
            </a:pPr>
            <a:r>
              <a:t/>
            </a:r>
            <a:endParaRPr sz="1600">
              <a:solidFill>
                <a:srgbClr val="434343"/>
              </a:solidFill>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02"/>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novedades masivas </a:t>
            </a:r>
            <a:endParaRPr b="1" sz="2400">
              <a:latin typeface="Open Sans"/>
              <a:ea typeface="Open Sans"/>
              <a:cs typeface="Open Sans"/>
              <a:sym typeface="Open Sans"/>
            </a:endParaRPr>
          </a:p>
        </p:txBody>
      </p:sp>
      <p:sp>
        <p:nvSpPr>
          <p:cNvPr id="1397" name="Google Shape;1397;p102"/>
          <p:cNvSpPr txBox="1"/>
          <p:nvPr/>
        </p:nvSpPr>
        <p:spPr>
          <a:xfrm>
            <a:off x="954525" y="602950"/>
            <a:ext cx="8190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a:latin typeface="Montserrat"/>
                <a:ea typeface="Montserrat"/>
                <a:cs typeface="Montserrat"/>
                <a:sym typeface="Montserrat"/>
              </a:rPr>
              <a:t>Una vez que cargue el documento con la información </a:t>
            </a:r>
            <a:r>
              <a:rPr i="1" lang="es">
                <a:latin typeface="Montserrat"/>
                <a:ea typeface="Montserrat"/>
                <a:cs typeface="Montserrat"/>
                <a:sym typeface="Montserrat"/>
              </a:rPr>
              <a:t>selecciona                                  para validar la información     </a:t>
            </a:r>
            <a:r>
              <a:rPr i="1" lang="es">
                <a:latin typeface="Montserrat"/>
                <a:ea typeface="Montserrat"/>
                <a:cs typeface="Montserrat"/>
                <a:sym typeface="Montserrat"/>
              </a:rPr>
              <a:t> </a:t>
            </a:r>
            <a:endParaRPr>
              <a:latin typeface="Montserrat"/>
              <a:ea typeface="Montserrat"/>
              <a:cs typeface="Montserrat"/>
              <a:sym typeface="Montserrat"/>
            </a:endParaRPr>
          </a:p>
        </p:txBody>
      </p:sp>
      <p:pic>
        <p:nvPicPr>
          <p:cNvPr id="1398" name="Google Shape;1398;p102"/>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399" name="Google Shape;1399;p102"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400" name="Google Shape;1400;p102"/>
          <p:cNvPicPr preferRelativeResize="0"/>
          <p:nvPr/>
        </p:nvPicPr>
        <p:blipFill>
          <a:blip r:embed="rId5">
            <a:alphaModFix/>
          </a:blip>
          <a:stretch>
            <a:fillRect/>
          </a:stretch>
        </p:blipFill>
        <p:spPr>
          <a:xfrm>
            <a:off x="93175" y="2186650"/>
            <a:ext cx="8839199" cy="1928335"/>
          </a:xfrm>
          <a:prstGeom prst="rect">
            <a:avLst/>
          </a:prstGeom>
          <a:noFill/>
          <a:ln cap="flat" cmpd="sng" w="9525">
            <a:solidFill>
              <a:srgbClr val="000000"/>
            </a:solidFill>
            <a:prstDash val="solid"/>
            <a:round/>
            <a:headEnd len="sm" w="sm" type="none"/>
            <a:tailEnd len="sm" w="sm" type="none"/>
          </a:ln>
        </p:spPr>
      </p:pic>
      <p:pic>
        <p:nvPicPr>
          <p:cNvPr id="1401" name="Google Shape;1401;p102"/>
          <p:cNvPicPr preferRelativeResize="0"/>
          <p:nvPr/>
        </p:nvPicPr>
        <p:blipFill>
          <a:blip r:embed="rId6">
            <a:alphaModFix/>
          </a:blip>
          <a:stretch>
            <a:fillRect/>
          </a:stretch>
        </p:blipFill>
        <p:spPr>
          <a:xfrm>
            <a:off x="6904050" y="666910"/>
            <a:ext cx="1476375" cy="276225"/>
          </a:xfrm>
          <a:prstGeom prst="rect">
            <a:avLst/>
          </a:prstGeom>
          <a:noFill/>
          <a:ln>
            <a:noFill/>
          </a:ln>
        </p:spPr>
      </p:pic>
      <p:sp>
        <p:nvSpPr>
          <p:cNvPr id="1402" name="Google Shape;1402;p102"/>
          <p:cNvSpPr/>
          <p:nvPr/>
        </p:nvSpPr>
        <p:spPr>
          <a:xfrm>
            <a:off x="133950" y="3117575"/>
            <a:ext cx="8839200" cy="183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3" name="Google Shape;1403;p102"/>
          <p:cNvCxnSpPr>
            <a:endCxn id="1402" idx="0"/>
          </p:cNvCxnSpPr>
          <p:nvPr/>
        </p:nvCxnSpPr>
        <p:spPr>
          <a:xfrm flipH="1">
            <a:off x="4553550" y="2612375"/>
            <a:ext cx="878700" cy="505200"/>
          </a:xfrm>
          <a:prstGeom prst="straightConnector1">
            <a:avLst/>
          </a:prstGeom>
          <a:noFill/>
          <a:ln cap="flat" cmpd="sng" w="28575">
            <a:solidFill>
              <a:srgbClr val="FF9900"/>
            </a:solidFill>
            <a:prstDash val="solid"/>
            <a:round/>
            <a:headEnd len="med" w="med" type="oval"/>
            <a:tailEnd len="med" w="med" type="oval"/>
          </a:ln>
        </p:spPr>
      </p:cxnSp>
      <p:sp>
        <p:nvSpPr>
          <p:cNvPr id="1404" name="Google Shape;1404;p102"/>
          <p:cNvSpPr txBox="1"/>
          <p:nvPr/>
        </p:nvSpPr>
        <p:spPr>
          <a:xfrm>
            <a:off x="2701250" y="1404575"/>
            <a:ext cx="5876100" cy="1024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Al momento de oprimir el botón de</a:t>
            </a:r>
            <a:endParaRPr sz="1200">
              <a:latin typeface="Montserrat"/>
              <a:ea typeface="Montserrat"/>
              <a:cs typeface="Montserrat"/>
              <a:sym typeface="Montserrat"/>
            </a:endParaRPr>
          </a:p>
          <a:p>
            <a:pPr indent="0" lvl="0" marL="0" rtl="0" algn="ctr">
              <a:spcBef>
                <a:spcPts val="0"/>
              </a:spcBef>
              <a:spcAft>
                <a:spcPts val="0"/>
              </a:spcAft>
              <a:buNone/>
            </a:pPr>
            <a:r>
              <a:rPr lang="es"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es" sz="1200">
                <a:latin typeface="Montserrat"/>
                <a:ea typeface="Montserrat"/>
                <a:cs typeface="Montserrat"/>
                <a:sym typeface="Montserrat"/>
              </a:rPr>
              <a:t>se </a:t>
            </a:r>
            <a:r>
              <a:rPr lang="es" sz="1200">
                <a:latin typeface="Montserrat"/>
                <a:ea typeface="Montserrat"/>
                <a:cs typeface="Montserrat"/>
                <a:sym typeface="Montserrat"/>
              </a:rPr>
              <a:t>activará</a:t>
            </a:r>
            <a:r>
              <a:rPr lang="es" sz="1200">
                <a:latin typeface="Montserrat"/>
                <a:ea typeface="Montserrat"/>
                <a:cs typeface="Montserrat"/>
                <a:sym typeface="Montserrat"/>
              </a:rPr>
              <a:t> este letrero que indicara que todo </a:t>
            </a:r>
            <a:r>
              <a:rPr lang="es" sz="1200">
                <a:latin typeface="Montserrat"/>
                <a:ea typeface="Montserrat"/>
                <a:cs typeface="Montserrat"/>
                <a:sym typeface="Montserrat"/>
              </a:rPr>
              <a:t>está</a:t>
            </a:r>
            <a:r>
              <a:rPr lang="es" sz="1200">
                <a:latin typeface="Montserrat"/>
                <a:ea typeface="Montserrat"/>
                <a:cs typeface="Montserrat"/>
                <a:sym typeface="Montserrat"/>
              </a:rPr>
              <a:t> correcto para cargar el documento solo debes darle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pic>
        <p:nvPicPr>
          <p:cNvPr id="1405" name="Google Shape;1405;p102"/>
          <p:cNvPicPr preferRelativeResize="0"/>
          <p:nvPr/>
        </p:nvPicPr>
        <p:blipFill>
          <a:blip r:embed="rId6">
            <a:alphaModFix/>
          </a:blip>
          <a:stretch>
            <a:fillRect/>
          </a:stretch>
        </p:blipFill>
        <p:spPr>
          <a:xfrm>
            <a:off x="4954000" y="1702665"/>
            <a:ext cx="1476375" cy="276225"/>
          </a:xfrm>
          <a:prstGeom prst="rect">
            <a:avLst/>
          </a:prstGeom>
          <a:noFill/>
          <a:ln cap="flat" cmpd="sng" w="19050">
            <a:solidFill>
              <a:srgbClr val="FF9900"/>
            </a:solidFill>
            <a:prstDash val="solid"/>
            <a:round/>
            <a:headEnd len="sm" w="sm" type="none"/>
            <a:tailEnd len="sm" w="sm" type="none"/>
          </a:ln>
        </p:spPr>
      </p:pic>
      <p:sp>
        <p:nvSpPr>
          <p:cNvPr id="1406" name="Google Shape;1406;p102"/>
          <p:cNvSpPr/>
          <p:nvPr/>
        </p:nvSpPr>
        <p:spPr>
          <a:xfrm>
            <a:off x="173200" y="2429375"/>
            <a:ext cx="330600" cy="183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7" name="Google Shape;1407;p102"/>
          <p:cNvPicPr preferRelativeResize="0"/>
          <p:nvPr/>
        </p:nvPicPr>
        <p:blipFill>
          <a:blip r:embed="rId7">
            <a:alphaModFix/>
          </a:blip>
          <a:stretch>
            <a:fillRect/>
          </a:stretch>
        </p:blipFill>
        <p:spPr>
          <a:xfrm>
            <a:off x="6785600" y="2231052"/>
            <a:ext cx="552450" cy="276225"/>
          </a:xfrm>
          <a:prstGeom prst="rect">
            <a:avLst/>
          </a:prstGeom>
          <a:noFill/>
          <a:ln>
            <a:noFill/>
          </a:ln>
        </p:spPr>
      </p:pic>
      <p:sp>
        <p:nvSpPr>
          <p:cNvPr id="1408" name="Google Shape;1408;p102"/>
          <p:cNvSpPr txBox="1"/>
          <p:nvPr/>
        </p:nvSpPr>
        <p:spPr>
          <a:xfrm>
            <a:off x="2387975" y="4348875"/>
            <a:ext cx="3852900" cy="5868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Montserrat"/>
                <a:ea typeface="Montserrat"/>
                <a:cs typeface="Montserrat"/>
                <a:sym typeface="Montserrat"/>
              </a:rPr>
              <a:t>Una vez que el sistema complete el proceso </a:t>
            </a:r>
            <a:r>
              <a:rPr b="1" lang="es" sz="1200">
                <a:latin typeface="Montserrat"/>
                <a:ea typeface="Montserrat"/>
                <a:cs typeface="Montserrat"/>
                <a:sym typeface="Montserrat"/>
              </a:rPr>
              <a:t>Recuerda</a:t>
            </a:r>
            <a:r>
              <a:rPr lang="es" sz="1200">
                <a:latin typeface="Montserrat"/>
                <a:ea typeface="Montserrat"/>
                <a:cs typeface="Montserrat"/>
                <a:sym typeface="Montserrat"/>
              </a:rPr>
              <a:t> </a:t>
            </a:r>
            <a:r>
              <a:rPr b="1" lang="es" sz="1200">
                <a:latin typeface="Montserrat"/>
                <a:ea typeface="Montserrat"/>
                <a:cs typeface="Montserrat"/>
                <a:sym typeface="Montserrat"/>
              </a:rPr>
              <a:t>Aprobar </a:t>
            </a:r>
            <a:r>
              <a:rPr lang="es" sz="1200">
                <a:latin typeface="Montserrat"/>
                <a:ea typeface="Montserrat"/>
                <a:cs typeface="Montserrat"/>
                <a:sym typeface="Montserrat"/>
              </a:rPr>
              <a:t>las novedades </a:t>
            </a:r>
            <a:endParaRPr sz="1200">
              <a:latin typeface="Montserrat"/>
              <a:ea typeface="Montserrat"/>
              <a:cs typeface="Montserrat"/>
              <a:sym typeface="Montserra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03"/>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novedades masivas </a:t>
            </a:r>
            <a:r>
              <a:rPr b="1" lang="es" sz="2400">
                <a:solidFill>
                  <a:srgbClr val="404040"/>
                </a:solidFill>
                <a:latin typeface="Open Sans"/>
                <a:ea typeface="Open Sans"/>
                <a:cs typeface="Open Sans"/>
                <a:sym typeface="Open Sans"/>
              </a:rPr>
              <a:t>económica</a:t>
            </a:r>
            <a:endParaRPr b="1" sz="2400">
              <a:latin typeface="Open Sans"/>
              <a:ea typeface="Open Sans"/>
              <a:cs typeface="Open Sans"/>
              <a:sym typeface="Open Sans"/>
            </a:endParaRPr>
          </a:p>
        </p:txBody>
      </p:sp>
      <p:pic>
        <p:nvPicPr>
          <p:cNvPr id="1414" name="Google Shape;1414;p103"/>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415" name="Google Shape;1415;p103"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416" name="Google Shape;1416;p103"/>
          <p:cNvPicPr preferRelativeResize="0"/>
          <p:nvPr/>
        </p:nvPicPr>
        <p:blipFill rotWithShape="1">
          <a:blip r:embed="rId5">
            <a:alphaModFix/>
          </a:blip>
          <a:srcRect b="24545" l="0" r="0" t="0"/>
          <a:stretch/>
        </p:blipFill>
        <p:spPr>
          <a:xfrm>
            <a:off x="370975" y="2478139"/>
            <a:ext cx="8597124" cy="1720448"/>
          </a:xfrm>
          <a:prstGeom prst="rect">
            <a:avLst/>
          </a:prstGeom>
          <a:noFill/>
          <a:ln cap="flat" cmpd="sng" w="9525">
            <a:solidFill>
              <a:srgbClr val="000000"/>
            </a:solidFill>
            <a:prstDash val="solid"/>
            <a:round/>
            <a:headEnd len="sm" w="sm" type="none"/>
            <a:tailEnd len="sm" w="sm" type="none"/>
          </a:ln>
        </p:spPr>
      </p:pic>
      <p:cxnSp>
        <p:nvCxnSpPr>
          <p:cNvPr id="1417" name="Google Shape;1417;p103"/>
          <p:cNvCxnSpPr>
            <a:endCxn id="1418" idx="0"/>
          </p:cNvCxnSpPr>
          <p:nvPr/>
        </p:nvCxnSpPr>
        <p:spPr>
          <a:xfrm flipH="1">
            <a:off x="713475" y="2858461"/>
            <a:ext cx="10200" cy="389100"/>
          </a:xfrm>
          <a:prstGeom prst="straightConnector1">
            <a:avLst/>
          </a:prstGeom>
          <a:noFill/>
          <a:ln cap="flat" cmpd="sng" w="19050">
            <a:solidFill>
              <a:srgbClr val="FF9900"/>
            </a:solidFill>
            <a:prstDash val="solid"/>
            <a:round/>
            <a:headEnd len="med" w="med" type="oval"/>
            <a:tailEnd len="med" w="med" type="oval"/>
          </a:ln>
        </p:spPr>
      </p:cxnSp>
      <p:sp>
        <p:nvSpPr>
          <p:cNvPr id="1418" name="Google Shape;1418;p103"/>
          <p:cNvSpPr txBox="1"/>
          <p:nvPr/>
        </p:nvSpPr>
        <p:spPr>
          <a:xfrm>
            <a:off x="175875" y="3247561"/>
            <a:ext cx="1075200" cy="57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Coloca el subtipo de la novedad </a:t>
            </a:r>
            <a:endParaRPr b="1" sz="1000">
              <a:latin typeface="Montserrat"/>
              <a:ea typeface="Montserrat"/>
              <a:cs typeface="Montserrat"/>
              <a:sym typeface="Montserrat"/>
            </a:endParaRPr>
          </a:p>
        </p:txBody>
      </p:sp>
      <p:sp>
        <p:nvSpPr>
          <p:cNvPr id="1419" name="Google Shape;1419;p103"/>
          <p:cNvSpPr/>
          <p:nvPr/>
        </p:nvSpPr>
        <p:spPr>
          <a:xfrm>
            <a:off x="370975" y="2478113"/>
            <a:ext cx="549600" cy="15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0" name="Google Shape;1420;p103"/>
          <p:cNvCxnSpPr>
            <a:endCxn id="1421" idx="0"/>
          </p:cNvCxnSpPr>
          <p:nvPr/>
        </p:nvCxnSpPr>
        <p:spPr>
          <a:xfrm>
            <a:off x="2366625" y="2827027"/>
            <a:ext cx="7200" cy="430200"/>
          </a:xfrm>
          <a:prstGeom prst="straightConnector1">
            <a:avLst/>
          </a:prstGeom>
          <a:noFill/>
          <a:ln cap="flat" cmpd="sng" w="19050">
            <a:solidFill>
              <a:srgbClr val="FF9900"/>
            </a:solidFill>
            <a:prstDash val="solid"/>
            <a:round/>
            <a:headEnd len="med" w="med" type="oval"/>
            <a:tailEnd len="med" w="med" type="oval"/>
          </a:ln>
        </p:spPr>
      </p:cxnSp>
      <p:sp>
        <p:nvSpPr>
          <p:cNvPr id="1421" name="Google Shape;1421;p103"/>
          <p:cNvSpPr txBox="1"/>
          <p:nvPr/>
        </p:nvSpPr>
        <p:spPr>
          <a:xfrm>
            <a:off x="1691325" y="3257227"/>
            <a:ext cx="1365000" cy="57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Coloca el nombre del evento que deseas crear</a:t>
            </a:r>
            <a:endParaRPr b="1" sz="1000">
              <a:latin typeface="Montserrat"/>
              <a:ea typeface="Montserrat"/>
              <a:cs typeface="Montserrat"/>
              <a:sym typeface="Montserrat"/>
            </a:endParaRPr>
          </a:p>
        </p:txBody>
      </p:sp>
      <p:sp>
        <p:nvSpPr>
          <p:cNvPr id="1422" name="Google Shape;1422;p103"/>
          <p:cNvSpPr/>
          <p:nvPr/>
        </p:nvSpPr>
        <p:spPr>
          <a:xfrm>
            <a:off x="1603875" y="2478113"/>
            <a:ext cx="1539900" cy="15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3" name="Google Shape;1423;p103"/>
          <p:cNvCxnSpPr/>
          <p:nvPr/>
        </p:nvCxnSpPr>
        <p:spPr>
          <a:xfrm>
            <a:off x="5450526" y="2669516"/>
            <a:ext cx="7200" cy="430200"/>
          </a:xfrm>
          <a:prstGeom prst="straightConnector1">
            <a:avLst/>
          </a:prstGeom>
          <a:noFill/>
          <a:ln cap="flat" cmpd="sng" w="19050">
            <a:solidFill>
              <a:srgbClr val="FF9900"/>
            </a:solidFill>
            <a:prstDash val="solid"/>
            <a:round/>
            <a:headEnd len="med" w="med" type="oval"/>
            <a:tailEnd len="med" w="med" type="oval"/>
          </a:ln>
        </p:spPr>
      </p:cxnSp>
      <p:sp>
        <p:nvSpPr>
          <p:cNvPr id="1424" name="Google Shape;1424;p103"/>
          <p:cNvSpPr/>
          <p:nvPr/>
        </p:nvSpPr>
        <p:spPr>
          <a:xfrm>
            <a:off x="5134476" y="2478113"/>
            <a:ext cx="597300" cy="15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3"/>
          <p:cNvSpPr txBox="1"/>
          <p:nvPr/>
        </p:nvSpPr>
        <p:spPr>
          <a:xfrm>
            <a:off x="4974426" y="3131249"/>
            <a:ext cx="959400" cy="352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No aplica</a:t>
            </a:r>
            <a:endParaRPr b="1" sz="1000">
              <a:latin typeface="Montserrat"/>
              <a:ea typeface="Montserrat"/>
              <a:cs typeface="Montserrat"/>
              <a:sym typeface="Montserrat"/>
            </a:endParaRPr>
          </a:p>
        </p:txBody>
      </p:sp>
      <p:cxnSp>
        <p:nvCxnSpPr>
          <p:cNvPr id="1426" name="Google Shape;1426;p103"/>
          <p:cNvCxnSpPr/>
          <p:nvPr/>
        </p:nvCxnSpPr>
        <p:spPr>
          <a:xfrm>
            <a:off x="6748330" y="2669516"/>
            <a:ext cx="8100" cy="430200"/>
          </a:xfrm>
          <a:prstGeom prst="straightConnector1">
            <a:avLst/>
          </a:prstGeom>
          <a:noFill/>
          <a:ln cap="flat" cmpd="sng" w="19050">
            <a:solidFill>
              <a:srgbClr val="FF9900"/>
            </a:solidFill>
            <a:prstDash val="solid"/>
            <a:round/>
            <a:headEnd len="med" w="med" type="oval"/>
            <a:tailEnd len="med" w="med" type="oval"/>
          </a:ln>
        </p:spPr>
      </p:cxnSp>
      <p:sp>
        <p:nvSpPr>
          <p:cNvPr id="1427" name="Google Shape;1427;p103"/>
          <p:cNvSpPr/>
          <p:nvPr/>
        </p:nvSpPr>
        <p:spPr>
          <a:xfrm>
            <a:off x="6394123" y="2478113"/>
            <a:ext cx="716700" cy="15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3"/>
          <p:cNvSpPr txBox="1"/>
          <p:nvPr/>
        </p:nvSpPr>
        <p:spPr>
          <a:xfrm>
            <a:off x="6214751" y="3131249"/>
            <a:ext cx="1075200" cy="352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No aplica</a:t>
            </a:r>
            <a:endParaRPr b="1" sz="1000">
              <a:latin typeface="Montserrat"/>
              <a:ea typeface="Montserrat"/>
              <a:cs typeface="Montserrat"/>
              <a:sym typeface="Montserrat"/>
            </a:endParaRPr>
          </a:p>
        </p:txBody>
      </p:sp>
      <p:cxnSp>
        <p:nvCxnSpPr>
          <p:cNvPr id="1429" name="Google Shape;1429;p103"/>
          <p:cNvCxnSpPr/>
          <p:nvPr/>
        </p:nvCxnSpPr>
        <p:spPr>
          <a:xfrm>
            <a:off x="7945988" y="2669516"/>
            <a:ext cx="7200" cy="430200"/>
          </a:xfrm>
          <a:prstGeom prst="straightConnector1">
            <a:avLst/>
          </a:prstGeom>
          <a:noFill/>
          <a:ln cap="flat" cmpd="sng" w="19050">
            <a:solidFill>
              <a:srgbClr val="FF9900"/>
            </a:solidFill>
            <a:prstDash val="solid"/>
            <a:round/>
            <a:headEnd len="med" w="med" type="oval"/>
            <a:tailEnd len="med" w="med" type="oval"/>
          </a:ln>
        </p:spPr>
      </p:cxnSp>
      <p:sp>
        <p:nvSpPr>
          <p:cNvPr id="1430" name="Google Shape;1430;p103"/>
          <p:cNvSpPr/>
          <p:nvPr/>
        </p:nvSpPr>
        <p:spPr>
          <a:xfrm>
            <a:off x="7629930" y="2478113"/>
            <a:ext cx="639600" cy="15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03"/>
          <p:cNvSpPr txBox="1"/>
          <p:nvPr/>
        </p:nvSpPr>
        <p:spPr>
          <a:xfrm>
            <a:off x="7469876" y="3131249"/>
            <a:ext cx="959400" cy="352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Montserrat"/>
                <a:ea typeface="Montserrat"/>
                <a:cs typeface="Montserrat"/>
                <a:sym typeface="Montserrat"/>
              </a:rPr>
              <a:t>No aplica</a:t>
            </a:r>
            <a:endParaRPr b="1" sz="1000">
              <a:latin typeface="Montserrat"/>
              <a:ea typeface="Montserrat"/>
              <a:cs typeface="Montserrat"/>
              <a:sym typeface="Montserrat"/>
            </a:endParaRPr>
          </a:p>
        </p:txBody>
      </p:sp>
      <p:cxnSp>
        <p:nvCxnSpPr>
          <p:cNvPr id="1432" name="Google Shape;1432;p103"/>
          <p:cNvCxnSpPr/>
          <p:nvPr/>
        </p:nvCxnSpPr>
        <p:spPr>
          <a:xfrm>
            <a:off x="1331950" y="1880569"/>
            <a:ext cx="0" cy="597600"/>
          </a:xfrm>
          <a:prstGeom prst="straightConnector1">
            <a:avLst/>
          </a:prstGeom>
          <a:noFill/>
          <a:ln cap="flat" cmpd="sng" w="19050">
            <a:solidFill>
              <a:srgbClr val="FF9900"/>
            </a:solidFill>
            <a:prstDash val="solid"/>
            <a:round/>
            <a:headEnd len="med" w="med" type="oval"/>
            <a:tailEnd len="med" w="med" type="oval"/>
          </a:ln>
        </p:spPr>
      </p:cxnSp>
      <p:sp>
        <p:nvSpPr>
          <p:cNvPr id="1433" name="Google Shape;1433;p103"/>
          <p:cNvSpPr txBox="1"/>
          <p:nvPr/>
        </p:nvSpPr>
        <p:spPr>
          <a:xfrm>
            <a:off x="778000" y="1342766"/>
            <a:ext cx="1107900" cy="537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Montserrat"/>
                <a:ea typeface="Montserrat"/>
                <a:cs typeface="Montserrat"/>
                <a:sym typeface="Montserrat"/>
              </a:rPr>
              <a:t>Coloca el tipo de la novedad </a:t>
            </a:r>
            <a:endParaRPr b="1" sz="10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p:txBody>
      </p:sp>
      <p:cxnSp>
        <p:nvCxnSpPr>
          <p:cNvPr id="1434" name="Google Shape;1434;p103"/>
          <p:cNvCxnSpPr/>
          <p:nvPr/>
        </p:nvCxnSpPr>
        <p:spPr>
          <a:xfrm>
            <a:off x="3740213" y="1869678"/>
            <a:ext cx="0" cy="597600"/>
          </a:xfrm>
          <a:prstGeom prst="straightConnector1">
            <a:avLst/>
          </a:prstGeom>
          <a:noFill/>
          <a:ln cap="flat" cmpd="sng" w="19050">
            <a:solidFill>
              <a:srgbClr val="FF9900"/>
            </a:solidFill>
            <a:prstDash val="solid"/>
            <a:round/>
            <a:headEnd len="med" w="med" type="oval"/>
            <a:tailEnd len="med" w="med" type="oval"/>
          </a:ln>
        </p:spPr>
      </p:cxnSp>
      <p:sp>
        <p:nvSpPr>
          <p:cNvPr id="1435" name="Google Shape;1435;p103"/>
          <p:cNvSpPr txBox="1"/>
          <p:nvPr/>
        </p:nvSpPr>
        <p:spPr>
          <a:xfrm>
            <a:off x="2785775" y="1261230"/>
            <a:ext cx="1835700" cy="59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Montserrat"/>
                <a:ea typeface="Montserrat"/>
                <a:cs typeface="Montserrat"/>
                <a:sym typeface="Montserrat"/>
              </a:rPr>
              <a:t>Coloca el nombre del empleado al cual se va a crear la novedad </a:t>
            </a:r>
            <a:endParaRPr sz="1000">
              <a:latin typeface="Montserrat"/>
              <a:ea typeface="Montserrat"/>
              <a:cs typeface="Montserrat"/>
              <a:sym typeface="Montserrat"/>
            </a:endParaRPr>
          </a:p>
        </p:txBody>
      </p:sp>
      <p:cxnSp>
        <p:nvCxnSpPr>
          <p:cNvPr id="1436" name="Google Shape;1436;p103"/>
          <p:cNvCxnSpPr/>
          <p:nvPr/>
        </p:nvCxnSpPr>
        <p:spPr>
          <a:xfrm>
            <a:off x="5900676" y="1869678"/>
            <a:ext cx="0" cy="597600"/>
          </a:xfrm>
          <a:prstGeom prst="straightConnector1">
            <a:avLst/>
          </a:prstGeom>
          <a:noFill/>
          <a:ln cap="flat" cmpd="sng" w="19050">
            <a:solidFill>
              <a:srgbClr val="FF9900"/>
            </a:solidFill>
            <a:prstDash val="solid"/>
            <a:round/>
            <a:headEnd len="med" w="med" type="oval"/>
            <a:tailEnd len="med" w="med" type="oval"/>
          </a:ln>
        </p:spPr>
      </p:cxnSp>
      <p:sp>
        <p:nvSpPr>
          <p:cNvPr id="1437" name="Google Shape;1437;p103"/>
          <p:cNvSpPr txBox="1"/>
          <p:nvPr/>
        </p:nvSpPr>
        <p:spPr>
          <a:xfrm>
            <a:off x="5090026" y="1342766"/>
            <a:ext cx="1440900" cy="537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dk1"/>
                </a:solidFill>
                <a:latin typeface="Montserrat"/>
                <a:ea typeface="Montserrat"/>
                <a:cs typeface="Montserrat"/>
                <a:sym typeface="Montserrat"/>
              </a:rPr>
              <a:t>Pon la fecha desde el 1 al 30 del mes  para que la nonina tome</a:t>
            </a:r>
            <a:endParaRPr sz="900">
              <a:latin typeface="Montserrat"/>
              <a:ea typeface="Montserrat"/>
              <a:cs typeface="Montserrat"/>
              <a:sym typeface="Montserrat"/>
            </a:endParaRPr>
          </a:p>
        </p:txBody>
      </p:sp>
      <p:cxnSp>
        <p:nvCxnSpPr>
          <p:cNvPr id="1438" name="Google Shape;1438;p103"/>
          <p:cNvCxnSpPr/>
          <p:nvPr/>
        </p:nvCxnSpPr>
        <p:spPr>
          <a:xfrm>
            <a:off x="7315801" y="1869665"/>
            <a:ext cx="0" cy="597600"/>
          </a:xfrm>
          <a:prstGeom prst="straightConnector1">
            <a:avLst/>
          </a:prstGeom>
          <a:noFill/>
          <a:ln cap="flat" cmpd="sng" w="19050">
            <a:solidFill>
              <a:srgbClr val="FF9900"/>
            </a:solidFill>
            <a:prstDash val="solid"/>
            <a:round/>
            <a:headEnd len="med" w="med" type="oval"/>
            <a:tailEnd len="med" w="med" type="oval"/>
          </a:ln>
        </p:spPr>
      </p:cxnSp>
      <p:sp>
        <p:nvSpPr>
          <p:cNvPr id="1439" name="Google Shape;1439;p103"/>
          <p:cNvSpPr txBox="1"/>
          <p:nvPr/>
        </p:nvSpPr>
        <p:spPr>
          <a:xfrm>
            <a:off x="6703051" y="1196950"/>
            <a:ext cx="1225500" cy="66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dk1"/>
                </a:solidFill>
                <a:latin typeface="Montserrat"/>
                <a:ea typeface="Montserrat"/>
                <a:cs typeface="Montserrat"/>
                <a:sym typeface="Montserrat"/>
              </a:rPr>
              <a:t>El valor a descontar o a pagar sin puntos ni decimales </a:t>
            </a:r>
            <a:endParaRPr sz="900">
              <a:latin typeface="Montserrat"/>
              <a:ea typeface="Montserrat"/>
              <a:cs typeface="Montserrat"/>
              <a:sym typeface="Montserrat"/>
            </a:endParaRPr>
          </a:p>
        </p:txBody>
      </p:sp>
      <p:sp>
        <p:nvSpPr>
          <p:cNvPr id="1440" name="Google Shape;1440;p103"/>
          <p:cNvSpPr txBox="1"/>
          <p:nvPr/>
        </p:nvSpPr>
        <p:spPr>
          <a:xfrm>
            <a:off x="8100676" y="1395943"/>
            <a:ext cx="797700" cy="66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dk1"/>
                </a:solidFill>
                <a:latin typeface="Montserrat"/>
                <a:ea typeface="Montserrat"/>
                <a:cs typeface="Montserrat"/>
                <a:sym typeface="Montserrat"/>
              </a:rPr>
              <a:t>Siempre el estado en Wait</a:t>
            </a:r>
            <a:endParaRPr sz="900">
              <a:latin typeface="Montserrat"/>
              <a:ea typeface="Montserrat"/>
              <a:cs typeface="Montserrat"/>
              <a:sym typeface="Montserrat"/>
            </a:endParaRPr>
          </a:p>
        </p:txBody>
      </p:sp>
      <p:cxnSp>
        <p:nvCxnSpPr>
          <p:cNvPr id="1441" name="Google Shape;1441;p103"/>
          <p:cNvCxnSpPr/>
          <p:nvPr/>
        </p:nvCxnSpPr>
        <p:spPr>
          <a:xfrm>
            <a:off x="8499513" y="2071972"/>
            <a:ext cx="7500" cy="376800"/>
          </a:xfrm>
          <a:prstGeom prst="straightConnector1">
            <a:avLst/>
          </a:prstGeom>
          <a:noFill/>
          <a:ln cap="flat" cmpd="sng" w="19050">
            <a:solidFill>
              <a:srgbClr val="FF9900"/>
            </a:solidFill>
            <a:prstDash val="solid"/>
            <a:round/>
            <a:headEnd len="med" w="med" type="oval"/>
            <a:tailEnd len="med" w="med" type="oval"/>
          </a:ln>
        </p:spPr>
      </p:cxnSp>
      <p:sp>
        <p:nvSpPr>
          <p:cNvPr id="1442" name="Google Shape;1442;p103"/>
          <p:cNvSpPr txBox="1"/>
          <p:nvPr/>
        </p:nvSpPr>
        <p:spPr>
          <a:xfrm>
            <a:off x="2524925" y="4545100"/>
            <a:ext cx="4273800" cy="5049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La </a:t>
            </a:r>
            <a:r>
              <a:rPr lang="es" sz="1200">
                <a:solidFill>
                  <a:schemeClr val="dk1"/>
                </a:solidFill>
                <a:latin typeface="Montserrat"/>
                <a:ea typeface="Montserrat"/>
                <a:cs typeface="Montserrat"/>
                <a:sym typeface="Montserrat"/>
              </a:rPr>
              <a:t>información debe estar igual a como se encuentra en la plataforma </a:t>
            </a:r>
            <a:endParaRPr sz="1200">
              <a:solidFill>
                <a:schemeClr val="dk1"/>
              </a:solidFill>
              <a:latin typeface="Montserrat"/>
              <a:ea typeface="Montserrat"/>
              <a:cs typeface="Montserrat"/>
              <a:sym typeface="Montserrat"/>
            </a:endParaRPr>
          </a:p>
        </p:txBody>
      </p:sp>
      <p:pic>
        <p:nvPicPr>
          <p:cNvPr id="1443" name="Google Shape;1443;p103"/>
          <p:cNvPicPr preferRelativeResize="0"/>
          <p:nvPr/>
        </p:nvPicPr>
        <p:blipFill>
          <a:blip r:embed="rId6">
            <a:alphaModFix/>
          </a:blip>
          <a:stretch>
            <a:fillRect/>
          </a:stretch>
        </p:blipFill>
        <p:spPr>
          <a:xfrm>
            <a:off x="2268448" y="4357116"/>
            <a:ext cx="356250" cy="356250"/>
          </a:xfrm>
          <a:prstGeom prst="rect">
            <a:avLst/>
          </a:prstGeom>
          <a:noFill/>
          <a:ln>
            <a:noFill/>
          </a:ln>
        </p:spPr>
      </p:pic>
      <p:sp>
        <p:nvSpPr>
          <p:cNvPr id="1444" name="Google Shape;1444;p103"/>
          <p:cNvSpPr txBox="1"/>
          <p:nvPr/>
        </p:nvSpPr>
        <p:spPr>
          <a:xfrm>
            <a:off x="3143775" y="2681313"/>
            <a:ext cx="1904400" cy="142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04"/>
          <p:cNvSpPr txBox="1"/>
          <p:nvPr/>
        </p:nvSpPr>
        <p:spPr>
          <a:xfrm>
            <a:off x="330500" y="801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Creación de novedades masivas Ausencia</a:t>
            </a:r>
            <a:endParaRPr b="1" sz="2400">
              <a:latin typeface="Open Sans"/>
              <a:ea typeface="Open Sans"/>
              <a:cs typeface="Open Sans"/>
              <a:sym typeface="Open Sans"/>
            </a:endParaRPr>
          </a:p>
        </p:txBody>
      </p:sp>
      <p:pic>
        <p:nvPicPr>
          <p:cNvPr id="1450" name="Google Shape;1450;p104"/>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451" name="Google Shape;1451;p104"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1452" name="Google Shape;1452;p104"/>
          <p:cNvSpPr txBox="1"/>
          <p:nvPr/>
        </p:nvSpPr>
        <p:spPr>
          <a:xfrm>
            <a:off x="2982125" y="4240300"/>
            <a:ext cx="2726700" cy="7323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La información debe estar igual a como se encuentra en la plataforma </a:t>
            </a:r>
            <a:endParaRPr sz="1200">
              <a:solidFill>
                <a:schemeClr val="dk1"/>
              </a:solidFill>
              <a:latin typeface="Montserrat"/>
              <a:ea typeface="Montserrat"/>
              <a:cs typeface="Montserrat"/>
              <a:sym typeface="Montserrat"/>
            </a:endParaRPr>
          </a:p>
        </p:txBody>
      </p:sp>
      <p:pic>
        <p:nvPicPr>
          <p:cNvPr id="1453" name="Google Shape;1453;p104"/>
          <p:cNvPicPr preferRelativeResize="0"/>
          <p:nvPr/>
        </p:nvPicPr>
        <p:blipFill>
          <a:blip r:embed="rId5">
            <a:alphaModFix/>
          </a:blip>
          <a:stretch>
            <a:fillRect/>
          </a:stretch>
        </p:blipFill>
        <p:spPr>
          <a:xfrm>
            <a:off x="2725648" y="4052316"/>
            <a:ext cx="356250" cy="356250"/>
          </a:xfrm>
          <a:prstGeom prst="rect">
            <a:avLst/>
          </a:prstGeom>
          <a:noFill/>
          <a:ln>
            <a:noFill/>
          </a:ln>
        </p:spPr>
      </p:pic>
      <p:pic>
        <p:nvPicPr>
          <p:cNvPr id="1454" name="Google Shape;1454;p104"/>
          <p:cNvPicPr preferRelativeResize="0"/>
          <p:nvPr/>
        </p:nvPicPr>
        <p:blipFill>
          <a:blip r:embed="rId6">
            <a:alphaModFix/>
          </a:blip>
          <a:stretch>
            <a:fillRect/>
          </a:stretch>
        </p:blipFill>
        <p:spPr>
          <a:xfrm>
            <a:off x="152400" y="1914180"/>
            <a:ext cx="8839199" cy="1934200"/>
          </a:xfrm>
          <a:prstGeom prst="rect">
            <a:avLst/>
          </a:prstGeom>
          <a:noFill/>
          <a:ln cap="flat" cmpd="sng" w="9525">
            <a:solidFill>
              <a:srgbClr val="000000"/>
            </a:solidFill>
            <a:prstDash val="solid"/>
            <a:round/>
            <a:headEnd len="sm" w="sm" type="none"/>
            <a:tailEnd len="sm" w="sm" type="none"/>
          </a:ln>
        </p:spPr>
      </p:pic>
      <p:cxnSp>
        <p:nvCxnSpPr>
          <p:cNvPr id="1455" name="Google Shape;1455;p104"/>
          <p:cNvCxnSpPr/>
          <p:nvPr/>
        </p:nvCxnSpPr>
        <p:spPr>
          <a:xfrm flipH="1">
            <a:off x="518850" y="2426937"/>
            <a:ext cx="10200" cy="365400"/>
          </a:xfrm>
          <a:prstGeom prst="straightConnector1">
            <a:avLst/>
          </a:prstGeom>
          <a:noFill/>
          <a:ln cap="flat" cmpd="sng" w="19050">
            <a:solidFill>
              <a:srgbClr val="FF9900"/>
            </a:solidFill>
            <a:prstDash val="solid"/>
            <a:round/>
            <a:headEnd len="med" w="med" type="oval"/>
            <a:tailEnd len="med" w="med" type="oval"/>
          </a:ln>
        </p:spPr>
      </p:cxnSp>
      <p:sp>
        <p:nvSpPr>
          <p:cNvPr id="1456" name="Google Shape;1456;p104"/>
          <p:cNvSpPr txBox="1"/>
          <p:nvPr/>
        </p:nvSpPr>
        <p:spPr>
          <a:xfrm>
            <a:off x="74000" y="2792325"/>
            <a:ext cx="987600" cy="5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latin typeface="Montserrat"/>
                <a:ea typeface="Montserrat"/>
                <a:cs typeface="Montserrat"/>
                <a:sym typeface="Montserrat"/>
              </a:rPr>
              <a:t>Coloca el subtipo de la novedad </a:t>
            </a:r>
            <a:endParaRPr b="1" sz="900">
              <a:latin typeface="Montserrat"/>
              <a:ea typeface="Montserrat"/>
              <a:cs typeface="Montserrat"/>
              <a:sym typeface="Montserrat"/>
            </a:endParaRPr>
          </a:p>
        </p:txBody>
      </p:sp>
      <p:sp>
        <p:nvSpPr>
          <p:cNvPr id="1457" name="Google Shape;1457;p104"/>
          <p:cNvSpPr/>
          <p:nvPr/>
        </p:nvSpPr>
        <p:spPr>
          <a:xfrm>
            <a:off x="152400" y="1914175"/>
            <a:ext cx="743100" cy="219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8" name="Google Shape;1458;p104"/>
          <p:cNvCxnSpPr/>
          <p:nvPr/>
        </p:nvCxnSpPr>
        <p:spPr>
          <a:xfrm>
            <a:off x="1793300" y="2395038"/>
            <a:ext cx="19800" cy="757800"/>
          </a:xfrm>
          <a:prstGeom prst="straightConnector1">
            <a:avLst/>
          </a:prstGeom>
          <a:noFill/>
          <a:ln cap="flat" cmpd="sng" w="19050">
            <a:solidFill>
              <a:srgbClr val="FF9900"/>
            </a:solidFill>
            <a:prstDash val="solid"/>
            <a:round/>
            <a:headEnd len="med" w="med" type="oval"/>
            <a:tailEnd len="med" w="med" type="oval"/>
          </a:ln>
        </p:spPr>
      </p:cxnSp>
      <p:sp>
        <p:nvSpPr>
          <p:cNvPr id="1459" name="Google Shape;1459;p104"/>
          <p:cNvSpPr txBox="1"/>
          <p:nvPr/>
        </p:nvSpPr>
        <p:spPr>
          <a:xfrm>
            <a:off x="1280325" y="3194250"/>
            <a:ext cx="1211400" cy="5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latin typeface="Montserrat"/>
                <a:ea typeface="Montserrat"/>
                <a:cs typeface="Montserrat"/>
                <a:sym typeface="Montserrat"/>
              </a:rPr>
              <a:t>Coloca el nombre del evento que deseas crear</a:t>
            </a:r>
            <a:endParaRPr b="1" sz="900">
              <a:latin typeface="Montserrat"/>
              <a:ea typeface="Montserrat"/>
              <a:cs typeface="Montserrat"/>
              <a:sym typeface="Montserrat"/>
            </a:endParaRPr>
          </a:p>
        </p:txBody>
      </p:sp>
      <p:sp>
        <p:nvSpPr>
          <p:cNvPr id="1460" name="Google Shape;1460;p104"/>
          <p:cNvSpPr/>
          <p:nvPr/>
        </p:nvSpPr>
        <p:spPr>
          <a:xfrm>
            <a:off x="1363575" y="1934375"/>
            <a:ext cx="701100" cy="219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1" name="Google Shape;1461;p104"/>
          <p:cNvCxnSpPr/>
          <p:nvPr/>
        </p:nvCxnSpPr>
        <p:spPr>
          <a:xfrm>
            <a:off x="4697550" y="2161400"/>
            <a:ext cx="7200" cy="403800"/>
          </a:xfrm>
          <a:prstGeom prst="straightConnector1">
            <a:avLst/>
          </a:prstGeom>
          <a:noFill/>
          <a:ln cap="flat" cmpd="sng" w="19050">
            <a:solidFill>
              <a:srgbClr val="FF9900"/>
            </a:solidFill>
            <a:prstDash val="solid"/>
            <a:round/>
            <a:headEnd len="med" w="med" type="oval"/>
            <a:tailEnd len="med" w="med" type="oval"/>
          </a:ln>
        </p:spPr>
      </p:cxnSp>
      <p:sp>
        <p:nvSpPr>
          <p:cNvPr id="1462" name="Google Shape;1462;p104"/>
          <p:cNvSpPr txBox="1"/>
          <p:nvPr/>
        </p:nvSpPr>
        <p:spPr>
          <a:xfrm>
            <a:off x="4275450" y="2594900"/>
            <a:ext cx="851400" cy="330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latin typeface="Montserrat"/>
                <a:ea typeface="Montserrat"/>
                <a:cs typeface="Montserrat"/>
                <a:sym typeface="Montserrat"/>
              </a:rPr>
              <a:t>No aplica</a:t>
            </a:r>
            <a:endParaRPr b="1" sz="900">
              <a:latin typeface="Montserrat"/>
              <a:ea typeface="Montserrat"/>
              <a:cs typeface="Montserrat"/>
              <a:sym typeface="Montserrat"/>
            </a:endParaRPr>
          </a:p>
        </p:txBody>
      </p:sp>
      <p:sp>
        <p:nvSpPr>
          <p:cNvPr id="1463" name="Google Shape;1463;p104"/>
          <p:cNvSpPr/>
          <p:nvPr/>
        </p:nvSpPr>
        <p:spPr>
          <a:xfrm>
            <a:off x="4221450" y="1911800"/>
            <a:ext cx="959400" cy="219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4" name="Google Shape;1464;p104"/>
          <p:cNvCxnSpPr/>
          <p:nvPr/>
        </p:nvCxnSpPr>
        <p:spPr>
          <a:xfrm>
            <a:off x="6660350" y="2391900"/>
            <a:ext cx="7200" cy="403800"/>
          </a:xfrm>
          <a:prstGeom prst="straightConnector1">
            <a:avLst/>
          </a:prstGeom>
          <a:noFill/>
          <a:ln cap="flat" cmpd="sng" w="19050">
            <a:solidFill>
              <a:srgbClr val="FF9900"/>
            </a:solidFill>
            <a:prstDash val="solid"/>
            <a:round/>
            <a:headEnd len="med" w="med" type="oval"/>
            <a:tailEnd len="med" w="med" type="oval"/>
          </a:ln>
        </p:spPr>
      </p:cxnSp>
      <p:sp>
        <p:nvSpPr>
          <p:cNvPr id="1465" name="Google Shape;1465;p104"/>
          <p:cNvSpPr txBox="1"/>
          <p:nvPr/>
        </p:nvSpPr>
        <p:spPr>
          <a:xfrm>
            <a:off x="5995025" y="2825400"/>
            <a:ext cx="1405200" cy="732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latin typeface="Montserrat"/>
                <a:ea typeface="Montserrat"/>
                <a:cs typeface="Montserrat"/>
                <a:sym typeface="Montserrat"/>
              </a:rPr>
              <a:t>coloca la fecha final en la que termina la ausencia con hora militar </a:t>
            </a:r>
            <a:endParaRPr b="1" sz="900">
              <a:latin typeface="Montserrat"/>
              <a:ea typeface="Montserrat"/>
              <a:cs typeface="Montserrat"/>
              <a:sym typeface="Montserrat"/>
            </a:endParaRPr>
          </a:p>
        </p:txBody>
      </p:sp>
      <p:sp>
        <p:nvSpPr>
          <p:cNvPr id="1466" name="Google Shape;1466;p104"/>
          <p:cNvSpPr/>
          <p:nvPr/>
        </p:nvSpPr>
        <p:spPr>
          <a:xfrm>
            <a:off x="6142625" y="1934375"/>
            <a:ext cx="1107900" cy="219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7" name="Google Shape;1467;p104"/>
          <p:cNvCxnSpPr/>
          <p:nvPr/>
        </p:nvCxnSpPr>
        <p:spPr>
          <a:xfrm>
            <a:off x="8170412" y="2369850"/>
            <a:ext cx="7200" cy="403800"/>
          </a:xfrm>
          <a:prstGeom prst="straightConnector1">
            <a:avLst/>
          </a:prstGeom>
          <a:noFill/>
          <a:ln cap="flat" cmpd="sng" w="19050">
            <a:solidFill>
              <a:srgbClr val="FF9900"/>
            </a:solidFill>
            <a:prstDash val="solid"/>
            <a:round/>
            <a:headEnd len="med" w="med" type="oval"/>
            <a:tailEnd len="med" w="med" type="oval"/>
          </a:ln>
        </p:spPr>
      </p:cxnSp>
      <p:sp>
        <p:nvSpPr>
          <p:cNvPr id="1468" name="Google Shape;1468;p104"/>
          <p:cNvSpPr txBox="1"/>
          <p:nvPr/>
        </p:nvSpPr>
        <p:spPr>
          <a:xfrm>
            <a:off x="7694300" y="2792325"/>
            <a:ext cx="1031100" cy="403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latin typeface="Montserrat"/>
                <a:ea typeface="Montserrat"/>
                <a:cs typeface="Montserrat"/>
                <a:sym typeface="Montserrat"/>
              </a:rPr>
              <a:t>Dias </a:t>
            </a:r>
            <a:r>
              <a:rPr lang="es" sz="900">
                <a:latin typeface="Montserrat"/>
                <a:ea typeface="Montserrat"/>
                <a:cs typeface="Montserrat"/>
                <a:sym typeface="Montserrat"/>
              </a:rPr>
              <a:t>totales</a:t>
            </a:r>
            <a:r>
              <a:rPr lang="es" sz="900">
                <a:latin typeface="Montserrat"/>
                <a:ea typeface="Montserrat"/>
                <a:cs typeface="Montserrat"/>
                <a:sym typeface="Montserrat"/>
              </a:rPr>
              <a:t> de la ausencia </a:t>
            </a:r>
            <a:endParaRPr b="1" sz="900">
              <a:latin typeface="Montserrat"/>
              <a:ea typeface="Montserrat"/>
              <a:cs typeface="Montserrat"/>
              <a:sym typeface="Montserrat"/>
            </a:endParaRPr>
          </a:p>
        </p:txBody>
      </p:sp>
      <p:sp>
        <p:nvSpPr>
          <p:cNvPr id="1469" name="Google Shape;1469;p104"/>
          <p:cNvSpPr/>
          <p:nvPr/>
        </p:nvSpPr>
        <p:spPr>
          <a:xfrm>
            <a:off x="7755950" y="1934375"/>
            <a:ext cx="836100" cy="219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0" name="Google Shape;1470;p104"/>
          <p:cNvCxnSpPr/>
          <p:nvPr/>
        </p:nvCxnSpPr>
        <p:spPr>
          <a:xfrm>
            <a:off x="1187550" y="1353168"/>
            <a:ext cx="0" cy="561000"/>
          </a:xfrm>
          <a:prstGeom prst="straightConnector1">
            <a:avLst/>
          </a:prstGeom>
          <a:noFill/>
          <a:ln cap="flat" cmpd="sng" w="19050">
            <a:solidFill>
              <a:srgbClr val="FF9900"/>
            </a:solidFill>
            <a:prstDash val="solid"/>
            <a:round/>
            <a:headEnd len="med" w="med" type="oval"/>
            <a:tailEnd len="med" w="med" type="oval"/>
          </a:ln>
        </p:spPr>
      </p:cxnSp>
      <p:sp>
        <p:nvSpPr>
          <p:cNvPr id="1471" name="Google Shape;1471;p104"/>
          <p:cNvSpPr txBox="1"/>
          <p:nvPr/>
        </p:nvSpPr>
        <p:spPr>
          <a:xfrm>
            <a:off x="633600" y="848250"/>
            <a:ext cx="1107900" cy="50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Montserrat"/>
                <a:ea typeface="Montserrat"/>
                <a:cs typeface="Montserrat"/>
                <a:sym typeface="Montserrat"/>
              </a:rPr>
              <a:t>Coloca el tipo de la novedad </a:t>
            </a:r>
            <a:endParaRPr b="1" sz="10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a:latin typeface="Montserrat"/>
              <a:ea typeface="Montserrat"/>
              <a:cs typeface="Montserrat"/>
              <a:sym typeface="Montserrat"/>
            </a:endParaRPr>
          </a:p>
        </p:txBody>
      </p:sp>
      <p:cxnSp>
        <p:nvCxnSpPr>
          <p:cNvPr id="1472" name="Google Shape;1472;p104"/>
          <p:cNvCxnSpPr/>
          <p:nvPr/>
        </p:nvCxnSpPr>
        <p:spPr>
          <a:xfrm>
            <a:off x="3157363" y="1350806"/>
            <a:ext cx="0" cy="561000"/>
          </a:xfrm>
          <a:prstGeom prst="straightConnector1">
            <a:avLst/>
          </a:prstGeom>
          <a:noFill/>
          <a:ln cap="flat" cmpd="sng" w="19050">
            <a:solidFill>
              <a:srgbClr val="FF9900"/>
            </a:solidFill>
            <a:prstDash val="solid"/>
            <a:round/>
            <a:headEnd len="med" w="med" type="oval"/>
            <a:tailEnd len="med" w="med" type="oval"/>
          </a:ln>
        </p:spPr>
      </p:cxnSp>
      <p:sp>
        <p:nvSpPr>
          <p:cNvPr id="1473" name="Google Shape;1473;p104"/>
          <p:cNvSpPr txBox="1"/>
          <p:nvPr/>
        </p:nvSpPr>
        <p:spPr>
          <a:xfrm>
            <a:off x="2202925" y="779563"/>
            <a:ext cx="1835700" cy="56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Montserrat"/>
                <a:ea typeface="Montserrat"/>
                <a:cs typeface="Montserrat"/>
                <a:sym typeface="Montserrat"/>
              </a:rPr>
              <a:t>Coloca el nombre del empleado al cual se va a crear la novedad </a:t>
            </a:r>
            <a:endParaRPr sz="1000">
              <a:latin typeface="Montserrat"/>
              <a:ea typeface="Montserrat"/>
              <a:cs typeface="Montserrat"/>
              <a:sym typeface="Montserrat"/>
            </a:endParaRPr>
          </a:p>
        </p:txBody>
      </p:sp>
      <p:cxnSp>
        <p:nvCxnSpPr>
          <p:cNvPr id="1474" name="Google Shape;1474;p104"/>
          <p:cNvCxnSpPr/>
          <p:nvPr/>
        </p:nvCxnSpPr>
        <p:spPr>
          <a:xfrm>
            <a:off x="5823175" y="1342943"/>
            <a:ext cx="0" cy="561000"/>
          </a:xfrm>
          <a:prstGeom prst="straightConnector1">
            <a:avLst/>
          </a:prstGeom>
          <a:noFill/>
          <a:ln cap="flat" cmpd="sng" w="19050">
            <a:solidFill>
              <a:srgbClr val="FF9900"/>
            </a:solidFill>
            <a:prstDash val="solid"/>
            <a:round/>
            <a:headEnd len="med" w="med" type="oval"/>
            <a:tailEnd len="med" w="med" type="oval"/>
          </a:ln>
        </p:spPr>
      </p:cxnSp>
      <p:sp>
        <p:nvSpPr>
          <p:cNvPr id="1475" name="Google Shape;1475;p104"/>
          <p:cNvSpPr txBox="1"/>
          <p:nvPr/>
        </p:nvSpPr>
        <p:spPr>
          <a:xfrm>
            <a:off x="5012525" y="848250"/>
            <a:ext cx="1440900" cy="50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dk1"/>
                </a:solidFill>
                <a:latin typeface="Montserrat"/>
                <a:ea typeface="Montserrat"/>
                <a:cs typeface="Montserrat"/>
                <a:sym typeface="Montserrat"/>
              </a:rPr>
              <a:t>Pon la fecha en que comienza la ausencia con hora militar</a:t>
            </a:r>
            <a:endParaRPr sz="900">
              <a:latin typeface="Montserrat"/>
              <a:ea typeface="Montserrat"/>
              <a:cs typeface="Montserrat"/>
              <a:sym typeface="Montserrat"/>
            </a:endParaRPr>
          </a:p>
        </p:txBody>
      </p:sp>
      <p:sp>
        <p:nvSpPr>
          <p:cNvPr id="1476" name="Google Shape;1476;p104"/>
          <p:cNvSpPr txBox="1"/>
          <p:nvPr/>
        </p:nvSpPr>
        <p:spPr>
          <a:xfrm>
            <a:off x="7025525" y="1082125"/>
            <a:ext cx="851400" cy="330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latin typeface="Montserrat"/>
                <a:ea typeface="Montserrat"/>
                <a:cs typeface="Montserrat"/>
                <a:sym typeface="Montserrat"/>
              </a:rPr>
              <a:t>No aplica</a:t>
            </a:r>
            <a:endParaRPr b="1" sz="900">
              <a:latin typeface="Montserrat"/>
              <a:ea typeface="Montserrat"/>
              <a:cs typeface="Montserrat"/>
              <a:sym typeface="Montserrat"/>
            </a:endParaRPr>
          </a:p>
        </p:txBody>
      </p:sp>
      <p:cxnSp>
        <p:nvCxnSpPr>
          <p:cNvPr id="1477" name="Google Shape;1477;p104"/>
          <p:cNvCxnSpPr/>
          <p:nvPr/>
        </p:nvCxnSpPr>
        <p:spPr>
          <a:xfrm>
            <a:off x="7447625" y="1461550"/>
            <a:ext cx="7200" cy="403800"/>
          </a:xfrm>
          <a:prstGeom prst="straightConnector1">
            <a:avLst/>
          </a:prstGeom>
          <a:noFill/>
          <a:ln cap="flat" cmpd="sng" w="19050">
            <a:solidFill>
              <a:srgbClr val="FF9900"/>
            </a:solidFill>
            <a:prstDash val="solid"/>
            <a:round/>
            <a:headEnd len="med" w="med" type="oval"/>
            <a:tailEnd len="med" w="med" type="oval"/>
          </a:ln>
        </p:spPr>
      </p:cxnSp>
      <p:sp>
        <p:nvSpPr>
          <p:cNvPr id="1478" name="Google Shape;1478;p104"/>
          <p:cNvSpPr txBox="1"/>
          <p:nvPr/>
        </p:nvSpPr>
        <p:spPr>
          <a:xfrm>
            <a:off x="8308575" y="915550"/>
            <a:ext cx="797700" cy="621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dk1"/>
                </a:solidFill>
                <a:latin typeface="Montserrat"/>
                <a:ea typeface="Montserrat"/>
                <a:cs typeface="Montserrat"/>
                <a:sym typeface="Montserrat"/>
              </a:rPr>
              <a:t>Siempre el estado en Wait</a:t>
            </a:r>
            <a:endParaRPr sz="900">
              <a:latin typeface="Montserrat"/>
              <a:ea typeface="Montserrat"/>
              <a:cs typeface="Montserrat"/>
              <a:sym typeface="Montserrat"/>
            </a:endParaRPr>
          </a:p>
        </p:txBody>
      </p:sp>
      <p:cxnSp>
        <p:nvCxnSpPr>
          <p:cNvPr id="1479" name="Google Shape;1479;p104"/>
          <p:cNvCxnSpPr/>
          <p:nvPr/>
        </p:nvCxnSpPr>
        <p:spPr>
          <a:xfrm>
            <a:off x="8707413" y="1550243"/>
            <a:ext cx="7500" cy="353700"/>
          </a:xfrm>
          <a:prstGeom prst="straightConnector1">
            <a:avLst/>
          </a:prstGeom>
          <a:noFill/>
          <a:ln cap="flat" cmpd="sng" w="19050">
            <a:solidFill>
              <a:srgbClr val="FF9900"/>
            </a:solidFill>
            <a:prstDash val="solid"/>
            <a:round/>
            <a:headEnd len="med" w="med" type="oval"/>
            <a:tailEnd len="med" w="med" type="oval"/>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pic>
        <p:nvPicPr>
          <p:cNvPr id="1484" name="Google Shape;1484;p105"/>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485" name="Google Shape;1485;p105"/>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486" name="Google Shape;1486;p105"/>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s" sz="2400">
                <a:solidFill>
                  <a:srgbClr val="404040"/>
                </a:solidFill>
                <a:latin typeface="Open Sans"/>
                <a:ea typeface="Open Sans"/>
                <a:cs typeface="Open Sans"/>
                <a:sym typeface="Open Sans"/>
              </a:rPr>
              <a:t>Creación</a:t>
            </a:r>
            <a:r>
              <a:rPr lang="es" sz="3600">
                <a:latin typeface="Open Sans"/>
                <a:ea typeface="Open Sans"/>
                <a:cs typeface="Open Sans"/>
                <a:sym typeface="Open Sans"/>
              </a:rPr>
              <a:t> </a:t>
            </a:r>
            <a:r>
              <a:rPr b="1" lang="es" sz="2400">
                <a:solidFill>
                  <a:srgbClr val="404040"/>
                </a:solidFill>
                <a:latin typeface="Open Sans"/>
                <a:ea typeface="Open Sans"/>
                <a:cs typeface="Open Sans"/>
                <a:sym typeface="Open Sans"/>
              </a:rPr>
              <a:t>de Novedad de Retroactivos</a:t>
            </a:r>
            <a:endParaRPr sz="3600">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b="1" sz="2400">
              <a:solidFill>
                <a:srgbClr val="404040"/>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06"/>
          <p:cNvSpPr txBox="1"/>
          <p:nvPr/>
        </p:nvSpPr>
        <p:spPr>
          <a:xfrm>
            <a:off x="406700" y="156300"/>
            <a:ext cx="7511700" cy="49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Retroactivo / Creación</a:t>
            </a: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
        <p:nvSpPr>
          <p:cNvPr id="1492" name="Google Shape;1492;p106"/>
          <p:cNvSpPr txBox="1"/>
          <p:nvPr/>
        </p:nvSpPr>
        <p:spPr>
          <a:xfrm>
            <a:off x="429925" y="587225"/>
            <a:ext cx="78915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Diríjase al módulo de novedad        y </a:t>
            </a:r>
            <a:r>
              <a:rPr lang="es" sz="1200">
                <a:latin typeface="Montserrat"/>
                <a:ea typeface="Montserrat"/>
                <a:cs typeface="Montserrat"/>
                <a:sym typeface="Montserrat"/>
              </a:rPr>
              <a:t>seleccioné</a:t>
            </a:r>
            <a:r>
              <a:rPr lang="es" sz="1200">
                <a:latin typeface="Montserrat"/>
                <a:ea typeface="Montserrat"/>
                <a:cs typeface="Montserrat"/>
                <a:sym typeface="Montserrat"/>
              </a:rPr>
              <a:t>              nueva novedad</a:t>
            </a:r>
            <a:endParaRPr>
              <a:latin typeface="Montserrat"/>
              <a:ea typeface="Montserrat"/>
              <a:cs typeface="Montserrat"/>
              <a:sym typeface="Montserrat"/>
            </a:endParaRPr>
          </a:p>
        </p:txBody>
      </p:sp>
      <p:pic>
        <p:nvPicPr>
          <p:cNvPr id="1493" name="Google Shape;1493;p106" title="Home">
            <a:hlinkClick/>
          </p:cNvPr>
          <p:cNvPicPr preferRelativeResize="0"/>
          <p:nvPr/>
        </p:nvPicPr>
        <p:blipFill>
          <a:blip r:embed="rId3">
            <a:alphaModFix/>
          </a:blip>
          <a:stretch>
            <a:fillRect/>
          </a:stretch>
        </p:blipFill>
        <p:spPr>
          <a:xfrm>
            <a:off x="152400" y="4771275"/>
            <a:ext cx="219825" cy="219825"/>
          </a:xfrm>
          <a:prstGeom prst="rect">
            <a:avLst/>
          </a:prstGeom>
          <a:noFill/>
          <a:ln>
            <a:noFill/>
          </a:ln>
        </p:spPr>
      </p:pic>
      <p:pic>
        <p:nvPicPr>
          <p:cNvPr id="1494" name="Google Shape;1494;p106"/>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1495" name="Google Shape;1495;p106"/>
          <p:cNvPicPr preferRelativeResize="0"/>
          <p:nvPr/>
        </p:nvPicPr>
        <p:blipFill>
          <a:blip r:embed="rId5">
            <a:alphaModFix/>
          </a:blip>
          <a:stretch>
            <a:fillRect/>
          </a:stretch>
        </p:blipFill>
        <p:spPr>
          <a:xfrm>
            <a:off x="4163180" y="655800"/>
            <a:ext cx="424995" cy="219825"/>
          </a:xfrm>
          <a:prstGeom prst="rect">
            <a:avLst/>
          </a:prstGeom>
          <a:noFill/>
          <a:ln>
            <a:noFill/>
          </a:ln>
        </p:spPr>
      </p:pic>
      <p:pic>
        <p:nvPicPr>
          <p:cNvPr id="1496" name="Google Shape;1496;p106"/>
          <p:cNvPicPr preferRelativeResize="0"/>
          <p:nvPr/>
        </p:nvPicPr>
        <p:blipFill>
          <a:blip r:embed="rId6">
            <a:alphaModFix/>
          </a:blip>
          <a:stretch>
            <a:fillRect/>
          </a:stretch>
        </p:blipFill>
        <p:spPr>
          <a:xfrm>
            <a:off x="2842025" y="632363"/>
            <a:ext cx="266700" cy="266700"/>
          </a:xfrm>
          <a:prstGeom prst="rect">
            <a:avLst/>
          </a:prstGeom>
          <a:noFill/>
          <a:ln>
            <a:noFill/>
          </a:ln>
        </p:spPr>
      </p:pic>
      <p:pic>
        <p:nvPicPr>
          <p:cNvPr id="1497" name="Google Shape;1497;p106"/>
          <p:cNvPicPr preferRelativeResize="0"/>
          <p:nvPr/>
        </p:nvPicPr>
        <p:blipFill>
          <a:blip r:embed="rId7">
            <a:alphaModFix/>
          </a:blip>
          <a:stretch>
            <a:fillRect/>
          </a:stretch>
        </p:blipFill>
        <p:spPr>
          <a:xfrm>
            <a:off x="429925" y="1463304"/>
            <a:ext cx="8122201" cy="3227400"/>
          </a:xfrm>
          <a:prstGeom prst="rect">
            <a:avLst/>
          </a:prstGeom>
          <a:noFill/>
          <a:ln cap="flat" cmpd="sng" w="9525">
            <a:solidFill>
              <a:srgbClr val="000000"/>
            </a:solidFill>
            <a:prstDash val="solid"/>
            <a:round/>
            <a:headEnd len="sm" w="sm" type="none"/>
            <a:tailEnd len="sm" w="sm" type="none"/>
          </a:ln>
        </p:spPr>
      </p:pic>
      <p:cxnSp>
        <p:nvCxnSpPr>
          <p:cNvPr id="1498" name="Google Shape;1498;p106"/>
          <p:cNvCxnSpPr/>
          <p:nvPr/>
        </p:nvCxnSpPr>
        <p:spPr>
          <a:xfrm rot="10800000">
            <a:off x="7789700" y="2002175"/>
            <a:ext cx="6900" cy="495300"/>
          </a:xfrm>
          <a:prstGeom prst="straightConnector1">
            <a:avLst/>
          </a:prstGeom>
          <a:noFill/>
          <a:ln cap="flat" cmpd="sng" w="28575">
            <a:solidFill>
              <a:srgbClr val="FF9900"/>
            </a:solidFill>
            <a:prstDash val="solid"/>
            <a:round/>
            <a:headEnd len="med" w="med" type="oval"/>
            <a:tailEnd len="med" w="med" type="oval"/>
          </a:ln>
        </p:spPr>
      </p:cxnSp>
      <p:sp>
        <p:nvSpPr>
          <p:cNvPr id="1499" name="Google Shape;1499;p106"/>
          <p:cNvSpPr txBox="1"/>
          <p:nvPr/>
        </p:nvSpPr>
        <p:spPr>
          <a:xfrm>
            <a:off x="6643400" y="2497475"/>
            <a:ext cx="2376900" cy="580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El estado de la novedad siempre debe ser </a:t>
            </a:r>
            <a:r>
              <a:rPr b="1" lang="es" sz="1200">
                <a:latin typeface="Montserrat"/>
                <a:ea typeface="Montserrat"/>
                <a:cs typeface="Montserrat"/>
                <a:sym typeface="Montserrat"/>
              </a:rPr>
              <a:t>aprobado</a:t>
            </a:r>
            <a:endParaRPr sz="1200">
              <a:latin typeface="Montserrat"/>
              <a:ea typeface="Montserrat"/>
              <a:cs typeface="Montserrat"/>
              <a:sym typeface="Montserrat"/>
            </a:endParaRPr>
          </a:p>
        </p:txBody>
      </p:sp>
      <p:cxnSp>
        <p:nvCxnSpPr>
          <p:cNvPr id="1500" name="Google Shape;1500;p106"/>
          <p:cNvCxnSpPr>
            <a:stCxn id="1501" idx="2"/>
          </p:cNvCxnSpPr>
          <p:nvPr/>
        </p:nvCxnSpPr>
        <p:spPr>
          <a:xfrm>
            <a:off x="4996625" y="3530800"/>
            <a:ext cx="1639800" cy="431100"/>
          </a:xfrm>
          <a:prstGeom prst="straightConnector1">
            <a:avLst/>
          </a:prstGeom>
          <a:noFill/>
          <a:ln cap="flat" cmpd="sng" w="28575">
            <a:solidFill>
              <a:srgbClr val="FF9900"/>
            </a:solidFill>
            <a:prstDash val="solid"/>
            <a:round/>
            <a:headEnd len="med" w="med" type="oval"/>
            <a:tailEnd len="med" w="med" type="oval"/>
          </a:ln>
        </p:spPr>
      </p:cxnSp>
      <p:sp>
        <p:nvSpPr>
          <p:cNvPr id="1501" name="Google Shape;1501;p106"/>
          <p:cNvSpPr/>
          <p:nvPr/>
        </p:nvSpPr>
        <p:spPr>
          <a:xfrm>
            <a:off x="4347425" y="3330700"/>
            <a:ext cx="1298400" cy="200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6"/>
          <p:cNvSpPr txBox="1"/>
          <p:nvPr/>
        </p:nvSpPr>
        <p:spPr>
          <a:xfrm>
            <a:off x="6736875" y="3608950"/>
            <a:ext cx="1880400" cy="678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las fechas que se </a:t>
            </a:r>
            <a:r>
              <a:rPr lang="es" sz="1200">
                <a:latin typeface="Montserrat"/>
                <a:ea typeface="Montserrat"/>
                <a:cs typeface="Montserrat"/>
                <a:sym typeface="Montserrat"/>
              </a:rPr>
              <a:t>deben</a:t>
            </a:r>
            <a:r>
              <a:rPr lang="es" sz="1200">
                <a:latin typeface="Montserrat"/>
                <a:ea typeface="Montserrat"/>
                <a:cs typeface="Montserrat"/>
                <a:sym typeface="Montserrat"/>
              </a:rPr>
              <a:t> pagar el retroactivo </a:t>
            </a:r>
            <a:endParaRPr sz="1200">
              <a:latin typeface="Montserrat"/>
              <a:ea typeface="Montserrat"/>
              <a:cs typeface="Montserrat"/>
              <a:sym typeface="Montserrat"/>
            </a:endParaRPr>
          </a:p>
        </p:txBody>
      </p:sp>
      <p:sp>
        <p:nvSpPr>
          <p:cNvPr id="1503" name="Google Shape;1503;p106"/>
          <p:cNvSpPr/>
          <p:nvPr/>
        </p:nvSpPr>
        <p:spPr>
          <a:xfrm>
            <a:off x="1401000" y="3178875"/>
            <a:ext cx="594000" cy="200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4" name="Google Shape;1504;p106"/>
          <p:cNvCxnSpPr>
            <a:stCxn id="1503" idx="3"/>
          </p:cNvCxnSpPr>
          <p:nvPr/>
        </p:nvCxnSpPr>
        <p:spPr>
          <a:xfrm flipH="1" rot="10800000">
            <a:off x="1995000" y="2815725"/>
            <a:ext cx="842100" cy="463200"/>
          </a:xfrm>
          <a:prstGeom prst="straightConnector1">
            <a:avLst/>
          </a:prstGeom>
          <a:noFill/>
          <a:ln cap="flat" cmpd="sng" w="28575">
            <a:solidFill>
              <a:srgbClr val="FF9900"/>
            </a:solidFill>
            <a:prstDash val="solid"/>
            <a:round/>
            <a:headEnd len="med" w="med" type="oval"/>
            <a:tailEnd len="med" w="med" type="oval"/>
          </a:ln>
        </p:spPr>
      </p:cxnSp>
      <p:sp>
        <p:nvSpPr>
          <p:cNvPr id="1505" name="Google Shape;1505;p106"/>
          <p:cNvSpPr txBox="1"/>
          <p:nvPr/>
        </p:nvSpPr>
        <p:spPr>
          <a:xfrm>
            <a:off x="1505225" y="2091675"/>
            <a:ext cx="2746800" cy="678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Selecciona la novedad de</a:t>
            </a:r>
            <a:r>
              <a:rPr b="1" lang="es" sz="1200">
                <a:latin typeface="Montserrat"/>
                <a:ea typeface="Montserrat"/>
                <a:cs typeface="Montserrat"/>
                <a:sym typeface="Montserrat"/>
              </a:rPr>
              <a:t>  Retroactivo </a:t>
            </a:r>
            <a:r>
              <a:rPr lang="es" sz="1200">
                <a:latin typeface="Montserrat"/>
                <a:ea typeface="Montserrat"/>
                <a:cs typeface="Montserrat"/>
                <a:sym typeface="Montserrat"/>
              </a:rPr>
              <a:t>que te enlazara con la </a:t>
            </a:r>
            <a:r>
              <a:rPr lang="es" sz="1200">
                <a:latin typeface="Montserrat"/>
                <a:ea typeface="Montserrat"/>
                <a:cs typeface="Montserrat"/>
                <a:sym typeface="Montserrat"/>
              </a:rPr>
              <a:t>nómina</a:t>
            </a:r>
            <a:r>
              <a:rPr lang="es" sz="1200">
                <a:latin typeface="Montserrat"/>
                <a:ea typeface="Montserrat"/>
                <a:cs typeface="Montserrat"/>
                <a:sym typeface="Montserrat"/>
              </a:rPr>
              <a:t> </a:t>
            </a:r>
            <a:r>
              <a:rPr b="1" lang="es" sz="1200">
                <a:latin typeface="Montserrat"/>
                <a:ea typeface="Montserrat"/>
                <a:cs typeface="Montserrat"/>
                <a:sym typeface="Montserrat"/>
              </a:rPr>
              <a:t>a </a:t>
            </a:r>
            <a:r>
              <a:rPr b="1" lang="es" sz="1200">
                <a:latin typeface="Montserrat"/>
                <a:ea typeface="Montserrat"/>
                <a:cs typeface="Montserrat"/>
                <a:sym typeface="Montserrat"/>
              </a:rPr>
              <a:t>procesar</a:t>
            </a:r>
            <a:r>
              <a:rPr b="1" lang="es" sz="1200">
                <a:latin typeface="Montserrat"/>
                <a:ea typeface="Montserrat"/>
                <a:cs typeface="Montserrat"/>
                <a:sym typeface="Montserrat"/>
              </a:rPr>
              <a:t> </a:t>
            </a:r>
            <a:endParaRPr b="1" sz="1200">
              <a:latin typeface="Montserrat"/>
              <a:ea typeface="Montserrat"/>
              <a:cs typeface="Montserrat"/>
              <a:sym typeface="Montserrat"/>
            </a:endParaRPr>
          </a:p>
        </p:txBody>
      </p:sp>
      <p:pic>
        <p:nvPicPr>
          <p:cNvPr id="1506" name="Google Shape;1506;p106"/>
          <p:cNvPicPr preferRelativeResize="0"/>
          <p:nvPr/>
        </p:nvPicPr>
        <p:blipFill>
          <a:blip r:embed="rId8">
            <a:alphaModFix/>
          </a:blip>
          <a:stretch>
            <a:fillRect/>
          </a:stretch>
        </p:blipFill>
        <p:spPr>
          <a:xfrm>
            <a:off x="429925" y="1006200"/>
            <a:ext cx="8122200" cy="314325"/>
          </a:xfrm>
          <a:prstGeom prst="rect">
            <a:avLst/>
          </a:prstGeom>
          <a:noFill/>
          <a:ln cap="flat" cmpd="sng" w="9525">
            <a:solidFill>
              <a:srgbClr val="000000"/>
            </a:solidFill>
            <a:prstDash val="solid"/>
            <a:round/>
            <a:headEnd len="sm" w="sm" type="none"/>
            <a:tailEnd len="sm" w="sm" type="none"/>
          </a:ln>
        </p:spPr>
      </p:pic>
      <p:sp>
        <p:nvSpPr>
          <p:cNvPr id="1507" name="Google Shape;1507;p106"/>
          <p:cNvSpPr/>
          <p:nvPr/>
        </p:nvSpPr>
        <p:spPr>
          <a:xfrm>
            <a:off x="4091275" y="1008363"/>
            <a:ext cx="608100" cy="2805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6"/>
          <p:cNvSpPr txBox="1"/>
          <p:nvPr/>
        </p:nvSpPr>
        <p:spPr>
          <a:xfrm>
            <a:off x="4161150" y="4187203"/>
            <a:ext cx="2019000" cy="863700"/>
          </a:xfrm>
          <a:prstGeom prst="rect">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Una vez cierres la </a:t>
            </a:r>
            <a:r>
              <a:rPr lang="es" sz="1200">
                <a:solidFill>
                  <a:schemeClr val="dk1"/>
                </a:solidFill>
                <a:latin typeface="Montserrat"/>
                <a:ea typeface="Montserrat"/>
                <a:cs typeface="Montserrat"/>
                <a:sym typeface="Montserrat"/>
              </a:rPr>
              <a:t>nómina</a:t>
            </a:r>
            <a:r>
              <a:rPr lang="es" sz="1200">
                <a:solidFill>
                  <a:schemeClr val="dk1"/>
                </a:solidFill>
                <a:latin typeface="Montserrat"/>
                <a:ea typeface="Montserrat"/>
                <a:cs typeface="Montserrat"/>
                <a:sym typeface="Montserrat"/>
              </a:rPr>
              <a:t> recuerda pasar a estado </a:t>
            </a:r>
            <a:r>
              <a:rPr b="1" lang="es" sz="1200">
                <a:solidFill>
                  <a:schemeClr val="dk1"/>
                </a:solidFill>
                <a:latin typeface="Montserrat"/>
                <a:ea typeface="Montserrat"/>
                <a:cs typeface="Montserrat"/>
                <a:sym typeface="Montserrat"/>
              </a:rPr>
              <a:t> Procesado </a:t>
            </a:r>
            <a:r>
              <a:rPr lang="es" sz="1200">
                <a:solidFill>
                  <a:schemeClr val="dk1"/>
                </a:solidFill>
                <a:latin typeface="Montserrat"/>
                <a:ea typeface="Montserrat"/>
                <a:cs typeface="Montserrat"/>
                <a:sym typeface="Montserrat"/>
              </a:rPr>
              <a:t>la novedad</a:t>
            </a:r>
            <a:endParaRPr sz="1200">
              <a:latin typeface="Montserrat"/>
              <a:ea typeface="Montserrat"/>
              <a:cs typeface="Montserrat"/>
              <a:sym typeface="Montserrat"/>
            </a:endParaRPr>
          </a:p>
        </p:txBody>
      </p:sp>
      <p:pic>
        <p:nvPicPr>
          <p:cNvPr id="1509" name="Google Shape;1509;p106"/>
          <p:cNvPicPr preferRelativeResize="0"/>
          <p:nvPr/>
        </p:nvPicPr>
        <p:blipFill>
          <a:blip r:embed="rId9">
            <a:alphaModFix/>
          </a:blip>
          <a:stretch>
            <a:fillRect/>
          </a:stretch>
        </p:blipFill>
        <p:spPr>
          <a:xfrm>
            <a:off x="3813100" y="4167050"/>
            <a:ext cx="398700" cy="24235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07"/>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5" name="Google Shape;1515;p107"/>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516" name="Google Shape;1516;p107"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sp>
        <p:nvSpPr>
          <p:cNvPr id="1517" name="Google Shape;1517;p107"/>
          <p:cNvSpPr txBox="1"/>
          <p:nvPr/>
        </p:nvSpPr>
        <p:spPr>
          <a:xfrm>
            <a:off x="1274775" y="2202150"/>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3600">
                <a:solidFill>
                  <a:srgbClr val="FFFFFF"/>
                </a:solidFill>
                <a:latin typeface="Open Sans"/>
                <a:ea typeface="Open Sans"/>
                <a:cs typeface="Open Sans"/>
                <a:sym typeface="Open Sans"/>
              </a:rPr>
              <a:t> Cierre de </a:t>
            </a:r>
            <a:r>
              <a:rPr b="1" lang="es" sz="3600">
                <a:solidFill>
                  <a:srgbClr val="FFFFFF"/>
                </a:solidFill>
                <a:latin typeface="Open Sans"/>
                <a:ea typeface="Open Sans"/>
                <a:cs typeface="Open Sans"/>
                <a:sym typeface="Open Sans"/>
              </a:rPr>
              <a:t>Novedades</a:t>
            </a:r>
            <a:endParaRPr b="1"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pic>
        <p:nvPicPr>
          <p:cNvPr id="1518" name="Google Shape;1518;p107"/>
          <p:cNvPicPr preferRelativeResize="0"/>
          <p:nvPr/>
        </p:nvPicPr>
        <p:blipFill rotWithShape="1">
          <a:blip r:embed="rId5">
            <a:alphaModFix amt="22000"/>
          </a:blip>
          <a:srcRect b="0" l="0" r="0" t="0"/>
          <a:stretch/>
        </p:blipFill>
        <p:spPr>
          <a:xfrm>
            <a:off x="1876508" y="1405950"/>
            <a:ext cx="5390980" cy="187438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08"/>
          <p:cNvSpPr txBox="1"/>
          <p:nvPr/>
        </p:nvSpPr>
        <p:spPr>
          <a:xfrm>
            <a:off x="406700" y="156300"/>
            <a:ext cx="7511700" cy="49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Cierre de Novedades</a:t>
            </a:r>
            <a:endParaRPr b="1" sz="2400">
              <a:latin typeface="Open Sans"/>
              <a:ea typeface="Open Sans"/>
              <a:cs typeface="Open Sans"/>
              <a:sym typeface="Open Sans"/>
            </a:endParaRPr>
          </a:p>
        </p:txBody>
      </p:sp>
      <p:sp>
        <p:nvSpPr>
          <p:cNvPr id="1524" name="Google Shape;1524;p108"/>
          <p:cNvSpPr txBox="1"/>
          <p:nvPr/>
        </p:nvSpPr>
        <p:spPr>
          <a:xfrm>
            <a:off x="429925" y="587225"/>
            <a:ext cx="78915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Montserrat"/>
                <a:ea typeface="Montserrat"/>
                <a:cs typeface="Montserrat"/>
                <a:sym typeface="Montserrat"/>
              </a:rPr>
              <a:t>En este módulo de </a:t>
            </a:r>
            <a:r>
              <a:rPr b="1" lang="es" sz="1200">
                <a:latin typeface="Montserrat"/>
                <a:ea typeface="Montserrat"/>
                <a:cs typeface="Montserrat"/>
                <a:sym typeface="Montserrat"/>
              </a:rPr>
              <a:t>nómina </a:t>
            </a:r>
            <a:r>
              <a:rPr lang="es" sz="1200">
                <a:latin typeface="Montserrat"/>
                <a:ea typeface="Montserrat"/>
                <a:cs typeface="Montserrat"/>
                <a:sym typeface="Montserrat"/>
              </a:rPr>
              <a:t>en la pestaña de </a:t>
            </a:r>
            <a:r>
              <a:rPr b="1" lang="es" sz="1200">
                <a:latin typeface="Montserrat"/>
                <a:ea typeface="Montserrat"/>
                <a:cs typeface="Montserrat"/>
                <a:sym typeface="Montserrat"/>
              </a:rPr>
              <a:t>Closs </a:t>
            </a:r>
            <a:r>
              <a:rPr lang="es" sz="1200">
                <a:latin typeface="Montserrat"/>
                <a:ea typeface="Montserrat"/>
                <a:cs typeface="Montserrat"/>
                <a:sym typeface="Montserrat"/>
              </a:rPr>
              <a:t> podrás asignar el día de cierre de novedades en cada mes. 	</a:t>
            </a:r>
            <a:r>
              <a:rPr lang="es">
                <a:latin typeface="Montserrat"/>
                <a:ea typeface="Montserrat"/>
                <a:cs typeface="Montserrat"/>
                <a:sym typeface="Montserrat"/>
              </a:rPr>
              <a:t> 		</a:t>
            </a:r>
            <a:endParaRPr>
              <a:latin typeface="Montserrat"/>
              <a:ea typeface="Montserrat"/>
              <a:cs typeface="Montserrat"/>
              <a:sym typeface="Montserrat"/>
            </a:endParaRPr>
          </a:p>
        </p:txBody>
      </p:sp>
      <p:pic>
        <p:nvPicPr>
          <p:cNvPr id="1525" name="Google Shape;1525;p108" title="Home">
            <a:hlinkClick/>
          </p:cNvPr>
          <p:cNvPicPr preferRelativeResize="0"/>
          <p:nvPr/>
        </p:nvPicPr>
        <p:blipFill>
          <a:blip r:embed="rId3">
            <a:alphaModFix/>
          </a:blip>
          <a:stretch>
            <a:fillRect/>
          </a:stretch>
        </p:blipFill>
        <p:spPr>
          <a:xfrm>
            <a:off x="152400" y="4771275"/>
            <a:ext cx="219825" cy="219825"/>
          </a:xfrm>
          <a:prstGeom prst="rect">
            <a:avLst/>
          </a:prstGeom>
          <a:noFill/>
          <a:ln>
            <a:noFill/>
          </a:ln>
        </p:spPr>
      </p:pic>
      <p:pic>
        <p:nvPicPr>
          <p:cNvPr id="1526" name="Google Shape;1526;p108"/>
          <p:cNvPicPr preferRelativeResize="0"/>
          <p:nvPr/>
        </p:nvPicPr>
        <p:blipFill>
          <a:blip r:embed="rId4">
            <a:alphaModFix/>
          </a:blip>
          <a:stretch>
            <a:fillRect/>
          </a:stretch>
        </p:blipFill>
        <p:spPr>
          <a:xfrm>
            <a:off x="8591925" y="152400"/>
            <a:ext cx="330500" cy="330500"/>
          </a:xfrm>
          <a:prstGeom prst="rect">
            <a:avLst/>
          </a:prstGeom>
          <a:noFill/>
          <a:ln>
            <a:noFill/>
          </a:ln>
        </p:spPr>
      </p:pic>
      <p:pic>
        <p:nvPicPr>
          <p:cNvPr id="1527" name="Google Shape;1527;p108"/>
          <p:cNvPicPr preferRelativeResize="0"/>
          <p:nvPr/>
        </p:nvPicPr>
        <p:blipFill rotWithShape="1">
          <a:blip r:embed="rId5">
            <a:alphaModFix/>
          </a:blip>
          <a:srcRect b="15952" l="0" r="16895" t="0"/>
          <a:stretch/>
        </p:blipFill>
        <p:spPr>
          <a:xfrm>
            <a:off x="2370775" y="2106375"/>
            <a:ext cx="6086649" cy="1260575"/>
          </a:xfrm>
          <a:prstGeom prst="rect">
            <a:avLst/>
          </a:prstGeom>
          <a:noFill/>
          <a:ln cap="flat" cmpd="sng" w="9525">
            <a:solidFill>
              <a:srgbClr val="000000"/>
            </a:solidFill>
            <a:prstDash val="solid"/>
            <a:round/>
            <a:headEnd len="sm" w="sm" type="none"/>
            <a:tailEnd len="sm" w="sm" type="none"/>
          </a:ln>
        </p:spPr>
      </p:pic>
      <p:sp>
        <p:nvSpPr>
          <p:cNvPr id="1528" name="Google Shape;1528;p108"/>
          <p:cNvSpPr txBox="1"/>
          <p:nvPr/>
        </p:nvSpPr>
        <p:spPr>
          <a:xfrm>
            <a:off x="372225" y="2182800"/>
            <a:ext cx="1645500" cy="83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1"/>
                </a:solidFill>
                <a:latin typeface="Montserrat"/>
                <a:ea typeface="Montserrat"/>
                <a:cs typeface="Montserrat"/>
                <a:sym typeface="Montserrat"/>
              </a:rPr>
              <a:t>Haz click en Crear para la fecha de cierre de las novedades.</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cxnSp>
        <p:nvCxnSpPr>
          <p:cNvPr id="1529" name="Google Shape;1529;p108"/>
          <p:cNvCxnSpPr/>
          <p:nvPr/>
        </p:nvCxnSpPr>
        <p:spPr>
          <a:xfrm rot="10800000">
            <a:off x="6013925" y="2899125"/>
            <a:ext cx="0" cy="839100"/>
          </a:xfrm>
          <a:prstGeom prst="straightConnector1">
            <a:avLst/>
          </a:prstGeom>
          <a:noFill/>
          <a:ln cap="flat" cmpd="sng" w="19050">
            <a:solidFill>
              <a:srgbClr val="FF9900"/>
            </a:solidFill>
            <a:prstDash val="solid"/>
            <a:round/>
            <a:headEnd len="med" w="med" type="oval"/>
            <a:tailEnd len="med" w="med" type="oval"/>
          </a:ln>
        </p:spPr>
      </p:cxnSp>
      <p:sp>
        <p:nvSpPr>
          <p:cNvPr id="1530" name="Google Shape;1530;p108"/>
          <p:cNvSpPr txBox="1"/>
          <p:nvPr/>
        </p:nvSpPr>
        <p:spPr>
          <a:xfrm>
            <a:off x="4879775" y="3809725"/>
            <a:ext cx="2420700" cy="79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Montserrat"/>
                <a:ea typeface="Montserrat"/>
                <a:cs typeface="Montserrat"/>
                <a:sym typeface="Montserrat"/>
              </a:rPr>
              <a:t>Podrás visualizar las fechas de cierre creadas por mes con su respectivo estado.</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cxnSp>
        <p:nvCxnSpPr>
          <p:cNvPr id="1531" name="Google Shape;1531;p108"/>
          <p:cNvCxnSpPr/>
          <p:nvPr/>
        </p:nvCxnSpPr>
        <p:spPr>
          <a:xfrm>
            <a:off x="2064550" y="2439975"/>
            <a:ext cx="349200" cy="0"/>
          </a:xfrm>
          <a:prstGeom prst="straightConnector1">
            <a:avLst/>
          </a:prstGeom>
          <a:noFill/>
          <a:ln cap="flat" cmpd="sng" w="19050">
            <a:solidFill>
              <a:srgbClr val="FF9900"/>
            </a:solidFill>
            <a:prstDash val="solid"/>
            <a:round/>
            <a:headEnd len="med" w="med" type="oval"/>
            <a:tailEnd len="med" w="med" type="oval"/>
          </a:ln>
        </p:spPr>
      </p:cxnSp>
      <p:sp>
        <p:nvSpPr>
          <p:cNvPr id="1532" name="Google Shape;1532;p108"/>
          <p:cNvSpPr txBox="1"/>
          <p:nvPr/>
        </p:nvSpPr>
        <p:spPr>
          <a:xfrm>
            <a:off x="629825" y="4730225"/>
            <a:ext cx="78276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00">
                <a:solidFill>
                  <a:schemeClr val="dk1"/>
                </a:solidFill>
                <a:latin typeface="Montserrat"/>
                <a:ea typeface="Montserrat"/>
                <a:cs typeface="Montserrat"/>
                <a:sym typeface="Montserrat"/>
              </a:rPr>
              <a:t>Las novedades que ingresen después de la fecha de cierre quedarán registradas para el siguiente mes.</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1533" name="Google Shape;1533;p108"/>
          <p:cNvPicPr preferRelativeResize="0"/>
          <p:nvPr/>
        </p:nvPicPr>
        <p:blipFill>
          <a:blip r:embed="rId6">
            <a:alphaModFix/>
          </a:blip>
          <a:stretch>
            <a:fillRect/>
          </a:stretch>
        </p:blipFill>
        <p:spPr>
          <a:xfrm>
            <a:off x="372225" y="1249025"/>
            <a:ext cx="8619376" cy="340650"/>
          </a:xfrm>
          <a:prstGeom prst="rect">
            <a:avLst/>
          </a:prstGeom>
          <a:noFill/>
          <a:ln cap="flat" cmpd="sng" w="9525">
            <a:solidFill>
              <a:srgbClr val="000000"/>
            </a:solidFill>
            <a:prstDash val="solid"/>
            <a:round/>
            <a:headEnd len="sm" w="sm" type="none"/>
            <a:tailEnd len="sm" w="sm" type="none"/>
          </a:ln>
        </p:spPr>
      </p:pic>
      <p:sp>
        <p:nvSpPr>
          <p:cNvPr id="1534" name="Google Shape;1534;p108"/>
          <p:cNvSpPr/>
          <p:nvPr/>
        </p:nvSpPr>
        <p:spPr>
          <a:xfrm>
            <a:off x="8080625" y="1309400"/>
            <a:ext cx="841800" cy="219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09"/>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0" name="Google Shape;1540;p109"/>
          <p:cNvPicPr preferRelativeResize="0"/>
          <p:nvPr/>
        </p:nvPicPr>
        <p:blipFill>
          <a:blip r:embed="rId3">
            <a:alphaModFix/>
          </a:blip>
          <a:stretch>
            <a:fillRect/>
          </a:stretch>
        </p:blipFill>
        <p:spPr>
          <a:xfrm>
            <a:off x="8591925" y="152400"/>
            <a:ext cx="330500" cy="330500"/>
          </a:xfrm>
          <a:prstGeom prst="rect">
            <a:avLst/>
          </a:prstGeom>
          <a:noFill/>
          <a:ln>
            <a:noFill/>
          </a:ln>
        </p:spPr>
      </p:pic>
      <p:pic>
        <p:nvPicPr>
          <p:cNvPr id="1541" name="Google Shape;1541;p109" title="Home">
            <a:hlinkClick/>
          </p:cNvPr>
          <p:cNvPicPr preferRelativeResize="0"/>
          <p:nvPr/>
        </p:nvPicPr>
        <p:blipFill>
          <a:blip r:embed="rId4">
            <a:alphaModFix/>
          </a:blip>
          <a:stretch>
            <a:fillRect/>
          </a:stretch>
        </p:blipFill>
        <p:spPr>
          <a:xfrm>
            <a:off x="152400" y="4771275"/>
            <a:ext cx="219825" cy="219825"/>
          </a:xfrm>
          <a:prstGeom prst="rect">
            <a:avLst/>
          </a:prstGeom>
          <a:noFill/>
          <a:ln>
            <a:noFill/>
          </a:ln>
        </p:spPr>
      </p:pic>
      <p:pic>
        <p:nvPicPr>
          <p:cNvPr id="1542" name="Google Shape;1542;p109"/>
          <p:cNvPicPr preferRelativeResize="0"/>
          <p:nvPr/>
        </p:nvPicPr>
        <p:blipFill rotWithShape="1">
          <a:blip r:embed="rId5">
            <a:alphaModFix amt="22000"/>
          </a:blip>
          <a:srcRect b="0" l="0" r="0" t="0"/>
          <a:stretch/>
        </p:blipFill>
        <p:spPr>
          <a:xfrm>
            <a:off x="1876508" y="1405950"/>
            <a:ext cx="5390980" cy="1874389"/>
          </a:xfrm>
          <a:prstGeom prst="rect">
            <a:avLst/>
          </a:prstGeom>
          <a:noFill/>
          <a:ln>
            <a:noFill/>
          </a:ln>
        </p:spPr>
      </p:pic>
      <p:sp>
        <p:nvSpPr>
          <p:cNvPr id="1543" name="Google Shape;1543;p109"/>
          <p:cNvSpPr txBox="1"/>
          <p:nvPr/>
        </p:nvSpPr>
        <p:spPr>
          <a:xfrm>
            <a:off x="925950" y="2202150"/>
            <a:ext cx="72921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3600">
                <a:solidFill>
                  <a:srgbClr val="FFFFFF"/>
                </a:solidFill>
                <a:latin typeface="Open Sans"/>
                <a:ea typeface="Open Sans"/>
                <a:cs typeface="Open Sans"/>
                <a:sym typeface="Open Sans"/>
              </a:rPr>
              <a:t>N</a:t>
            </a:r>
            <a:r>
              <a:rPr b="1" lang="es" sz="3600">
                <a:solidFill>
                  <a:srgbClr val="FFFFFF"/>
                </a:solidFill>
                <a:latin typeface="Open Sans"/>
                <a:ea typeface="Open Sans"/>
                <a:cs typeface="Open Sans"/>
                <a:sym typeface="Open Sans"/>
              </a:rPr>
              <a:t>ómina</a:t>
            </a:r>
            <a:r>
              <a:rPr lang="es" sz="3600">
                <a:solidFill>
                  <a:srgbClr val="FFFFFF"/>
                </a:solidFill>
                <a:latin typeface="Open Sans"/>
                <a:ea typeface="Open Sans"/>
                <a:cs typeface="Open Sans"/>
                <a:sym typeface="Open Sans"/>
              </a:rPr>
              <a:t> </a:t>
            </a:r>
            <a:endParaRPr sz="36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600"/>
              <a:buFont typeface="Arial"/>
              <a:buNone/>
            </a:pPr>
            <a:r>
              <a:t/>
            </a:r>
            <a:endParaRPr sz="2400">
              <a:solidFill>
                <a:srgbClr val="FFFFFF"/>
              </a:solidFill>
              <a:latin typeface="Open Sans"/>
              <a:ea typeface="Open Sans"/>
              <a:cs typeface="Open Sans"/>
              <a:sym typeface="Open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pic>
        <p:nvPicPr>
          <p:cNvPr id="1548" name="Google Shape;1548;p110"/>
          <p:cNvPicPr preferRelativeResize="0"/>
          <p:nvPr/>
        </p:nvPicPr>
        <p:blipFill rotWithShape="1">
          <a:blip r:embed="rId3">
            <a:alphaModFix amt="6000"/>
          </a:blip>
          <a:srcRect b="0" l="0" r="0" t="0"/>
          <a:stretch/>
        </p:blipFill>
        <p:spPr>
          <a:xfrm>
            <a:off x="0" y="19600"/>
            <a:ext cx="3448220" cy="5143499"/>
          </a:xfrm>
          <a:prstGeom prst="rect">
            <a:avLst/>
          </a:prstGeom>
          <a:noFill/>
          <a:ln>
            <a:noFill/>
          </a:ln>
          <a:effectLst>
            <a:outerShdw blurRad="57150" rotWithShape="0" algn="bl" dir="5400000" dist="19050">
              <a:schemeClr val="dk2">
                <a:alpha val="18000"/>
              </a:schemeClr>
            </a:outerShdw>
          </a:effectLst>
        </p:spPr>
      </p:pic>
      <p:pic>
        <p:nvPicPr>
          <p:cNvPr id="1549" name="Google Shape;1549;p110"/>
          <p:cNvPicPr preferRelativeResize="0"/>
          <p:nvPr/>
        </p:nvPicPr>
        <p:blipFill rotWithShape="1">
          <a:blip r:embed="rId4">
            <a:alphaModFix amt="22000"/>
          </a:blip>
          <a:srcRect b="0" l="0" r="0" t="0"/>
          <a:stretch/>
        </p:blipFill>
        <p:spPr>
          <a:xfrm>
            <a:off x="1167375" y="1384375"/>
            <a:ext cx="6869775" cy="2413950"/>
          </a:xfrm>
          <a:prstGeom prst="rect">
            <a:avLst/>
          </a:prstGeom>
          <a:noFill/>
          <a:ln>
            <a:noFill/>
          </a:ln>
        </p:spPr>
      </p:pic>
      <p:sp>
        <p:nvSpPr>
          <p:cNvPr id="1550" name="Google Shape;1550;p110"/>
          <p:cNvSpPr txBox="1"/>
          <p:nvPr/>
        </p:nvSpPr>
        <p:spPr>
          <a:xfrm>
            <a:off x="628150" y="1900575"/>
            <a:ext cx="7692000" cy="5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Procesamiento de </a:t>
            </a:r>
            <a:r>
              <a:rPr b="1" lang="es" sz="2400">
                <a:solidFill>
                  <a:srgbClr val="404040"/>
                </a:solidFill>
                <a:latin typeface="Open Sans"/>
                <a:ea typeface="Open Sans"/>
                <a:cs typeface="Open Sans"/>
                <a:sym typeface="Open Sans"/>
              </a:rPr>
              <a:t>nómina</a:t>
            </a:r>
            <a:r>
              <a:rPr b="1" lang="es" sz="2400">
                <a:solidFill>
                  <a:srgbClr val="404040"/>
                </a:solidFill>
                <a:latin typeface="Open Sans"/>
                <a:ea typeface="Open Sans"/>
                <a:cs typeface="Open Sans"/>
                <a:sym typeface="Open Sans"/>
              </a:rPr>
              <a:t> </a:t>
            </a:r>
            <a:endParaRPr b="1" sz="2400">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11"/>
          <p:cNvSpPr txBox="1"/>
          <p:nvPr/>
        </p:nvSpPr>
        <p:spPr>
          <a:xfrm>
            <a:off x="406700" y="156300"/>
            <a:ext cx="76920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2400">
                <a:solidFill>
                  <a:srgbClr val="404040"/>
                </a:solidFill>
                <a:latin typeface="Open Sans"/>
                <a:ea typeface="Open Sans"/>
                <a:cs typeface="Open Sans"/>
                <a:sym typeface="Open Sans"/>
              </a:rPr>
              <a:t>Nomina </a:t>
            </a:r>
            <a:endParaRPr b="1" sz="2400">
              <a:latin typeface="Open Sans"/>
              <a:ea typeface="Open Sans"/>
              <a:cs typeface="Open Sans"/>
              <a:sym typeface="Open Sans"/>
            </a:endParaRPr>
          </a:p>
        </p:txBody>
      </p:sp>
      <p:sp>
        <p:nvSpPr>
          <p:cNvPr id="1556" name="Google Shape;1556;p111"/>
          <p:cNvSpPr txBox="1"/>
          <p:nvPr/>
        </p:nvSpPr>
        <p:spPr>
          <a:xfrm>
            <a:off x="441200" y="632425"/>
            <a:ext cx="8064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Al dar click en el ícono nómina en la barra de herramientas podrás ver el resumen de los eventos de nómina, el empleado al que corresponden, la fecha, el monto y el estado.</a:t>
            </a:r>
            <a:endParaRPr>
              <a:latin typeface="Montserrat"/>
              <a:ea typeface="Montserrat"/>
              <a:cs typeface="Montserrat"/>
              <a:sym typeface="Montserrat"/>
            </a:endParaRPr>
          </a:p>
        </p:txBody>
      </p:sp>
      <p:pic>
        <p:nvPicPr>
          <p:cNvPr id="1557" name="Google Shape;1557;p111"/>
          <p:cNvPicPr preferRelativeResize="0"/>
          <p:nvPr/>
        </p:nvPicPr>
        <p:blipFill rotWithShape="1">
          <a:blip r:embed="rId3">
            <a:alphaModFix/>
          </a:blip>
          <a:srcRect b="0" l="12268" r="1270" t="0"/>
          <a:stretch/>
        </p:blipFill>
        <p:spPr>
          <a:xfrm>
            <a:off x="955650" y="1523900"/>
            <a:ext cx="7692000" cy="3406343"/>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pic>
      <p:sp>
        <p:nvSpPr>
          <p:cNvPr id="1558" name="Google Shape;1558;p111"/>
          <p:cNvSpPr txBox="1"/>
          <p:nvPr/>
        </p:nvSpPr>
        <p:spPr>
          <a:xfrm>
            <a:off x="7605475" y="2433050"/>
            <a:ext cx="586800" cy="2497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59" name="Google Shape;1559;p111"/>
          <p:cNvPicPr preferRelativeResize="0"/>
          <p:nvPr/>
        </p:nvPicPr>
        <p:blipFill>
          <a:blip r:embed="rId4">
            <a:alphaModFix/>
          </a:blip>
          <a:stretch>
            <a:fillRect/>
          </a:stretch>
        </p:blipFill>
        <p:spPr>
          <a:xfrm>
            <a:off x="295772" y="1257275"/>
            <a:ext cx="1831865" cy="477875"/>
          </a:xfrm>
          <a:prstGeom prst="rect">
            <a:avLst/>
          </a:prstGeom>
          <a:noFill/>
          <a:ln>
            <a:noFill/>
          </a:ln>
        </p:spPr>
      </p:pic>
      <p:sp>
        <p:nvSpPr>
          <p:cNvPr id="1560" name="Google Shape;1560;p111"/>
          <p:cNvSpPr/>
          <p:nvPr/>
        </p:nvSpPr>
        <p:spPr>
          <a:xfrm>
            <a:off x="166925" y="1250350"/>
            <a:ext cx="1885800" cy="484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1" name="Google Shape;1561;p111"/>
          <p:cNvPicPr preferRelativeResize="0"/>
          <p:nvPr/>
        </p:nvPicPr>
        <p:blipFill>
          <a:blip r:embed="rId5">
            <a:alphaModFix/>
          </a:blip>
          <a:stretch>
            <a:fillRect/>
          </a:stretch>
        </p:blipFill>
        <p:spPr>
          <a:xfrm>
            <a:off x="8591925" y="152400"/>
            <a:ext cx="330500" cy="330500"/>
          </a:xfrm>
          <a:prstGeom prst="rect">
            <a:avLst/>
          </a:prstGeom>
          <a:noFill/>
          <a:ln>
            <a:noFill/>
          </a:ln>
        </p:spPr>
      </p:pic>
      <p:pic>
        <p:nvPicPr>
          <p:cNvPr id="1562" name="Google Shape;1562;p111" title="Home">
            <a:hlinkClick/>
          </p:cNvPr>
          <p:cNvPicPr preferRelativeResize="0"/>
          <p:nvPr/>
        </p:nvPicPr>
        <p:blipFill>
          <a:blip r:embed="rId6">
            <a:alphaModFix/>
          </a:blip>
          <a:stretch>
            <a:fillRect/>
          </a:stretch>
        </p:blipFill>
        <p:spPr>
          <a:xfrm>
            <a:off x="152400" y="4771275"/>
            <a:ext cx="219825" cy="21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